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1" r:id="rId3"/>
    <p:sldId id="302" r:id="rId4"/>
    <p:sldId id="339" r:id="rId5"/>
    <p:sldId id="401" r:id="rId6"/>
    <p:sldId id="341" r:id="rId7"/>
    <p:sldId id="381" r:id="rId8"/>
    <p:sldId id="413" r:id="rId9"/>
    <p:sldId id="382" r:id="rId10"/>
    <p:sldId id="383" r:id="rId11"/>
    <p:sldId id="402" r:id="rId12"/>
    <p:sldId id="403" r:id="rId13"/>
    <p:sldId id="386" r:id="rId14"/>
    <p:sldId id="390" r:id="rId15"/>
    <p:sldId id="405" r:id="rId16"/>
    <p:sldId id="388" r:id="rId17"/>
    <p:sldId id="389" r:id="rId18"/>
    <p:sldId id="392" r:id="rId19"/>
    <p:sldId id="406" r:id="rId20"/>
    <p:sldId id="377" r:id="rId21"/>
    <p:sldId id="400" r:id="rId22"/>
    <p:sldId id="396" r:id="rId23"/>
    <p:sldId id="407" r:id="rId24"/>
    <p:sldId id="397" r:id="rId25"/>
    <p:sldId id="398" r:id="rId26"/>
    <p:sldId id="409" r:id="rId27"/>
    <p:sldId id="343" r:id="rId28"/>
    <p:sldId id="410" r:id="rId29"/>
    <p:sldId id="345" r:id="rId30"/>
    <p:sldId id="411" r:id="rId31"/>
    <p:sldId id="412" r:id="rId32"/>
    <p:sldId id="375" r:id="rId33"/>
    <p:sldId id="373" r:id="rId34"/>
    <p:sldId id="288" r:id="rId35"/>
  </p:sldIdLst>
  <p:sldSz cx="9906000" cy="6858000" type="A4"/>
  <p:notesSz cx="6858000" cy="9144000"/>
  <p:defaultTextStyle>
    <a:defPPr>
      <a:defRPr lang="ru-RU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7773" autoAdjust="0"/>
  </p:normalViewPr>
  <p:slideViewPr>
    <p:cSldViewPr>
      <p:cViewPr>
        <p:scale>
          <a:sx n="100" d="100"/>
          <a:sy n="100" d="100"/>
        </p:scale>
        <p:origin x="276" y="-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6" y="34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670847448148E-2"/>
          <c:y val="4.8888546711834041E-2"/>
          <c:w val="0.67432522344550661"/>
          <c:h val="0.79935713485819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Кировской области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19333</c:v>
                </c:pt>
                <c:pt idx="1">
                  <c:v>20926</c:v>
                </c:pt>
                <c:pt idx="2">
                  <c:v>22005</c:v>
                </c:pt>
                <c:pt idx="3">
                  <c:v>23625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сельском хозяйстве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6471023108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23512164426487E-2"/>
                  <c:y val="-4.5582404175280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719373042762E-2"/>
                  <c:y val="-9.1168492074836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477802930013501E-2"/>
                  <c:y val="-8.9971281685554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234567901234667E-2"/>
                  <c:y val="-9.116745307568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13055</c:v>
                </c:pt>
                <c:pt idx="1">
                  <c:v>15564</c:v>
                </c:pt>
                <c:pt idx="2">
                  <c:v>17503</c:v>
                </c:pt>
                <c:pt idx="3">
                  <c:v>19014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252288"/>
        <c:axId val="31818496"/>
        <c:axId val="0"/>
      </c:bar3DChart>
      <c:catAx>
        <c:axId val="32252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1818496"/>
        <c:crosses val="autoZero"/>
        <c:auto val="1"/>
        <c:lblAlgn val="ctr"/>
        <c:lblOffset val="100"/>
        <c:noMultiLvlLbl val="0"/>
      </c:catAx>
      <c:valAx>
        <c:axId val="31818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252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77385853817296"/>
          <c:y val="0.52627523166941992"/>
          <c:w val="0.31988041641003401"/>
          <c:h val="0.30042939332008201"/>
        </c:manualLayout>
      </c:layout>
      <c:overlay val="0"/>
      <c:txPr>
        <a:bodyPr/>
        <a:lstStyle/>
        <a:p>
          <a:pPr>
            <a:defRPr sz="16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13054189890412"/>
          <c:y val="0"/>
          <c:w val="0.75169259680194123"/>
          <c:h val="0.810307101962540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5.4700471845408882E-3"/>
                  <c:y val="-6.666620006159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700471845408882E-3"/>
                  <c:y val="-7.2221716733391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59.8</c:v>
                </c:pt>
                <c:pt idx="1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805440"/>
        <c:axId val="97806976"/>
        <c:axId val="0"/>
      </c:bar3DChart>
      <c:catAx>
        <c:axId val="97805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7806976"/>
        <c:crosses val="autoZero"/>
        <c:auto val="1"/>
        <c:lblAlgn val="ctr"/>
        <c:lblOffset val="100"/>
        <c:noMultiLvlLbl val="0"/>
      </c:catAx>
      <c:valAx>
        <c:axId val="97806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80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63433566495425E-2"/>
          <c:y val="0"/>
          <c:w val="0.91721703694016499"/>
          <c:h val="0.83138402506914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на убой свиней, тыс. тонн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241476875052492E-2"/>
                  <c:y val="-5.709265263921663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35334835801664E-2"/>
                  <c:y val="-5.537593413400208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64365253786502E-2"/>
                  <c:y val="-3.586716837100719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31.1</c:v>
                </c:pt>
                <c:pt idx="1">
                  <c:v>32.200000000000003</c:v>
                </c:pt>
                <c:pt idx="2" formatCode="0.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96704"/>
        <c:axId val="31653888"/>
        <c:axId val="0"/>
      </c:bar3DChart>
      <c:catAx>
        <c:axId val="97896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1653888"/>
        <c:crosses val="autoZero"/>
        <c:auto val="1"/>
        <c:lblAlgn val="ctr"/>
        <c:lblOffset val="100"/>
        <c:noMultiLvlLbl val="0"/>
      </c:catAx>
      <c:valAx>
        <c:axId val="31653888"/>
        <c:scaling>
          <c:orientation val="minMax"/>
          <c:max val="35.5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9789670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957101662580542E-2"/>
          <c:y val="2.6713673795059078E-2"/>
          <c:w val="0.85608559670123541"/>
          <c:h val="0.773188339139233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2.3279991406521431E-17"/>
                  <c:y val="-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4759771710135E-2"/>
                  <c:y val="-6.60316838177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5530669951569E-2"/>
                  <c:y val="-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166.3</c:v>
                </c:pt>
                <c:pt idx="1">
                  <c:v>172</c:v>
                </c:pt>
                <c:pt idx="2" formatCode="General">
                  <c:v>180.5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6656"/>
        <c:axId val="31688192"/>
        <c:axId val="0"/>
      </c:bar3DChart>
      <c:catAx>
        <c:axId val="3168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31688192"/>
        <c:crosses val="autoZero"/>
        <c:auto val="1"/>
        <c:lblAlgn val="ctr"/>
        <c:lblOffset val="100"/>
        <c:noMultiLvlLbl val="0"/>
      </c:catAx>
      <c:valAx>
        <c:axId val="31688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255889874710492E-2"/>
          <c:y val="3.6337823668694841E-2"/>
          <c:w val="0.92463820862602664"/>
          <c:h val="0.807783837549901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978309241152394E-2"/>
                  <c:y val="-5.434644121364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48591034293614E-2"/>
                  <c:y val="-5.2129148461725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1887282743493E-2"/>
                  <c:y val="-5.537176350104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396242758116649E-3"/>
                  <c:y val="-4.60418877944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81.3</c:v>
                </c:pt>
                <c:pt idx="1">
                  <c:v>82.2</c:v>
                </c:pt>
                <c:pt idx="2">
                  <c:v>84.1</c:v>
                </c:pt>
                <c:pt idx="3">
                  <c:v>84.9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943936"/>
        <c:axId val="97945472"/>
        <c:axId val="0"/>
      </c:bar3DChart>
      <c:catAx>
        <c:axId val="9794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7945472"/>
        <c:crosses val="autoZero"/>
        <c:auto val="1"/>
        <c:lblAlgn val="ctr"/>
        <c:lblOffset val="100"/>
        <c:noMultiLvlLbl val="0"/>
      </c:catAx>
      <c:valAx>
        <c:axId val="979454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794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племенных организаций всего, в том числе по молочному скотоводству, ед.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6.4646028634118514E-3"/>
                  <c:y val="-1.939379871832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74</c:v>
                </c:pt>
                <c:pt idx="2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26110021941492E-2"/>
                  <c:y val="-3.2322997863882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09071288535342E-2"/>
                  <c:y val="-2.262609850471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787617180471162E-2"/>
                  <c:y val="-2.262609850471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58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989760"/>
        <c:axId val="97991296"/>
        <c:axId val="0"/>
      </c:bar3DChart>
      <c:catAx>
        <c:axId val="9798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97991296"/>
        <c:crosses val="autoZero"/>
        <c:auto val="1"/>
        <c:lblAlgn val="ctr"/>
        <c:lblOffset val="100"/>
        <c:noMultiLvlLbl val="0"/>
      </c:catAx>
      <c:valAx>
        <c:axId val="97991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9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Надой молока от коровы в сутки, кг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173730793025519E-2"/>
          <c:y val="0.22289372088598589"/>
          <c:w val="0.82222346650242173"/>
          <c:h val="0.622460406654893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1372329440749143E-2"/>
                  <c:y val="-3.723627630089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343958205360032E-2"/>
                  <c:y val="-4.345651905863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19</c:v>
                </c:pt>
                <c:pt idx="1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666944"/>
        <c:axId val="97668480"/>
        <c:axId val="0"/>
      </c:bar3DChart>
      <c:catAx>
        <c:axId val="97666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7668480"/>
        <c:crosses val="autoZero"/>
        <c:auto val="1"/>
        <c:lblAlgn val="ctr"/>
        <c:lblOffset val="100"/>
        <c:noMultiLvlLbl val="0"/>
      </c:catAx>
      <c:valAx>
        <c:axId val="976684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766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Валовой надой молока в сутки, тонн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2.7350235922704396E-2"/>
                  <c:y val="-4.0677839151791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025353884056481E-2"/>
                  <c:y val="-4.693621463510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1550</c:v>
                </c:pt>
                <c:pt idx="1">
                  <c:v>1663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974976"/>
        <c:axId val="100976512"/>
        <c:axId val="0"/>
      </c:bar3DChart>
      <c:catAx>
        <c:axId val="100974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0976512"/>
        <c:crosses val="autoZero"/>
        <c:auto val="1"/>
        <c:lblAlgn val="ctr"/>
        <c:lblOffset val="100"/>
        <c:noMultiLvlLbl val="0"/>
      </c:catAx>
      <c:valAx>
        <c:axId val="100976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97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700">
                <a:latin typeface="Arial" pitchFamily="34" charset="0"/>
                <a:cs typeface="Arial" pitchFamily="34" charset="0"/>
              </a:defRPr>
            </a:pPr>
            <a:r>
              <a:rPr lang="ru-RU" sz="1700">
                <a:latin typeface="Arial" pitchFamily="34" charset="0"/>
                <a:cs typeface="Arial" pitchFamily="34" charset="0"/>
              </a:rPr>
              <a:t>Валовой сбор зерна, тыс. тонн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936312406762382E-2"/>
          <c:y val="0.13215836924210592"/>
          <c:w val="0.9441273751864756"/>
          <c:h val="0.736538733273203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954124824753901E-2"/>
                  <c:y val="-6.623735050597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91863268920343E-2"/>
                  <c:y val="-4.783808647654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75117961352262E-2"/>
                  <c:y val="-4.783808647654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54304288244209E-2"/>
                  <c:y val="-5.51977920883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419.9</c:v>
                </c:pt>
                <c:pt idx="1">
                  <c:v>671.2</c:v>
                </c:pt>
                <c:pt idx="2">
                  <c:v>583.9</c:v>
                </c:pt>
                <c:pt idx="3">
                  <c:v>526.5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142848"/>
        <c:axId val="118144384"/>
        <c:axId val="0"/>
      </c:bar3DChart>
      <c:catAx>
        <c:axId val="118142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144384"/>
        <c:crosses val="autoZero"/>
        <c:auto val="1"/>
        <c:lblAlgn val="ctr"/>
        <c:lblOffset val="100"/>
        <c:noMultiLvlLbl val="0"/>
      </c:catAx>
      <c:valAx>
        <c:axId val="11814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14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Урожайность зерновых культур,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/га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5243201230770884"/>
          <c:y val="5.17168097447500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149682033016433E-2"/>
          <c:y val="0.28699345019790728"/>
          <c:w val="0.9379193057627494"/>
          <c:h val="0.586478293956106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pPr>
              <a:solidFill>
                <a:srgbClr val="FF0000"/>
              </a:solidFill>
              <a:ln w="7620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0.11097868414702586"/>
                  <c:y val="-8.316633113519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364788736775581E-2"/>
                  <c:y val="-8.3078779055710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057933686086803E-2"/>
                  <c:y val="-7.6526880269986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384022642344564E-2"/>
                  <c:y val="-8.150640479093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14.2</c:v>
                </c:pt>
                <c:pt idx="1">
                  <c:v>21.1</c:v>
                </c:pt>
                <c:pt idx="2">
                  <c:v>18.899999999999999</c:v>
                </c:pt>
                <c:pt idx="3">
                  <c:v>17.3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85344"/>
        <c:axId val="118195328"/>
      </c:lineChart>
      <c:catAx>
        <c:axId val="118185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195328"/>
        <c:crosses val="autoZero"/>
        <c:auto val="1"/>
        <c:lblAlgn val="ctr"/>
        <c:lblOffset val="100"/>
        <c:noMultiLvlLbl val="0"/>
      </c:catAx>
      <c:valAx>
        <c:axId val="118195328"/>
        <c:scaling>
          <c:orientation val="minMax"/>
          <c:min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11818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475.3</c:v>
                </c:pt>
                <c:pt idx="1">
                  <c:v>486.5</c:v>
                </c:pt>
                <c:pt idx="2">
                  <c:v>497.5</c:v>
                </c:pt>
                <c:pt idx="3">
                  <c:v>515.5</c:v>
                </c:pt>
                <c:pt idx="4">
                  <c:v>502.1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225920"/>
        <c:axId val="118231808"/>
        <c:axId val="0"/>
      </c:bar3DChart>
      <c:catAx>
        <c:axId val="11822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8231808"/>
        <c:crosses val="autoZero"/>
        <c:auto val="1"/>
        <c:lblAlgn val="ctr"/>
        <c:lblOffset val="100"/>
        <c:noMultiLvlLbl val="0"/>
      </c:catAx>
      <c:valAx>
        <c:axId val="118231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22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87121067760996E-2"/>
          <c:y val="0.12917833187518241"/>
          <c:w val="0.91268554701317151"/>
          <c:h val="0.70817475940507524"/>
        </c:manualLayout>
      </c:layout>
      <c:lineChart>
        <c:grouping val="standard"/>
        <c:varyColors val="0"/>
        <c:ser>
          <c:idx val="0"/>
          <c:order val="0"/>
          <c:spPr>
            <a:ln w="76200"/>
          </c:spPr>
          <c:marker>
            <c:spPr>
              <a:solidFill>
                <a:srgbClr val="FF0000"/>
              </a:solidFill>
              <a:ln w="76200"/>
            </c:spPr>
          </c:marker>
          <c:dLbls>
            <c:dLbl>
              <c:idx val="0"/>
              <c:layout>
                <c:manualLayout>
                  <c:x val="-5.4381234048239774E-2"/>
                  <c:y val="-0.14641525383165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326325790974976E-2"/>
                  <c:y val="-0.14641525383165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386000346923391E-2"/>
                  <c:y val="-0.13252637748591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991821327007518E-2"/>
                  <c:y val="-0.13363132840658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Лист1!$A$1:$A$4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67.5</c:v>
                </c:pt>
                <c:pt idx="1">
                  <c:v>74.400000000000006</c:v>
                </c:pt>
                <c:pt idx="2">
                  <c:v>79.5</c:v>
                </c:pt>
                <c:pt idx="3">
                  <c:v>80.5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02720"/>
        <c:axId val="79104256"/>
      </c:lineChart>
      <c:catAx>
        <c:axId val="79102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104256"/>
        <c:crosses val="autoZero"/>
        <c:auto val="1"/>
        <c:lblAlgn val="ctr"/>
        <c:lblOffset val="100"/>
        <c:noMultiLvlLbl val="0"/>
      </c:catAx>
      <c:valAx>
        <c:axId val="79104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102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23.1</c:v>
                </c:pt>
                <c:pt idx="1">
                  <c:v>25.5</c:v>
                </c:pt>
                <c:pt idx="2" formatCode="0.0">
                  <c:v>29</c:v>
                </c:pt>
                <c:pt idx="3">
                  <c:v>31.2</c:v>
                </c:pt>
                <c:pt idx="4">
                  <c:v>29.1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64192"/>
        <c:axId val="118265728"/>
      </c:lineChart>
      <c:catAx>
        <c:axId val="11826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8265728"/>
        <c:crosses val="autoZero"/>
        <c:auto val="1"/>
        <c:lblAlgn val="ctr"/>
        <c:lblOffset val="100"/>
        <c:noMultiLvlLbl val="0"/>
      </c:catAx>
      <c:valAx>
        <c:axId val="118265728"/>
        <c:scaling>
          <c:orientation val="minMax"/>
          <c:min val="22"/>
        </c:scaling>
        <c:delete val="1"/>
        <c:axPos val="l"/>
        <c:numFmt formatCode="General" sourceLinked="1"/>
        <c:majorTickMark val="out"/>
        <c:minorTickMark val="none"/>
        <c:tickLblPos val="nextTo"/>
        <c:crossAx val="11826419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896602960903448E-3"/>
                  <c:y val="-1.017515147889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09207357544104E-2"/>
                  <c:y val="-6.783434319263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79320592180624E-2"/>
                  <c:y val="-1.356686863852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49242497150612E-2"/>
                  <c:y val="-1.017515147889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868980888271012E-2"/>
                  <c:y val="-1.017515147889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22.9</c:v>
                </c:pt>
                <c:pt idx="1">
                  <c:v>25.5</c:v>
                </c:pt>
                <c:pt idx="2">
                  <c:v>29.4</c:v>
                </c:pt>
                <c:pt idx="3" formatCode="0.0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703616"/>
        <c:axId val="118705152"/>
        <c:axId val="0"/>
      </c:bar3DChart>
      <c:catAx>
        <c:axId val="118703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8705152"/>
        <c:crosses val="autoZero"/>
        <c:auto val="1"/>
        <c:lblAlgn val="ctr"/>
        <c:lblOffset val="100"/>
        <c:noMultiLvlLbl val="0"/>
      </c:catAx>
      <c:valAx>
        <c:axId val="118705152"/>
        <c:scaling>
          <c:orientation val="minMax"/>
          <c:min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млрд. рублей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70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стоимость продукции,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млрд. руб.</a:t>
            </a:r>
          </a:p>
        </c:rich>
      </c:tx>
      <c:layout>
        <c:manualLayout>
          <c:xMode val="edge"/>
          <c:yMode val="edge"/>
          <c:x val="0.24121276185718268"/>
          <c:y val="5.31708147857816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42618366608616E-2"/>
          <c:y val="2.7144750226303478E-2"/>
          <c:w val="0.79597638742753918"/>
          <c:h val="0.73621881911587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произведено продукции животноводства в хозяйствах всех категорий, млрд.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898734177215201E-2"/>
                  <c:y val="-8.7928432662574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87341772151899E-2"/>
                  <c:y val="-8.363822291247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22.6</c:v>
                </c:pt>
                <c:pt idx="1">
                  <c:v>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415744"/>
        <c:axId val="36421632"/>
        <c:axId val="0"/>
      </c:bar3DChart>
      <c:catAx>
        <c:axId val="36415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421632"/>
        <c:crosses val="autoZero"/>
        <c:auto val="1"/>
        <c:lblAlgn val="ctr"/>
        <c:lblOffset val="100"/>
        <c:noMultiLvlLbl val="0"/>
      </c:catAx>
      <c:valAx>
        <c:axId val="3642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41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молоко,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тыс. тонн</a:t>
            </a:r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7283551035031326E-2"/>
          <c:y val="0.12564006551135251"/>
          <c:w val="0.82628739383212957"/>
          <c:h val="0.72169608611663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Произведено молока в хозяйствах всех категорий, тыс. тонн</c:v>
                </c:pt>
              </c:strCache>
            </c:strRef>
          </c:tx>
          <c:spPr>
            <a:solidFill>
              <a:schemeClr val="accent4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774335363489601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61503045234411E-2"/>
                  <c:y val="-5.3332960049273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579.5</c:v>
                </c:pt>
                <c:pt idx="1">
                  <c:v>608.6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471168"/>
        <c:axId val="36472704"/>
        <c:axId val="0"/>
      </c:bar3DChart>
      <c:catAx>
        <c:axId val="36471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472704"/>
        <c:crosses val="autoZero"/>
        <c:auto val="1"/>
        <c:lblAlgn val="ctr"/>
        <c:lblOffset val="100"/>
        <c:noMultiLvlLbl val="0"/>
      </c:catAx>
      <c:valAx>
        <c:axId val="36472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47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скот и птица на убой, тыс. тонн</a:t>
            </a:r>
          </a:p>
        </c:rich>
      </c:tx>
      <c:layout>
        <c:manualLayout>
          <c:xMode val="edge"/>
          <c:yMode val="edge"/>
          <c:x val="0.16408978277162514"/>
          <c:y val="2.6016078072816386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4266798138578"/>
          <c:y val="0.12139743895269242"/>
          <c:w val="0.7834417043390961"/>
          <c:h val="0.70570899275442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скот и птица на убой, тыс. тонн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336013012136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1847007998219E-2"/>
                  <c:y val="-1.7344052048544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81</c:v>
                </c:pt>
                <c:pt idx="1">
                  <c:v>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062784"/>
        <c:axId val="87068672"/>
        <c:axId val="0"/>
      </c:bar3DChart>
      <c:catAx>
        <c:axId val="8706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068672"/>
        <c:crosses val="autoZero"/>
        <c:auto val="1"/>
        <c:lblAlgn val="ctr"/>
        <c:lblOffset val="100"/>
        <c:noMultiLvlLbl val="0"/>
      </c:catAx>
      <c:valAx>
        <c:axId val="870686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8706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509234114430252E-2"/>
          <c:y val="0.18951682161738445"/>
          <c:w val="0.78588362699759995"/>
          <c:h val="0.644814289919136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Произведено молока в хозяйствах всех категорий, тыс. тонн</c:v>
                </c:pt>
              </c:strCache>
            </c:strRef>
          </c:tx>
          <c:spPr>
            <a:solidFill>
              <a:schemeClr val="accent4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774335363489601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61503045234421E-2"/>
                  <c:y val="-5.3332960049273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526.6</c:v>
                </c:pt>
                <c:pt idx="1">
                  <c:v>559.9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369600"/>
        <c:axId val="87371136"/>
        <c:axId val="0"/>
      </c:bar3DChart>
      <c:catAx>
        <c:axId val="8736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371136"/>
        <c:crosses val="autoZero"/>
        <c:auto val="1"/>
        <c:lblAlgn val="ctr"/>
        <c:lblOffset val="100"/>
        <c:noMultiLvlLbl val="0"/>
      </c:catAx>
      <c:valAx>
        <c:axId val="8737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36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51051786164222E-2"/>
          <c:y val="0.18350634859055781"/>
          <c:w val="0.86796647530026039"/>
          <c:h val="0.64507570714951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Надой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7230945951855603E-2"/>
                  <c:y val="-9.292864251009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782235366515955E-2"/>
                  <c:y val="-7.676713946486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025788293212755E-2"/>
                  <c:y val="-8.8888266748789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948997757104313E-2"/>
                  <c:y val="-7.27267637035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500287171764762E-2"/>
                  <c:y val="-7.27267637035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192550683800915E-2"/>
                  <c:y val="-8.8888266748789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2443837137003934E-2"/>
                  <c:y val="-9.789267816648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5103</c:v>
                </c:pt>
                <c:pt idx="1">
                  <c:v>5507</c:v>
                </c:pt>
                <c:pt idx="2">
                  <c:v>5631</c:v>
                </c:pt>
                <c:pt idx="3">
                  <c:v>6122</c:v>
                </c:pt>
                <c:pt idx="4">
                  <c:v>6536</c:v>
                </c:pt>
                <c:pt idx="5">
                  <c:v>6878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97760"/>
        <c:axId val="91799552"/>
      </c:lineChart>
      <c:catAx>
        <c:axId val="91797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1799552"/>
        <c:crosses val="autoZero"/>
        <c:auto val="1"/>
        <c:lblAlgn val="ctr"/>
        <c:lblOffset val="100"/>
        <c:noMultiLvlLbl val="0"/>
      </c:catAx>
      <c:valAx>
        <c:axId val="91799552"/>
        <c:scaling>
          <c:orientation val="minMax"/>
          <c:max val="7000"/>
          <c:min val="5000"/>
        </c:scaling>
        <c:delete val="1"/>
        <c:axPos val="l"/>
        <c:numFmt formatCode="General" sourceLinked="1"/>
        <c:majorTickMark val="out"/>
        <c:minorTickMark val="none"/>
        <c:tickLblPos val="nextTo"/>
        <c:crossAx val="9179776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31958661475333E-2"/>
          <c:y val="3.1883825109573577E-2"/>
          <c:w val="0.91247038263008562"/>
          <c:h val="0.85465334955901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miter lim="800000"/>
            </a:ln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71</c:v>
                </c:pt>
                <c:pt idx="2">
                  <c:v>84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64704"/>
        <c:axId val="91881472"/>
      </c:barChart>
      <c:catAx>
        <c:axId val="92264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1881472"/>
        <c:crosses val="autoZero"/>
        <c:auto val="1"/>
        <c:lblAlgn val="ctr"/>
        <c:lblOffset val="100"/>
        <c:noMultiLvlLbl val="0"/>
      </c:catAx>
      <c:valAx>
        <c:axId val="91881472"/>
        <c:scaling>
          <c:orientation val="minMax"/>
          <c:max val="100"/>
          <c:min val="55"/>
        </c:scaling>
        <c:delete val="1"/>
        <c:axPos val="l"/>
        <c:numFmt formatCode="General" sourceLinked="1"/>
        <c:majorTickMark val="out"/>
        <c:minorTickMark val="none"/>
        <c:tickLblPos val="nextTo"/>
        <c:crossAx val="922647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199907477480124E-2"/>
          <c:y val="0"/>
          <c:w val="0.59521334541602078"/>
          <c:h val="0.96372527012697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5999945574988279E-3"/>
                  <c:y val="-0.11428497152624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2016 г.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99961902491782E-2"/>
                  <c:y val="-8.88883111870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937792"/>
        <c:axId val="91943680"/>
        <c:axId val="0"/>
      </c:bar3DChart>
      <c:catAx>
        <c:axId val="91937792"/>
        <c:scaling>
          <c:orientation val="minMax"/>
        </c:scaling>
        <c:delete val="1"/>
        <c:axPos val="b"/>
        <c:majorTickMark val="out"/>
        <c:minorTickMark val="none"/>
        <c:tickLblPos val="nextTo"/>
        <c:crossAx val="91943680"/>
        <c:crosses val="autoZero"/>
        <c:auto val="1"/>
        <c:lblAlgn val="ctr"/>
        <c:lblOffset val="100"/>
        <c:noMultiLvlLbl val="0"/>
      </c:catAx>
      <c:valAx>
        <c:axId val="91943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937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20398-25B4-4443-B03F-2789729EEE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1E7E0A-C2B6-433D-8222-068CD22C8EE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Реализуется: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 46 проектов начинающих фермеров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 21 проект по развитию семейных животноводческих ферм</a:t>
          </a:r>
        </a:p>
      </dgm:t>
    </dgm:pt>
    <dgm:pt modelId="{FE5BEC41-BCF9-470F-85B4-BC76105B1A3A}" type="parTrans" cxnId="{5DBEA9FC-5874-4144-87FC-014D0EDE9329}">
      <dgm:prSet/>
      <dgm:spPr/>
      <dgm:t>
        <a:bodyPr/>
        <a:lstStyle/>
        <a:p>
          <a:endParaRPr lang="ru-RU" sz="16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59439-E55F-4B1C-A526-EAE8318069EA}" type="sibTrans" cxnId="{5DBEA9FC-5874-4144-87FC-014D0EDE9329}">
      <dgm:prSet/>
      <dgm:spPr/>
      <dgm:t>
        <a:bodyPr/>
        <a:lstStyle/>
        <a:p>
          <a:endParaRPr lang="ru-RU" sz="16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FE47D-03CB-4777-9BBE-85CF9294CCA6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201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году планируется </a:t>
          </a:r>
          <a:r>
            <a:rPr lang="en-US" sz="18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поддержать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- 7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начинающих </a:t>
          </a:r>
          <a:r>
            <a:rPr lang="en-US" sz="18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фермер</a:t>
          </a:r>
          <a:r>
            <a:rPr lang="ru-RU" sz="18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ов</a:t>
          </a:r>
          <a:endParaRPr lang="ru-RU" sz="1800" b="1" dirty="0" smtClean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- 5 </a:t>
          </a:r>
          <a:r>
            <a:rPr lang="en-US" sz="18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  <a:r>
            <a:rPr lang="ru-RU" sz="18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ов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по строительству семейных животноводческих ферм. </a:t>
          </a:r>
          <a:endParaRPr lang="ru-RU" sz="1800" b="1" dirty="0" smtClean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Объем господдержки 63 млн. рублей </a:t>
          </a:r>
          <a:endParaRPr lang="ru-RU" sz="18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FD4AB3-6E49-4235-AE53-CC8B12CB4693}" type="parTrans" cxnId="{416BEF8B-E408-4A6B-9D3E-B5336A833384}">
      <dgm:prSet/>
      <dgm:spPr/>
      <dgm:t>
        <a:bodyPr/>
        <a:lstStyle/>
        <a:p>
          <a:endParaRPr lang="ru-RU" sz="16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CD046-96FE-4CDA-9B91-A1A128CF6CBB}" type="sibTrans" cxnId="{416BEF8B-E408-4A6B-9D3E-B5336A833384}">
      <dgm:prSet/>
      <dgm:spPr/>
      <dgm:t>
        <a:bodyPr/>
        <a:lstStyle/>
        <a:p>
          <a:endParaRPr lang="ru-RU" sz="16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4D8B0D-EFD8-4A93-A776-A6D7DD266452}" type="pres">
      <dgm:prSet presAssocID="{4CD20398-25B4-4443-B03F-2789729EEE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C3C243-8295-4F5B-8E57-FF5964C0DE1F}" type="pres">
      <dgm:prSet presAssocID="{191E7E0A-C2B6-433D-8222-068CD22C8EEF}" presName="parentLin" presStyleCnt="0"/>
      <dgm:spPr/>
    </dgm:pt>
    <dgm:pt modelId="{F94FB683-3CB3-4BB3-B49C-A1CAF62903F7}" type="pres">
      <dgm:prSet presAssocID="{191E7E0A-C2B6-433D-8222-068CD22C8EE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F1002F6-9E93-43CA-A638-0AEF6FAF8615}" type="pres">
      <dgm:prSet presAssocID="{191E7E0A-C2B6-433D-8222-068CD22C8EEF}" presName="parentText" presStyleLbl="node1" presStyleIdx="0" presStyleCnt="2" custScaleX="136737" custScaleY="3154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6D95C-30BB-48D4-86EB-C6247DA58C1F}" type="pres">
      <dgm:prSet presAssocID="{191E7E0A-C2B6-433D-8222-068CD22C8EEF}" presName="negativeSpace" presStyleCnt="0"/>
      <dgm:spPr/>
    </dgm:pt>
    <dgm:pt modelId="{47B1E8F6-629D-4969-B3DE-AA4AACDA2F4F}" type="pres">
      <dgm:prSet presAssocID="{191E7E0A-C2B6-433D-8222-068CD22C8EEF}" presName="childText" presStyleLbl="conFgAcc1" presStyleIdx="0" presStyleCnt="2">
        <dgm:presLayoutVars>
          <dgm:bulletEnabled val="1"/>
        </dgm:presLayoutVars>
      </dgm:prSet>
      <dgm:spPr/>
    </dgm:pt>
    <dgm:pt modelId="{73B3D496-BEAE-4973-9684-5959E51D8255}" type="pres">
      <dgm:prSet presAssocID="{60D59439-E55F-4B1C-A526-EAE8318069EA}" presName="spaceBetweenRectangles" presStyleCnt="0"/>
      <dgm:spPr/>
    </dgm:pt>
    <dgm:pt modelId="{0D681DC1-4130-432F-9F3B-9149AE64D731}" type="pres">
      <dgm:prSet presAssocID="{F1AFE47D-03CB-4777-9BBE-85CF9294CCA6}" presName="parentLin" presStyleCnt="0"/>
      <dgm:spPr/>
    </dgm:pt>
    <dgm:pt modelId="{7989C96A-CAEE-4D6B-9497-066159CC8C72}" type="pres">
      <dgm:prSet presAssocID="{F1AFE47D-03CB-4777-9BBE-85CF9294CCA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FCD9043-AA2B-48F7-AC29-E23FD5A5E908}" type="pres">
      <dgm:prSet presAssocID="{F1AFE47D-03CB-4777-9BBE-85CF9294CCA6}" presName="parentText" presStyleLbl="node1" presStyleIdx="1" presStyleCnt="2" custScaleX="136261" custScaleY="298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1E6E6-45FA-400F-A693-9BF17C3BCE99}" type="pres">
      <dgm:prSet presAssocID="{F1AFE47D-03CB-4777-9BBE-85CF9294CCA6}" presName="negativeSpace" presStyleCnt="0"/>
      <dgm:spPr/>
    </dgm:pt>
    <dgm:pt modelId="{125E2392-FD0B-49F3-B01C-36D1C77F32C9}" type="pres">
      <dgm:prSet presAssocID="{F1AFE47D-03CB-4777-9BBE-85CF9294CCA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604AA7-A65A-40B1-BEFC-8791C5E1C43B}" type="presOf" srcId="{191E7E0A-C2B6-433D-8222-068CD22C8EEF}" destId="{F94FB683-3CB3-4BB3-B49C-A1CAF62903F7}" srcOrd="0" destOrd="0" presId="urn:microsoft.com/office/officeart/2005/8/layout/list1"/>
    <dgm:cxn modelId="{77C708AB-81F2-426C-A1D1-192710F864FC}" type="presOf" srcId="{F1AFE47D-03CB-4777-9BBE-85CF9294CCA6}" destId="{DFCD9043-AA2B-48F7-AC29-E23FD5A5E908}" srcOrd="1" destOrd="0" presId="urn:microsoft.com/office/officeart/2005/8/layout/list1"/>
    <dgm:cxn modelId="{1E8E1721-CB5E-4B45-B695-763BD9DB98F8}" type="presOf" srcId="{F1AFE47D-03CB-4777-9BBE-85CF9294CCA6}" destId="{7989C96A-CAEE-4D6B-9497-066159CC8C72}" srcOrd="0" destOrd="0" presId="urn:microsoft.com/office/officeart/2005/8/layout/list1"/>
    <dgm:cxn modelId="{C54EA586-D5A0-4EDD-9052-11BB851C3583}" type="presOf" srcId="{191E7E0A-C2B6-433D-8222-068CD22C8EEF}" destId="{0F1002F6-9E93-43CA-A638-0AEF6FAF8615}" srcOrd="1" destOrd="0" presId="urn:microsoft.com/office/officeart/2005/8/layout/list1"/>
    <dgm:cxn modelId="{5DBEA9FC-5874-4144-87FC-014D0EDE9329}" srcId="{4CD20398-25B4-4443-B03F-2789729EEE0D}" destId="{191E7E0A-C2B6-433D-8222-068CD22C8EEF}" srcOrd="0" destOrd="0" parTransId="{FE5BEC41-BCF9-470F-85B4-BC76105B1A3A}" sibTransId="{60D59439-E55F-4B1C-A526-EAE8318069EA}"/>
    <dgm:cxn modelId="{416BEF8B-E408-4A6B-9D3E-B5336A833384}" srcId="{4CD20398-25B4-4443-B03F-2789729EEE0D}" destId="{F1AFE47D-03CB-4777-9BBE-85CF9294CCA6}" srcOrd="1" destOrd="0" parTransId="{D9FD4AB3-6E49-4235-AE53-CC8B12CB4693}" sibTransId="{C26CD046-96FE-4CDA-9B91-A1A128CF6CBB}"/>
    <dgm:cxn modelId="{8D696013-A2D9-4EF5-A4C5-8EB08C696016}" type="presOf" srcId="{4CD20398-25B4-4443-B03F-2789729EEE0D}" destId="{E44D8B0D-EFD8-4A93-A776-A6D7DD266452}" srcOrd="0" destOrd="0" presId="urn:microsoft.com/office/officeart/2005/8/layout/list1"/>
    <dgm:cxn modelId="{3B2635FB-4703-4DA5-825C-B2864101874C}" type="presParOf" srcId="{E44D8B0D-EFD8-4A93-A776-A6D7DD266452}" destId="{16C3C243-8295-4F5B-8E57-FF5964C0DE1F}" srcOrd="0" destOrd="0" presId="urn:microsoft.com/office/officeart/2005/8/layout/list1"/>
    <dgm:cxn modelId="{A51B3E59-720E-4832-92A0-56B1A16003FC}" type="presParOf" srcId="{16C3C243-8295-4F5B-8E57-FF5964C0DE1F}" destId="{F94FB683-3CB3-4BB3-B49C-A1CAF62903F7}" srcOrd="0" destOrd="0" presId="urn:microsoft.com/office/officeart/2005/8/layout/list1"/>
    <dgm:cxn modelId="{065F1BF1-E8D0-4029-AEE0-7E6D153E5314}" type="presParOf" srcId="{16C3C243-8295-4F5B-8E57-FF5964C0DE1F}" destId="{0F1002F6-9E93-43CA-A638-0AEF6FAF8615}" srcOrd="1" destOrd="0" presId="urn:microsoft.com/office/officeart/2005/8/layout/list1"/>
    <dgm:cxn modelId="{8FF91BFC-D37F-4C0C-94F0-8176FB2CD67E}" type="presParOf" srcId="{E44D8B0D-EFD8-4A93-A776-A6D7DD266452}" destId="{1E96D95C-30BB-48D4-86EB-C6247DA58C1F}" srcOrd="1" destOrd="0" presId="urn:microsoft.com/office/officeart/2005/8/layout/list1"/>
    <dgm:cxn modelId="{1B6FDADC-1D41-4F90-898A-890BCE9E50DF}" type="presParOf" srcId="{E44D8B0D-EFD8-4A93-A776-A6D7DD266452}" destId="{47B1E8F6-629D-4969-B3DE-AA4AACDA2F4F}" srcOrd="2" destOrd="0" presId="urn:microsoft.com/office/officeart/2005/8/layout/list1"/>
    <dgm:cxn modelId="{F6FA6B00-4EEA-4817-9FEE-3DB5DE46B4BB}" type="presParOf" srcId="{E44D8B0D-EFD8-4A93-A776-A6D7DD266452}" destId="{73B3D496-BEAE-4973-9684-5959E51D8255}" srcOrd="3" destOrd="0" presId="urn:microsoft.com/office/officeart/2005/8/layout/list1"/>
    <dgm:cxn modelId="{72CC1DBD-7B2F-43AD-A3AF-C42F3033E2D3}" type="presParOf" srcId="{E44D8B0D-EFD8-4A93-A776-A6D7DD266452}" destId="{0D681DC1-4130-432F-9F3B-9149AE64D731}" srcOrd="4" destOrd="0" presId="urn:microsoft.com/office/officeart/2005/8/layout/list1"/>
    <dgm:cxn modelId="{D5D4D180-9267-4C97-98B3-EADF6A8B6DBE}" type="presParOf" srcId="{0D681DC1-4130-432F-9F3B-9149AE64D731}" destId="{7989C96A-CAEE-4D6B-9497-066159CC8C72}" srcOrd="0" destOrd="0" presId="urn:microsoft.com/office/officeart/2005/8/layout/list1"/>
    <dgm:cxn modelId="{CF387355-A9C5-40E0-B603-DCBE56C17D80}" type="presParOf" srcId="{0D681DC1-4130-432F-9F3B-9149AE64D731}" destId="{DFCD9043-AA2B-48F7-AC29-E23FD5A5E908}" srcOrd="1" destOrd="0" presId="urn:microsoft.com/office/officeart/2005/8/layout/list1"/>
    <dgm:cxn modelId="{6DE471B7-E988-4ED1-854E-6AA7E089E788}" type="presParOf" srcId="{E44D8B0D-EFD8-4A93-A776-A6D7DD266452}" destId="{29C1E6E6-45FA-400F-A693-9BF17C3BCE99}" srcOrd="5" destOrd="0" presId="urn:microsoft.com/office/officeart/2005/8/layout/list1"/>
    <dgm:cxn modelId="{4B741EA1-8881-499A-BAB1-D2F1258F30C4}" type="presParOf" srcId="{E44D8B0D-EFD8-4A93-A776-A6D7DD266452}" destId="{125E2392-FD0B-49F3-B01C-36D1C77F32C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E0301-8857-4E70-8F9A-B492DC881E6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E8A62-1AE5-4949-B9C9-15E7AA5598F1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в 2016 году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701CF-52F6-44AD-85F9-707934562B4A}" type="parTrans" cxnId="{76D4B3C4-C4C5-4C6F-924B-198F3D325D2D}">
      <dgm:prSet/>
      <dgm:spPr/>
      <dgm:t>
        <a:bodyPr/>
        <a:lstStyle/>
        <a:p>
          <a:endParaRPr lang="ru-RU"/>
        </a:p>
      </dgm:t>
    </dgm:pt>
    <dgm:pt modelId="{FEDFDE49-EC26-4F11-8E30-0FFB959A4E93}" type="sibTrans" cxnId="{76D4B3C4-C4C5-4C6F-924B-198F3D325D2D}">
      <dgm:prSet/>
      <dgm:spPr/>
      <dgm:t>
        <a:bodyPr/>
        <a:lstStyle/>
        <a:p>
          <a:endParaRPr lang="ru-RU"/>
        </a:p>
      </dgm:t>
    </dgm:pt>
    <dgm:pt modelId="{4915D9C4-DFA8-4E5D-BADD-3461E4198325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200" b="1" dirty="0" err="1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Афанасьевский</a:t>
          </a:r>
          <a:r>
            <a:rPr lang="ru-RU" sz="22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b="1" dirty="0" err="1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Куменский</a:t>
          </a:r>
          <a:r>
            <a:rPr lang="ru-RU" sz="22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b="1" dirty="0" err="1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Шабалинский</a:t>
          </a:r>
          <a:r>
            <a:rPr lang="ru-RU" sz="22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районы </a:t>
          </a:r>
          <a:endParaRPr lang="ru-RU" sz="2200" b="1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3BE94-1873-4507-B439-FFB1A52F2581}" type="parTrans" cxnId="{2CBE74D9-2CD1-48F0-8E19-6CC3463C7326}">
      <dgm:prSet/>
      <dgm:spPr/>
      <dgm:t>
        <a:bodyPr/>
        <a:lstStyle/>
        <a:p>
          <a:endParaRPr lang="ru-RU"/>
        </a:p>
      </dgm:t>
    </dgm:pt>
    <dgm:pt modelId="{A4AAADC3-59EB-4EF7-BC85-0853402D9667}" type="sibTrans" cxnId="{2CBE74D9-2CD1-48F0-8E19-6CC3463C7326}">
      <dgm:prSet/>
      <dgm:spPr/>
      <dgm:t>
        <a:bodyPr/>
        <a:lstStyle/>
        <a:p>
          <a:endParaRPr lang="ru-RU"/>
        </a:p>
      </dgm:t>
    </dgm:pt>
    <dgm:pt modelId="{93E1B14A-0786-4872-9F58-BBF9691A3420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в 2017 году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A0042F-079C-4A6E-8711-259690242516}" type="parTrans" cxnId="{404463A3-A3AE-43A7-982C-677F84A7EAE1}">
      <dgm:prSet/>
      <dgm:spPr/>
      <dgm:t>
        <a:bodyPr/>
        <a:lstStyle/>
        <a:p>
          <a:endParaRPr lang="ru-RU"/>
        </a:p>
      </dgm:t>
    </dgm:pt>
    <dgm:pt modelId="{DEB8F0AE-4516-420D-A621-F5C8FB940D1C}" type="sibTrans" cxnId="{404463A3-A3AE-43A7-982C-677F84A7EAE1}">
      <dgm:prSet/>
      <dgm:spPr/>
      <dgm:t>
        <a:bodyPr/>
        <a:lstStyle/>
        <a:p>
          <a:endParaRPr lang="ru-RU"/>
        </a:p>
      </dgm:t>
    </dgm:pt>
    <dgm:pt modelId="{E5EE6BAF-507F-44E7-8311-CFB5A2D9AF90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200" b="1" dirty="0" err="1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Немский</a:t>
          </a:r>
          <a:r>
            <a:rPr lang="ru-RU" sz="22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Зуевский районы </a:t>
          </a:r>
          <a:endParaRPr lang="ru-RU" sz="2200" b="1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6369E-BDC8-46EC-BBB4-8E6E78100D45}" type="parTrans" cxnId="{20A5C04E-8242-49D5-9907-8620CD4F95FA}">
      <dgm:prSet/>
      <dgm:spPr/>
      <dgm:t>
        <a:bodyPr/>
        <a:lstStyle/>
        <a:p>
          <a:endParaRPr lang="ru-RU"/>
        </a:p>
      </dgm:t>
    </dgm:pt>
    <dgm:pt modelId="{363E0F17-8357-47E4-9702-666B7BA84257}" type="sibTrans" cxnId="{20A5C04E-8242-49D5-9907-8620CD4F95FA}">
      <dgm:prSet/>
      <dgm:spPr/>
      <dgm:t>
        <a:bodyPr/>
        <a:lstStyle/>
        <a:p>
          <a:endParaRPr lang="ru-RU"/>
        </a:p>
      </dgm:t>
    </dgm:pt>
    <dgm:pt modelId="{1F0ACF67-4A83-44D7-BC7A-74CB780CC17D}">
      <dgm:prSet phldrT="[Текст]" custT="1"/>
      <dgm:spPr/>
      <dgm:t>
        <a:bodyPr/>
        <a:lstStyle/>
        <a:p>
          <a:pPr>
            <a:spcAft>
              <a:spcPct val="15000"/>
            </a:spcAft>
          </a:pPr>
          <a:r>
            <a:rPr lang="ru-RU" sz="22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 капитальный ремонт 7 сельских школ и     3 детских садов</a:t>
          </a:r>
          <a:endParaRPr lang="ru-RU" sz="2200" b="1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0DBBD-60C2-436D-B0FF-BA82105928A5}" type="parTrans" cxnId="{8AF89E04-F2FC-431C-9E47-9D377DD8D5A2}">
      <dgm:prSet/>
      <dgm:spPr/>
      <dgm:t>
        <a:bodyPr/>
        <a:lstStyle/>
        <a:p>
          <a:endParaRPr lang="ru-RU"/>
        </a:p>
      </dgm:t>
    </dgm:pt>
    <dgm:pt modelId="{401876F3-BB0F-4C10-8EC2-646FC9D83563}" type="sibTrans" cxnId="{8AF89E04-F2FC-431C-9E47-9D377DD8D5A2}">
      <dgm:prSet/>
      <dgm:spPr/>
      <dgm:t>
        <a:bodyPr/>
        <a:lstStyle/>
        <a:p>
          <a:endParaRPr lang="ru-RU"/>
        </a:p>
      </dgm:t>
    </dgm:pt>
    <dgm:pt modelId="{FB355134-F6B2-452F-95C4-0CD549F1AD5D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2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провести капитальный ремонт 9 объектов социальной инфраструктуры</a:t>
          </a:r>
          <a:endParaRPr lang="ru-RU" sz="2200" b="1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CDF5F-84AB-4A58-8774-52223C063324}" type="parTrans" cxnId="{77316847-F5E3-4709-BCAF-4CEB40D8C8E5}">
      <dgm:prSet/>
      <dgm:spPr/>
      <dgm:t>
        <a:bodyPr/>
        <a:lstStyle/>
        <a:p>
          <a:endParaRPr lang="ru-RU"/>
        </a:p>
      </dgm:t>
    </dgm:pt>
    <dgm:pt modelId="{7358224E-9919-4F63-B96E-48A2CBB18665}" type="sibTrans" cxnId="{77316847-F5E3-4709-BCAF-4CEB40D8C8E5}">
      <dgm:prSet/>
      <dgm:spPr/>
      <dgm:t>
        <a:bodyPr/>
        <a:lstStyle/>
        <a:p>
          <a:endParaRPr lang="ru-RU"/>
        </a:p>
      </dgm:t>
    </dgm:pt>
    <dgm:pt modelId="{654A53ED-BFE1-44C6-B6AB-7654624C13DE}">
      <dgm:prSet phldrT="[Текст]" custT="1"/>
      <dgm:spPr/>
      <dgm:t>
        <a:bodyPr/>
        <a:lstStyle/>
        <a:p>
          <a:pPr>
            <a:spcAft>
              <a:spcPct val="15000"/>
            </a:spcAft>
          </a:pPr>
          <a:r>
            <a:rPr lang="ru-RU" sz="22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объем финансирования 20 млн. рублей</a:t>
          </a:r>
          <a:endParaRPr lang="ru-RU" sz="2200" b="1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897B29-359A-4E40-8070-C2A5B6216780}" type="parTrans" cxnId="{DBF353A8-9C79-4131-960E-CC950C3C4270}">
      <dgm:prSet/>
      <dgm:spPr/>
      <dgm:t>
        <a:bodyPr/>
        <a:lstStyle/>
        <a:p>
          <a:endParaRPr lang="ru-RU"/>
        </a:p>
      </dgm:t>
    </dgm:pt>
    <dgm:pt modelId="{966A4117-2A93-401C-AC36-2A033317A815}" type="sibTrans" cxnId="{DBF353A8-9C79-4131-960E-CC950C3C4270}">
      <dgm:prSet/>
      <dgm:spPr/>
      <dgm:t>
        <a:bodyPr/>
        <a:lstStyle/>
        <a:p>
          <a:endParaRPr lang="ru-RU"/>
        </a:p>
      </dgm:t>
    </dgm:pt>
    <dgm:pt modelId="{75444A36-244C-40BD-AEC7-6D66FE6B5B56}" type="pres">
      <dgm:prSet presAssocID="{E16E0301-8857-4E70-8F9A-B492DC881E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D591E-FC56-43E4-B70A-0203BB78FA9E}" type="pres">
      <dgm:prSet presAssocID="{89BE8A62-1AE5-4949-B9C9-15E7AA5598F1}" presName="composite" presStyleCnt="0"/>
      <dgm:spPr/>
    </dgm:pt>
    <dgm:pt modelId="{77DEC4C3-8C10-4573-8E33-D27FDAD8CE86}" type="pres">
      <dgm:prSet presAssocID="{89BE8A62-1AE5-4949-B9C9-15E7AA5598F1}" presName="parentText" presStyleLbl="alignNode1" presStyleIdx="0" presStyleCnt="2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5C501-CC18-4FD4-870C-C696E867EA73}" type="pres">
      <dgm:prSet presAssocID="{89BE8A62-1AE5-4949-B9C9-15E7AA5598F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B70BE-675A-447C-A547-A071F55B5D02}" type="pres">
      <dgm:prSet presAssocID="{FEDFDE49-EC26-4F11-8E30-0FFB959A4E93}" presName="sp" presStyleCnt="0"/>
      <dgm:spPr/>
    </dgm:pt>
    <dgm:pt modelId="{284B8812-37D0-4DCF-AE62-5F5F4552910C}" type="pres">
      <dgm:prSet presAssocID="{93E1B14A-0786-4872-9F58-BBF9691A3420}" presName="composite" presStyleCnt="0"/>
      <dgm:spPr/>
    </dgm:pt>
    <dgm:pt modelId="{6D5D4C5C-8D08-488B-9CBF-6F75456A133C}" type="pres">
      <dgm:prSet presAssocID="{93E1B14A-0786-4872-9F58-BBF9691A342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B5A96-497D-4FBD-98B3-102C7682E568}" type="pres">
      <dgm:prSet presAssocID="{93E1B14A-0786-4872-9F58-BBF9691A3420}" presName="descendantText" presStyleLbl="alignAcc1" presStyleIdx="1" presStyleCnt="2" custScaleY="135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4B3C4-C4C5-4C6F-924B-198F3D325D2D}" srcId="{E16E0301-8857-4E70-8F9A-B492DC881E6E}" destId="{89BE8A62-1AE5-4949-B9C9-15E7AA5598F1}" srcOrd="0" destOrd="0" parTransId="{674701CF-52F6-44AD-85F9-707934562B4A}" sibTransId="{FEDFDE49-EC26-4F11-8E30-0FFB959A4E93}"/>
    <dgm:cxn modelId="{2CBE74D9-2CD1-48F0-8E19-6CC3463C7326}" srcId="{89BE8A62-1AE5-4949-B9C9-15E7AA5598F1}" destId="{4915D9C4-DFA8-4E5D-BADD-3461E4198325}" srcOrd="0" destOrd="0" parTransId="{7C63BE94-1873-4507-B439-FFB1A52F2581}" sibTransId="{A4AAADC3-59EB-4EF7-BC85-0853402D9667}"/>
    <dgm:cxn modelId="{8AF89E04-F2FC-431C-9E47-9D377DD8D5A2}" srcId="{89BE8A62-1AE5-4949-B9C9-15E7AA5598F1}" destId="{1F0ACF67-4A83-44D7-BC7A-74CB780CC17D}" srcOrd="1" destOrd="0" parTransId="{0100DBBD-60C2-436D-B0FF-BA82105928A5}" sibTransId="{401876F3-BB0F-4C10-8EC2-646FC9D83563}"/>
    <dgm:cxn modelId="{DE1C0CE9-FC88-4DB5-B8B5-BA5CEC448CB8}" type="presOf" srcId="{E16E0301-8857-4E70-8F9A-B492DC881E6E}" destId="{75444A36-244C-40BD-AEC7-6D66FE6B5B56}" srcOrd="0" destOrd="0" presId="urn:microsoft.com/office/officeart/2005/8/layout/chevron2"/>
    <dgm:cxn modelId="{7B5BEDC7-8EDD-416C-A7EF-30920FC5715E}" type="presOf" srcId="{89BE8A62-1AE5-4949-B9C9-15E7AA5598F1}" destId="{77DEC4C3-8C10-4573-8E33-D27FDAD8CE86}" srcOrd="0" destOrd="0" presId="urn:microsoft.com/office/officeart/2005/8/layout/chevron2"/>
    <dgm:cxn modelId="{77316847-F5E3-4709-BCAF-4CEB40D8C8E5}" srcId="{93E1B14A-0786-4872-9F58-BBF9691A3420}" destId="{FB355134-F6B2-452F-95C4-0CD549F1AD5D}" srcOrd="1" destOrd="0" parTransId="{147CDF5F-84AB-4A58-8774-52223C063324}" sibTransId="{7358224E-9919-4F63-B96E-48A2CBB18665}"/>
    <dgm:cxn modelId="{20A5C04E-8242-49D5-9907-8620CD4F95FA}" srcId="{93E1B14A-0786-4872-9F58-BBF9691A3420}" destId="{E5EE6BAF-507F-44E7-8311-CFB5A2D9AF90}" srcOrd="0" destOrd="0" parTransId="{AA26369E-BDC8-46EC-BBB4-8E6E78100D45}" sibTransId="{363E0F17-8357-47E4-9702-666B7BA84257}"/>
    <dgm:cxn modelId="{AADBBC0D-2C89-4D9A-A54F-DA66FD9682A5}" type="presOf" srcId="{E5EE6BAF-507F-44E7-8311-CFB5A2D9AF90}" destId="{7B3B5A96-497D-4FBD-98B3-102C7682E568}" srcOrd="0" destOrd="0" presId="urn:microsoft.com/office/officeart/2005/8/layout/chevron2"/>
    <dgm:cxn modelId="{451D7883-C343-428F-92D5-F80DCA6C5518}" type="presOf" srcId="{654A53ED-BFE1-44C6-B6AB-7654624C13DE}" destId="{7B3B5A96-497D-4FBD-98B3-102C7682E568}" srcOrd="0" destOrd="2" presId="urn:microsoft.com/office/officeart/2005/8/layout/chevron2"/>
    <dgm:cxn modelId="{FBD7BBCC-D483-47C5-A635-93F50F5AFEA4}" type="presOf" srcId="{1F0ACF67-4A83-44D7-BC7A-74CB780CC17D}" destId="{F055C501-CC18-4FD4-870C-C696E867EA73}" srcOrd="0" destOrd="1" presId="urn:microsoft.com/office/officeart/2005/8/layout/chevron2"/>
    <dgm:cxn modelId="{80ACEA59-DA80-45C3-92EA-70A61E9B2CEF}" type="presOf" srcId="{FB355134-F6B2-452F-95C4-0CD549F1AD5D}" destId="{7B3B5A96-497D-4FBD-98B3-102C7682E568}" srcOrd="0" destOrd="1" presId="urn:microsoft.com/office/officeart/2005/8/layout/chevron2"/>
    <dgm:cxn modelId="{D53F99E5-A5B3-4CC7-BD6F-0B6208157CF7}" type="presOf" srcId="{4915D9C4-DFA8-4E5D-BADD-3461E4198325}" destId="{F055C501-CC18-4FD4-870C-C696E867EA73}" srcOrd="0" destOrd="0" presId="urn:microsoft.com/office/officeart/2005/8/layout/chevron2"/>
    <dgm:cxn modelId="{404463A3-A3AE-43A7-982C-677F84A7EAE1}" srcId="{E16E0301-8857-4E70-8F9A-B492DC881E6E}" destId="{93E1B14A-0786-4872-9F58-BBF9691A3420}" srcOrd="1" destOrd="0" parTransId="{5CA0042F-079C-4A6E-8711-259690242516}" sibTransId="{DEB8F0AE-4516-420D-A621-F5C8FB940D1C}"/>
    <dgm:cxn modelId="{DBF353A8-9C79-4131-960E-CC950C3C4270}" srcId="{93E1B14A-0786-4872-9F58-BBF9691A3420}" destId="{654A53ED-BFE1-44C6-B6AB-7654624C13DE}" srcOrd="2" destOrd="0" parTransId="{DE897B29-359A-4E40-8070-C2A5B6216780}" sibTransId="{966A4117-2A93-401C-AC36-2A033317A815}"/>
    <dgm:cxn modelId="{D4A6ADAD-380E-4A52-80B1-5BAAC8C2529F}" type="presOf" srcId="{93E1B14A-0786-4872-9F58-BBF9691A3420}" destId="{6D5D4C5C-8D08-488B-9CBF-6F75456A133C}" srcOrd="0" destOrd="0" presId="urn:microsoft.com/office/officeart/2005/8/layout/chevron2"/>
    <dgm:cxn modelId="{4B422395-AD45-44FD-9FFC-F79D13712110}" type="presParOf" srcId="{75444A36-244C-40BD-AEC7-6D66FE6B5B56}" destId="{92FD591E-FC56-43E4-B70A-0203BB78FA9E}" srcOrd="0" destOrd="0" presId="urn:microsoft.com/office/officeart/2005/8/layout/chevron2"/>
    <dgm:cxn modelId="{C019427F-5778-4840-BA45-A28646D72541}" type="presParOf" srcId="{92FD591E-FC56-43E4-B70A-0203BB78FA9E}" destId="{77DEC4C3-8C10-4573-8E33-D27FDAD8CE86}" srcOrd="0" destOrd="0" presId="urn:microsoft.com/office/officeart/2005/8/layout/chevron2"/>
    <dgm:cxn modelId="{C2201AD0-20DD-4EB6-8E02-9D21DB232C70}" type="presParOf" srcId="{92FD591E-FC56-43E4-B70A-0203BB78FA9E}" destId="{F055C501-CC18-4FD4-870C-C696E867EA73}" srcOrd="1" destOrd="0" presId="urn:microsoft.com/office/officeart/2005/8/layout/chevron2"/>
    <dgm:cxn modelId="{A689367D-D99A-4EF0-9427-76F693323982}" type="presParOf" srcId="{75444A36-244C-40BD-AEC7-6D66FE6B5B56}" destId="{012B70BE-675A-447C-A547-A071F55B5D02}" srcOrd="1" destOrd="0" presId="urn:microsoft.com/office/officeart/2005/8/layout/chevron2"/>
    <dgm:cxn modelId="{7941210A-4171-4279-91F3-4D224279B278}" type="presParOf" srcId="{75444A36-244C-40BD-AEC7-6D66FE6B5B56}" destId="{284B8812-37D0-4DCF-AE62-5F5F4552910C}" srcOrd="2" destOrd="0" presId="urn:microsoft.com/office/officeart/2005/8/layout/chevron2"/>
    <dgm:cxn modelId="{EEA8040C-BDE0-431B-A95D-46AA3E58B8AA}" type="presParOf" srcId="{284B8812-37D0-4DCF-AE62-5F5F4552910C}" destId="{6D5D4C5C-8D08-488B-9CBF-6F75456A133C}" srcOrd="0" destOrd="0" presId="urn:microsoft.com/office/officeart/2005/8/layout/chevron2"/>
    <dgm:cxn modelId="{CC505878-3C9C-4C81-A981-7021627E089B}" type="presParOf" srcId="{284B8812-37D0-4DCF-AE62-5F5F4552910C}" destId="{7B3B5A96-497D-4FBD-98B3-102C7682E5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1BAE0-3148-4C00-88F4-052ABFFA957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6DC0-6BD2-43DB-B27C-F065F3112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BF279-22F8-45B3-9A70-97D0D6861019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7EE1-664E-4073-BFC4-1C435EDC7F0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110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77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20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7EE1-664E-4073-BFC4-1C435EDC7F0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2"/>
            <a:ext cx="8420100" cy="1780108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2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1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FF1B-A587-42DD-AC40-12320A9AD27E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7DB6-F0A3-412D-A5BA-7E1866D9438B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26C1-149B-42F5-8B4B-1BBC6376775E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0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E353-4620-4829-9F5B-33DAAAE6D1AB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4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89"/>
            <a:ext cx="6006558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3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4"/>
            <a:ext cx="3583667" cy="6515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5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2"/>
          </a:xfrm>
        </p:spPr>
        <p:txBody>
          <a:bodyPr anchor="b"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5F4-8889-41C6-8CD8-79490057494E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F16D-100C-464C-A068-65CF3F5AC77C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3"/>
            <a:ext cx="4140708" cy="639763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9" y="3429001"/>
            <a:ext cx="4138393" cy="269716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3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4C3-38A5-48FC-B877-E41E0FAA7E5D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E56D-EC6B-4F0A-B665-5C735928518C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ED0C-58F6-48F8-A132-C38D0577374B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C5E4-877C-4138-8BDE-59467F403AD6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2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77"/>
              </a:spcAft>
              <a:buNone/>
              <a:defRPr sz="2000">
                <a:solidFill>
                  <a:schemeClr val="tx2"/>
                </a:solidFill>
              </a:defRPr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5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3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8" y="338668"/>
            <a:ext cx="4130365" cy="2429935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30" y="2785534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D5DB-5E58-4972-B7BF-0CBE6A5584E4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D7E5DBD-E553-493E-AAEC-0673C56E8827}" type="datetime1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6" y="6250165"/>
            <a:ext cx="4102249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5"/>
            <a:ext cx="1258645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1" y="2675467"/>
            <a:ext cx="8025694" cy="3450696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 spd="slow">
    <p:strips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31626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9488" indent="-309488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50140" indent="-309488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65359" indent="-257907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289533" indent="-257907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50602" indent="-257907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11671" indent="-257907" algn="l" defTabSz="1031626" rtl="0" eaLnBrk="1" latinLnBrk="0" hangingPunct="1">
        <a:spcBef>
          <a:spcPts val="433"/>
        </a:spcBef>
        <a:buClr>
          <a:schemeClr val="accent1"/>
        </a:buClr>
        <a:buFont typeface="Symbol" pitchFamily="18" charset="2"/>
        <a:buChar char="*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372740" indent="-257907" algn="l" defTabSz="1031626" rtl="0" eaLnBrk="1" latinLnBrk="0" hangingPunct="1">
        <a:spcBef>
          <a:spcPts val="433"/>
        </a:spcBef>
        <a:buClr>
          <a:schemeClr val="accent1"/>
        </a:buClr>
        <a:buFont typeface="Symbol" pitchFamily="18" charset="2"/>
        <a:buChar char="*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33809" indent="-257907" algn="l" defTabSz="1031626" rtl="0" eaLnBrk="1" latinLnBrk="0" hangingPunct="1">
        <a:spcBef>
          <a:spcPts val="433"/>
        </a:spcBef>
        <a:buClr>
          <a:schemeClr val="accent1"/>
        </a:buClr>
        <a:buFont typeface="Symbol" pitchFamily="18" charset="2"/>
        <a:buChar char="*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094878" indent="-257907" algn="l" defTabSz="1031626" rtl="0" eaLnBrk="1" latinLnBrk="0" hangingPunct="1">
        <a:spcBef>
          <a:spcPts val="433"/>
        </a:spcBef>
        <a:buClr>
          <a:schemeClr val="accent1"/>
        </a:buClr>
        <a:buFont typeface="Symbol" pitchFamily="18" charset="2"/>
        <a:buChar char="*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524" y="1928803"/>
            <a:ext cx="8580953" cy="28575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агропромышленного комплекса Кировской области в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году,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задачах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мерах по развитию отрасли в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2870" y="6237312"/>
            <a:ext cx="2883903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Киров - 2017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7" descr="Kirov_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55" y="356659"/>
            <a:ext cx="859896" cy="1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0619" y="549842"/>
            <a:ext cx="7254806" cy="719723"/>
          </a:xfrm>
          <a:prstGeom prst="rect">
            <a:avLst/>
          </a:prstGeom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4432" y="980728"/>
            <a:ext cx="7873064" cy="1051114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Снижено производство молока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сельхозорганизациях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4-х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районах: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208" y="3573016"/>
            <a:ext cx="2858381" cy="233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16880"/>
              </p:ext>
            </p:extLst>
          </p:nvPr>
        </p:nvGraphicFramePr>
        <p:xfrm>
          <a:off x="560512" y="2420888"/>
          <a:ext cx="6067479" cy="210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543"/>
                <a:gridCol w="2252259"/>
                <a:gridCol w="1460677"/>
              </a:tblGrid>
              <a:tr h="62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Свечинский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468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тонн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11%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Кильмезский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- 184 тонны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- 4%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Подосиновский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149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тонн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6%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Лузский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 тонн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- 4%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Стрелка вниз 1"/>
          <p:cNvSpPr/>
          <p:nvPr/>
        </p:nvSpPr>
        <p:spPr>
          <a:xfrm>
            <a:off x="416496" y="1124744"/>
            <a:ext cx="100811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10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617475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110663"/>
              </p:ext>
            </p:extLst>
          </p:nvPr>
        </p:nvGraphicFramePr>
        <p:xfrm>
          <a:off x="380968" y="1214422"/>
          <a:ext cx="914406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одержимое 7"/>
          <p:cNvSpPr txBox="1">
            <a:spLocks/>
          </p:cNvSpPr>
          <p:nvPr/>
        </p:nvSpPr>
        <p:spPr>
          <a:xfrm>
            <a:off x="541704" y="4214818"/>
            <a:ext cx="3714776" cy="2143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Содержимое 7"/>
          <p:cNvSpPr txBox="1">
            <a:spLocks/>
          </p:cNvSpPr>
          <p:nvPr/>
        </p:nvSpPr>
        <p:spPr>
          <a:xfrm>
            <a:off x="619094" y="4929198"/>
            <a:ext cx="8405871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altLang="ru-RU" sz="1700" dirty="0" smtClean="0">
                <a:latin typeface="Arial" charset="0"/>
                <a:cs typeface="Arial" charset="0"/>
              </a:rPr>
              <a:t>По продуктивности дойного стада </a:t>
            </a:r>
            <a:r>
              <a:rPr lang="ru-RU" altLang="ru-RU" sz="1700" b="1" dirty="0" smtClean="0">
                <a:latin typeface="Arial" charset="0"/>
                <a:cs typeface="Arial" charset="0"/>
              </a:rPr>
              <a:t>Кировская область </a:t>
            </a:r>
            <a:r>
              <a:rPr lang="ru-RU" altLang="ru-RU" sz="1700" dirty="0" smtClean="0">
                <a:latin typeface="Arial" charset="0"/>
                <a:cs typeface="Arial" charset="0"/>
              </a:rPr>
              <a:t>занимает:</a:t>
            </a:r>
          </a:p>
          <a:p>
            <a:r>
              <a:rPr lang="ru-RU" altLang="ru-RU" sz="1700" dirty="0" smtClean="0">
                <a:latin typeface="Arial" charset="0"/>
                <a:cs typeface="Arial" charset="0"/>
              </a:rPr>
              <a:t>-</a:t>
            </a:r>
            <a:r>
              <a:rPr lang="ru-RU" altLang="ru-RU" sz="17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1-е место </a:t>
            </a:r>
            <a:r>
              <a:rPr lang="ru-RU" altLang="ru-RU" sz="1700" dirty="0" smtClean="0">
                <a:latin typeface="Arial" charset="0"/>
                <a:cs typeface="Arial" charset="0"/>
              </a:rPr>
              <a:t>в Приволжском федеральном округе</a:t>
            </a:r>
          </a:p>
          <a:p>
            <a:r>
              <a:rPr lang="ru-RU" altLang="ru-RU" sz="1700" dirty="0" smtClean="0">
                <a:latin typeface="Arial" charset="0"/>
                <a:cs typeface="Arial" charset="0"/>
              </a:rPr>
              <a:t>-</a:t>
            </a:r>
            <a:r>
              <a:rPr lang="ru-RU" altLang="ru-RU" sz="17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5-е место </a:t>
            </a:r>
            <a:r>
              <a:rPr lang="ru-RU" altLang="ru-RU" sz="1700" dirty="0" smtClean="0">
                <a:latin typeface="Arial" charset="0"/>
                <a:cs typeface="Arial" charset="0"/>
              </a:rPr>
              <a:t>в Российской Федерации </a:t>
            </a:r>
            <a:endParaRPr lang="ru-RU" altLang="ru-RU" sz="1700" dirty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96404" y="6357958"/>
            <a:ext cx="809596" cy="365125"/>
          </a:xfrm>
        </p:spPr>
        <p:txBody>
          <a:bodyPr/>
          <a:lstStyle/>
          <a:p>
            <a:fld id="{307DB4B9-4FDC-49E6-B9BB-928CFFB2A881}" type="slidenum">
              <a:rPr lang="ru-RU" sz="1400" smtClean="0"/>
              <a:pPr/>
              <a:t>11</a:t>
            </a:fld>
            <a:endParaRPr lang="ru-RU" sz="1400" dirty="0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38092" y="214290"/>
            <a:ext cx="9429816" cy="7858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Надой молока на 1 корову в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сельхозорганизациях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кг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8760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Группировка сельскохозяйственных организаций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надою молока на корову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44064" y="6357958"/>
            <a:ext cx="761936" cy="365125"/>
          </a:xfrm>
        </p:spPr>
        <p:txBody>
          <a:bodyPr/>
          <a:lstStyle/>
          <a:p>
            <a:fld id="{307DB4B9-4FDC-49E6-B9BB-928CFFB2A881}" type="slidenum">
              <a:rPr lang="ru-RU" sz="1400" smtClean="0"/>
              <a:pPr/>
              <a:t>12</a:t>
            </a:fld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238093" y="1285859"/>
          <a:ext cx="9429815" cy="3214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1"/>
                <a:gridCol w="1285885"/>
                <a:gridCol w="977017"/>
                <a:gridCol w="1255944"/>
                <a:gridCol w="1124624"/>
                <a:gridCol w="1285884"/>
                <a:gridCol w="1428760"/>
              </a:tblGrid>
              <a:tr h="4229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Надой молока на 1 корову, кг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1350" b="1" i="0" u="none" strike="noStrike" dirty="0" err="1" smtClean="0">
                          <a:solidFill>
                            <a:schemeClr val="tx1"/>
                          </a:solidFill>
                          <a:latin typeface="Arial Cyr"/>
                        </a:rPr>
                        <a:t>сельхоз-организаций</a:t>
                      </a:r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Поголовье </a:t>
                      </a:r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коров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Валовой </a:t>
                      </a:r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надой молока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Средний по </a:t>
                      </a:r>
                      <a:r>
                        <a:rPr lang="ru-RU" sz="1350" b="1" i="0" u="none" strike="noStrike" dirty="0" err="1" smtClean="0">
                          <a:solidFill>
                            <a:schemeClr val="tx1"/>
                          </a:solidFill>
                          <a:latin typeface="Arial Cyr"/>
                        </a:rPr>
                        <a:t>сельхоз-организациям</a:t>
                      </a:r>
                      <a:r>
                        <a:rPr lang="ru-RU" sz="1350" b="1" i="0" u="none" strike="noStrike" baseline="0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 н</a:t>
                      </a:r>
                      <a:r>
                        <a:rPr lang="ru-RU" sz="135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адой </a:t>
                      </a:r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молока на 1 корову, кг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тыс. гол.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доля в областном показателе,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тыс. тонн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доля в областном показателе,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более 8000 кг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20,6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24,6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166,5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29,9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8761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от 7000 до 8000 кг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27,8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33,2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203,1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36,4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7510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от 6000 до 7000 кг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12,7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15,2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81,7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14,6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6516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от 5000 до 6000 кг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11,2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59,4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5482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от 4000 до 5000 кг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33,1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4593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менее 4000 кг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 Cyr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13,8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3315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38290" y="5286387"/>
          <a:ext cx="6000792" cy="1071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792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СПК «Красное Знамя» 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Куменского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района  –  10128 кг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«Агрофирма «Адышево» 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Оричевского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района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9242 кг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АО «Агрофирма «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Дороничи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» г. Киров – 9030 кг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66786" y="4643446"/>
          <a:ext cx="7143800" cy="5000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4380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Cyr"/>
                          <a:cs typeface="Arial" panose="020B0604020202020204" pitchFamily="34" charset="0"/>
                        </a:rPr>
                        <a:t>Сельхозорганизации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Cyr"/>
                          <a:cs typeface="Arial" panose="020B0604020202020204" pitchFamily="34" charset="0"/>
                        </a:rPr>
                        <a:t> - лидеры по надою молока на 1 корову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37464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480" y="620688"/>
            <a:ext cx="4256514" cy="73661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Надой на корову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кг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4460433"/>
              </p:ext>
            </p:extLst>
          </p:nvPr>
        </p:nvGraphicFramePr>
        <p:xfrm>
          <a:off x="247650" y="1628800"/>
          <a:ext cx="4281343" cy="1402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846"/>
                <a:gridCol w="1995497"/>
              </a:tblGrid>
              <a:tr h="467518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Надой, кг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18">
                <a:tc>
                  <a:txBody>
                    <a:bodyPr/>
                    <a:lstStyle/>
                    <a:p>
                      <a:r>
                        <a:rPr lang="ru-RU" sz="22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Подосиновский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3652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18">
                <a:tc>
                  <a:txBody>
                    <a:bodyPr/>
                    <a:lstStyle/>
                    <a:p>
                      <a:r>
                        <a:rPr lang="ru-RU" sz="22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Лузский</a:t>
                      </a: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3648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10190" y="642918"/>
            <a:ext cx="4179123" cy="66675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Надой на корову менее 5000 кг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19963675"/>
              </p:ext>
            </p:extLst>
          </p:nvPr>
        </p:nvGraphicFramePr>
        <p:xfrm>
          <a:off x="5339957" y="1628800"/>
          <a:ext cx="432795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28"/>
                <a:gridCol w="1875723"/>
              </a:tblGrid>
              <a:tr h="37290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Надой, кг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3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itchFamily="34" charset="0"/>
                          <a:cs typeface="Arial" pitchFamily="34" charset="0"/>
                        </a:rPr>
                        <a:t>Кильмезский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4076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3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itchFamily="34" charset="0"/>
                          <a:cs typeface="Arial" pitchFamily="34" charset="0"/>
                        </a:rPr>
                        <a:t>Тужинский</a:t>
                      </a: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4115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3">
                <a:tc>
                  <a:txBody>
                    <a:bodyPr/>
                    <a:lstStyle/>
                    <a:p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Нагорский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4200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3">
                <a:tc>
                  <a:txBody>
                    <a:bodyPr/>
                    <a:lstStyle/>
                    <a:p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Свечинский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4238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3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itchFamily="34" charset="0"/>
                          <a:cs typeface="Arial" pitchFamily="34" charset="0"/>
                        </a:rPr>
                        <a:t>Лебяжский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4411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3">
                <a:tc>
                  <a:txBody>
                    <a:bodyPr/>
                    <a:lstStyle/>
                    <a:p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Даровской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4637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3">
                <a:tc>
                  <a:txBody>
                    <a:bodyPr/>
                    <a:lstStyle/>
                    <a:p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Афанасьевский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4761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13</a:t>
            </a:fld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14" name="Рисунок 13" descr="i (4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92" y="3714752"/>
            <a:ext cx="3643338" cy="2428891"/>
          </a:xfrm>
          <a:prstGeom prst="round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78" y="1857364"/>
            <a:ext cx="6072230" cy="4464496"/>
          </a:xfrm>
          <a:prstGeom prst="rect">
            <a:avLst/>
          </a:prstGeom>
          <a:noFill/>
          <a:ln>
            <a:noFill/>
          </a:ln>
          <a:effectLst>
            <a:reflection stA="2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471074"/>
              </p:ext>
            </p:extLst>
          </p:nvPr>
        </p:nvGraphicFramePr>
        <p:xfrm>
          <a:off x="272480" y="1484784"/>
          <a:ext cx="6037842" cy="438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214290"/>
            <a:ext cx="9289032" cy="78581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молока, реализованного высшим сортом, 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14</a:t>
            </a:fld>
            <a:endParaRPr lang="ru-RU" sz="14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10322" y="3571876"/>
            <a:ext cx="3357586" cy="2143140"/>
          </a:xfrm>
          <a:prstGeom prst="rect">
            <a:avLst/>
          </a:prstGeom>
        </p:spPr>
        <p:txBody>
          <a:bodyPr vert="horz" lIns="103163" tIns="51581" rIns="103163" bIns="51581" rtlCol="0" anchor="ctr">
            <a:noAutofit/>
          </a:bodyPr>
          <a:lstStyle/>
          <a:p>
            <a:pPr marL="0" marR="0" lvl="0" indent="0" defTabSz="103162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Кильмезский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район – 76%</a:t>
            </a:r>
          </a:p>
          <a:p>
            <a:pPr marL="0" marR="0" lvl="0" indent="0" defTabSz="103162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Тужинский</a:t>
            </a: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76%</a:t>
            </a:r>
          </a:p>
          <a:p>
            <a:pPr marL="0" marR="0" lvl="0" indent="0" defTabSz="103162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Нолинский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67%</a:t>
            </a:r>
          </a:p>
          <a:p>
            <a:pPr marL="0" marR="0" lvl="0" indent="0" defTabSz="103162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Подосиновский</a:t>
            </a: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51%</a:t>
            </a:r>
            <a:endParaRPr kumimoji="0" lang="ru-RU" sz="1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44563" y="1142985"/>
          <a:ext cx="7937527" cy="200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96404" y="6421461"/>
            <a:ext cx="809596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8092" y="214290"/>
            <a:ext cx="9429816" cy="7858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Производство скота и птицы на убой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хозяйствах всех категорий, тыс. тонн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13"/>
          <p:cNvSpPr>
            <a:spLocks noChangeArrowheads="1"/>
          </p:cNvSpPr>
          <p:nvPr/>
        </p:nvSpPr>
        <p:spPr bwMode="auto">
          <a:xfrm>
            <a:off x="238092" y="3357562"/>
            <a:ext cx="5429288" cy="50006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скота и птицы на убой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сельскохозяйственных организациях, тыс. тонн 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52406" y="4000504"/>
          <a:ext cx="464347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19458" name="Picture 2" descr="http://mtdata.ru/u16/photoF7C7/20558233978-0/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70" y="3786190"/>
            <a:ext cx="3571900" cy="242889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3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617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92" y="1142984"/>
            <a:ext cx="3387226" cy="2000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26753371"/>
              </p:ext>
            </p:extLst>
          </p:nvPr>
        </p:nvGraphicFramePr>
        <p:xfrm>
          <a:off x="334930" y="3857628"/>
          <a:ext cx="4572032" cy="257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16</a:t>
            </a:fld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282" y="3429000"/>
            <a:ext cx="414340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Производство свинины, тыс. тонн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667248" y="1500174"/>
          <a:ext cx="500066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667248" y="1000108"/>
            <a:ext cx="5000660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Поголовье свиней, тыс. гол.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9530" y="285728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Свиноводство в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сельхозорганизациях</a:t>
            </a:r>
            <a:endParaRPr lang="ru-RU" sz="2400" dirty="0"/>
          </a:p>
        </p:txBody>
      </p:sp>
      <p:pic>
        <p:nvPicPr>
          <p:cNvPr id="17" name="Picture 4" descr="Z:\ Отдел прогнозирования\ Рычкова\Фото\для слайдов Трегубовой\свиньи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46" y="4357694"/>
            <a:ext cx="2714644" cy="14287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221532"/>
              </p:ext>
            </p:extLst>
          </p:nvPr>
        </p:nvGraphicFramePr>
        <p:xfrm>
          <a:off x="238092" y="2000241"/>
          <a:ext cx="600079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338329"/>
            <a:ext cx="9361040" cy="87609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Поголовье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коров в </a:t>
            </a:r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сельхозорганизациях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голов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17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53198" y="1857364"/>
            <a:ext cx="3214710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2016 году по темпам роста поголовья коров (101%) область занимает 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2-е место в ПФО</a:t>
            </a:r>
            <a:endParaRPr lang="ru-RU" sz="1800" dirty="0"/>
          </a:p>
        </p:txBody>
      </p:sp>
      <p:pic>
        <p:nvPicPr>
          <p:cNvPr id="10" name="Picture 3" descr="Z:\ Отдел прогнозирования\ Рычкова\Фото\для слайдов Трегубовой\DSCF39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198" y="4000504"/>
            <a:ext cx="3071834" cy="18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5469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6167446" y="2177017"/>
            <a:ext cx="3571900" cy="3512077"/>
          </a:xfrm>
        </p:spPr>
        <p:txBody>
          <a:bodyPr>
            <a:normAutofit fontScale="70000" lnSpcReduction="20000"/>
          </a:bodyPr>
          <a:lstStyle/>
          <a:p>
            <a:pPr marL="307975" lvl="0" indent="-39688">
              <a:spcBef>
                <a:spcPts val="0"/>
              </a:spcBef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307975" lvl="0" indent="-39688">
              <a:spcBef>
                <a:spcPts val="0"/>
              </a:spcBef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племенных коров </a:t>
            </a:r>
          </a:p>
          <a:p>
            <a:pPr marL="307975" lvl="0" indent="-39688">
              <a:spcBef>
                <a:spcPts val="0"/>
              </a:spcBef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общем поголовье     составляет </a:t>
            </a: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60%, </a:t>
            </a:r>
          </a:p>
          <a:p>
            <a:pPr marL="307975" lvl="0" indent="-39688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России – 13%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Реализовано </a:t>
            </a: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 тыс.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племенного молодняка крупного рогатого скота, </a:t>
            </a:r>
          </a:p>
          <a:p>
            <a:pPr lvl="0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в том числе за пределы области –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 тыс. голов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8686" y="2214554"/>
            <a:ext cx="1630543" cy="144016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4738686" y="4000504"/>
            <a:ext cx="1654157" cy="1296144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18</a:t>
            </a:fld>
            <a:endParaRPr lang="ru-RU" sz="14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3"/>
          </p:nvPr>
        </p:nvGraphicFramePr>
        <p:xfrm>
          <a:off x="309530" y="2000240"/>
          <a:ext cx="3929089" cy="392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одержимое 4"/>
          <p:cNvSpPr txBox="1">
            <a:spLocks/>
          </p:cNvSpPr>
          <p:nvPr/>
        </p:nvSpPr>
        <p:spPr>
          <a:xfrm>
            <a:off x="238092" y="500043"/>
            <a:ext cx="4643469" cy="1071570"/>
          </a:xfrm>
          <a:prstGeom prst="rect">
            <a:avLst/>
          </a:prstGeom>
        </p:spPr>
        <p:txBody>
          <a:bodyPr vert="horz" lIns="103163" tIns="51581" rIns="103163" bIns="51581" rtlCol="0">
            <a:normAutofit fontScale="25000" lnSpcReduction="20000"/>
          </a:bodyPr>
          <a:lstStyle/>
          <a:p>
            <a:pPr marL="307975" marR="0" lvl="0" indent="-39688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</a:p>
          <a:p>
            <a:pPr marL="307975" marR="0" lvl="0" indent="-39688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племенных организаций всего, в том числе по молочному скотоводству, ед.</a:t>
            </a:r>
          </a:p>
          <a:p>
            <a:pPr marL="307975" marR="0" lvl="0" indent="-39688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96404" y="6357958"/>
            <a:ext cx="809596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595282" y="1000108"/>
            <a:ext cx="9072626" cy="4286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50000">
                <a:srgbClr val="00B05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Заключено более 1000 краткосрочных и инвестиционных кредитных  договоров</a:t>
            </a:r>
            <a:endParaRPr lang="ru-RU" altLang="ru-RU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595282" y="1571612"/>
            <a:ext cx="9072626" cy="4286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50000">
                <a:srgbClr val="00B05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50" b="1" spc="-2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Введены в эксплуатацию молочные  комплексы с общим поголовьем 2,5 тысячи голов</a:t>
            </a:r>
            <a:endParaRPr lang="ru-RU" altLang="ru-RU" sz="1550" b="1" spc="-2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595282" y="2143116"/>
            <a:ext cx="9072626" cy="4286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50000">
                <a:srgbClr val="00B05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Приобретено более 2000 единиц техники и оборудования на сумму свыше 1,4 млрд. рублей</a:t>
            </a:r>
            <a:endParaRPr lang="ru-RU" altLang="ru-RU" sz="15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360739" y="2928934"/>
            <a:ext cx="5449517" cy="32861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50000">
                <a:srgbClr val="00B05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2017 году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 инвестиционным проектам, прошедшим отбор в Минсельхозе России, будет предоставлена государственная поддержка на возмещение части прямых затрат.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Отбор прошли проекты по строительству молочных комплексов: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«СХП «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Елгань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Унинского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района,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ООО Агрофирма «Коршик»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Оричевского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ООО Агрофирма «Пригородная» Орловского,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ООО Агрофирма «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Бобино-М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Слободского.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углом вверх 22"/>
          <p:cNvSpPr/>
          <p:nvPr/>
        </p:nvSpPr>
        <p:spPr>
          <a:xfrm rot="5400000">
            <a:off x="-387177" y="1493538"/>
            <a:ext cx="1656186" cy="198520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96501" y="1150591"/>
            <a:ext cx="163817" cy="9083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94044" y="1717332"/>
            <a:ext cx="163817" cy="9876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 descr="Z:\ Отдел животноводства\!Пермяков\Фото на золотую осень\Агрофирма Строитель МТФ\SAM_44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" t="18486" b="21433"/>
          <a:stretch>
            <a:fillRect/>
          </a:stretch>
        </p:blipFill>
        <p:spPr bwMode="auto">
          <a:xfrm>
            <a:off x="6096008" y="2786058"/>
            <a:ext cx="307183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Z:\Белая Холуница 02.09.2016\DSCF39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4" t="3235" b="24327"/>
          <a:stretch>
            <a:fillRect/>
          </a:stretch>
        </p:blipFill>
        <p:spPr bwMode="auto">
          <a:xfrm>
            <a:off x="6738950" y="4500570"/>
            <a:ext cx="2968865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238092" y="285728"/>
            <a:ext cx="9358378" cy="571504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pPr marL="0" marR="0" lvl="0" indent="0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инвестиционных проектов в 2016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74992" y="836712"/>
            <a:ext cx="4602511" cy="38781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государственной поддержки АПК в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году: </a:t>
            </a:r>
            <a:r>
              <a:rPr lang="ru-RU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 </a:t>
            </a: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r>
              <a:rPr lang="ru-RU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 федерального бюджета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 областного бюджета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1472" y="6381328"/>
            <a:ext cx="648072" cy="365125"/>
          </a:xfrm>
        </p:spPr>
        <p:txBody>
          <a:bodyPr>
            <a:normAutofit/>
          </a:bodyPr>
          <a:lstStyle/>
          <a:p>
            <a:fld id="{307DB4B9-4FDC-49E6-B9BB-928CFFB2A881}" type="slidenum">
              <a:rPr lang="ru-RU" sz="1400"/>
              <a:pPr/>
              <a:t>2</a:t>
            </a:fld>
            <a:endParaRPr lang="ru-RU" sz="1400" dirty="0"/>
          </a:p>
        </p:txBody>
      </p:sp>
      <p:pic>
        <p:nvPicPr>
          <p:cNvPr id="13" name="Рисунок 12" descr="господд 3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7" r="16347"/>
          <a:stretch>
            <a:fillRect/>
          </a:stretch>
        </p:blipFill>
        <p:spPr>
          <a:xfrm>
            <a:off x="523874" y="1357298"/>
            <a:ext cx="4000497" cy="3429023"/>
          </a:xfrm>
        </p:spPr>
      </p:pic>
    </p:spTree>
    <p:extLst>
      <p:ext uri="{BB962C8B-B14F-4D97-AF65-F5344CB8AC3E}">
        <p14:creationId xmlns:p14="http://schemas.microsoft.com/office/powerpoint/2010/main" val="187747352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5488" y="6394723"/>
            <a:ext cx="432048" cy="365125"/>
          </a:xfrm>
        </p:spPr>
        <p:txBody>
          <a:bodyPr/>
          <a:lstStyle/>
          <a:p>
            <a:fld id="{307DB4B9-4FDC-49E6-B9BB-928CFFB2A881}" type="slidenum">
              <a:rPr lang="ru-RU" sz="1400" smtClean="0"/>
              <a:pPr/>
              <a:t>20</a:t>
            </a:fld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214290"/>
            <a:ext cx="8915400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интеграционных процессов в 2016 году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623312"/>
              </p:ext>
            </p:extLst>
          </p:nvPr>
        </p:nvGraphicFramePr>
        <p:xfrm>
          <a:off x="257175" y="1285857"/>
          <a:ext cx="9401175" cy="385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302"/>
                <a:gridCol w="1832776"/>
                <a:gridCol w="2938760"/>
                <a:gridCol w="1567337"/>
              </a:tblGrid>
              <a:tr h="457280"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700" spc="-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Эффективные  организации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700" spc="-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Низкоэффективные организации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8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7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СПК (колхоз) «Красное Знамя»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Куменский</a:t>
                      </a: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колхоз «Хорошевский»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Богородский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752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СХП «</a:t>
                      </a:r>
                      <a:r>
                        <a:rPr lang="ru-RU" sz="1500" b="1" spc="0" baseline="0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Елгань</a:t>
                      </a: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Унинский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СХП «Нива» 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Унинский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7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«Сибирь»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Унинский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763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«СХП «Высокогорский»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Шабалинский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500" b="1" spc="0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СХП «Маяк»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Шабалинский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763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«Мир»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Шабалинский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7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Агрофирма «Строитель»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Уржумский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«Надежда-Хлеб НА»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Уржумский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7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«Русь»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Вятскополянский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«Вятское»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0" baseline="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Уржумский</a:t>
                      </a:r>
                      <a:endParaRPr lang="ru-RU" sz="1500" b="1" spc="0" baseline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:\архив\док\Мои документы\ДОКЛАДЫ\ДОКЛАДЫ  2015 года\Доклад 1 квартал 2015\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72" y="4071942"/>
            <a:ext cx="342305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верх 12"/>
          <p:cNvSpPr/>
          <p:nvPr/>
        </p:nvSpPr>
        <p:spPr>
          <a:xfrm>
            <a:off x="9286905" y="3429001"/>
            <a:ext cx="309563" cy="13335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ru-RU" kern="0">
              <a:sym typeface="Arial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4333870" y="1523987"/>
            <a:ext cx="309563" cy="13335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ru-RU" kern="0"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9525" y="1619238"/>
            <a:ext cx="516117" cy="1143008"/>
          </a:xfrm>
          <a:prstGeom prst="rect">
            <a:avLst/>
          </a:prstGeom>
          <a:noFill/>
        </p:spPr>
        <p:txBody>
          <a:bodyPr vert="vert270" wrap="square" lIns="103163" tIns="51581" rIns="103163" bIns="51581">
            <a:spAutoFit/>
          </a:bodyPr>
          <a:lstStyle/>
          <a:p>
            <a:pPr>
              <a:defRPr/>
            </a:pPr>
            <a:r>
              <a:rPr lang="ru-RU" b="1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</a:t>
            </a:r>
            <a:r>
              <a:rPr lang="ru-RU" b="1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1,1 </a:t>
            </a:r>
            <a:r>
              <a:rPr lang="ru-RU" b="1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45168" y="3143248"/>
            <a:ext cx="823894" cy="1714512"/>
          </a:xfrm>
          <a:prstGeom prst="rect">
            <a:avLst/>
          </a:prstGeom>
          <a:noFill/>
        </p:spPr>
        <p:txBody>
          <a:bodyPr vert="vert270" wrap="square" lIns="103163" tIns="51581" rIns="103163" bIns="51581">
            <a:spAutoFit/>
          </a:bodyPr>
          <a:lstStyle/>
          <a:p>
            <a:pPr>
              <a:defRPr/>
            </a:pPr>
            <a:r>
              <a:rPr lang="ru-RU" b="1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</a:t>
            </a:r>
            <a:r>
              <a:rPr lang="ru-RU" b="1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113 тонн</a:t>
            </a:r>
          </a:p>
          <a:p>
            <a:pPr>
              <a:defRPr/>
            </a:pPr>
            <a:endParaRPr lang="ru-RU" b="1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21</a:t>
            </a:fld>
            <a:endParaRPr lang="ru-RU" sz="1400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452406" y="428604"/>
          <a:ext cx="364333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5095876" y="1571612"/>
          <a:ext cx="3714776" cy="405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821927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472" y="332656"/>
            <a:ext cx="9505056" cy="125272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начинающих фермеров и крестьянских (фермерских) хозяйств, развивающих семейные животноводческие фермы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14529097"/>
              </p:ext>
            </p:extLst>
          </p:nvPr>
        </p:nvGraphicFramePr>
        <p:xfrm>
          <a:off x="3512841" y="2132857"/>
          <a:ext cx="619268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Z:\ Отдел прогнозирования\ Цапаев\Герефорды 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82" t="10676" r="39243" b="14590"/>
          <a:stretch/>
        </p:blipFill>
        <p:spPr bwMode="auto">
          <a:xfrm>
            <a:off x="666720" y="2071678"/>
            <a:ext cx="2661591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22</a:t>
            </a:fld>
            <a:endParaRPr lang="ru-RU" sz="1400" dirty="0"/>
          </a:p>
        </p:txBody>
      </p:sp>
      <p:pic>
        <p:nvPicPr>
          <p:cNvPr id="7" name="Picture 2" descr="D:\защита\DSCN671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6"/>
          <a:stretch>
            <a:fillRect/>
          </a:stretch>
        </p:blipFill>
        <p:spPr bwMode="auto">
          <a:xfrm>
            <a:off x="595282" y="4429132"/>
            <a:ext cx="2714644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4020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96404" y="6357958"/>
            <a:ext cx="809596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238092" y="1142984"/>
            <a:ext cx="9429816" cy="85725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err="1" smtClean="0">
                <a:latin typeface="Arial" charset="0"/>
                <a:cs typeface="Arial" charset="0"/>
              </a:rPr>
              <a:t>Грантовая</a:t>
            </a:r>
            <a:r>
              <a:rPr lang="ru-RU" altLang="ru-RU" sz="1800" b="1" dirty="0" smtClean="0">
                <a:latin typeface="Arial" charset="0"/>
                <a:cs typeface="Arial" charset="0"/>
              </a:rPr>
              <a:t>  поддержка сельскохозяйственных кооперативов на развитие материально-технической базы:</a:t>
            </a:r>
            <a:endParaRPr lang="ru-RU" altLang="ru-RU" sz="1800" b="1" dirty="0">
              <a:latin typeface="Arial" charset="0"/>
              <a:cs typeface="Arial" charset="0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974558" y="2214554"/>
            <a:ext cx="8693350" cy="64294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в 2015 – 2016 годах предоставлены гранты  2–м  кооперативам  в сумме 11,8 млн. рублей</a:t>
            </a:r>
            <a:endParaRPr lang="ru-RU" altLang="ru-RU" sz="1600" b="1" dirty="0">
              <a:latin typeface="Arial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974558" y="3000372"/>
            <a:ext cx="8693350" cy="64294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в 2017 году планируется поддержать 1 кооператив в сумме 2,8 млн. рублей</a:t>
            </a:r>
            <a:endParaRPr lang="ru-RU" altLang="ru-RU" sz="1600" b="1" dirty="0">
              <a:latin typeface="Arial" charset="0"/>
              <a:cs typeface="Arial" charset="0"/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3309926" y="3929066"/>
            <a:ext cx="3500462" cy="18573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Разрабатывается подпрограмма  </a:t>
            </a:r>
          </a:p>
          <a:p>
            <a:pPr algn="ctr">
              <a:spcAft>
                <a:spcPts val="12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«Развитие сельскохозяйственной кооперации в Кировской области»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78519" y="2428868"/>
            <a:ext cx="270025" cy="20804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78519" y="3214116"/>
            <a:ext cx="270025" cy="21488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Z:\ Отдел развития сельских территорий и инвестиционной деятельности\2016 год\Конкурс кооперативы\Фото\СППК Звезда\MAN\20160819_1621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3"/>
          <a:stretch>
            <a:fillRect/>
          </a:stretch>
        </p:blipFill>
        <p:spPr bwMode="auto">
          <a:xfrm>
            <a:off x="309530" y="3857628"/>
            <a:ext cx="2714644" cy="1928827"/>
          </a:xfrm>
          <a:prstGeom prst="rect">
            <a:avLst/>
          </a:prstGeom>
          <a:noFill/>
        </p:spPr>
      </p:pic>
      <p:pic>
        <p:nvPicPr>
          <p:cNvPr id="1027" name="Picture 3" descr="Z:\ Отдел развития сельских территорий и инвестиционной деятельности\2016 год\Конкурс кооперативы\Фото\СППК Звезда\Стройка\20160801_1122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5" t="25000" b="27083"/>
          <a:stretch>
            <a:fillRect/>
          </a:stretch>
        </p:blipFill>
        <p:spPr bwMode="auto">
          <a:xfrm>
            <a:off x="7167578" y="3857628"/>
            <a:ext cx="2500330" cy="200026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238092" y="285728"/>
            <a:ext cx="9358378" cy="571504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pPr marL="0" marR="0" lvl="0" indent="0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сельскохозяйственной кооперации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214291"/>
            <a:ext cx="8915400" cy="1571636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социальной и инженерной инфраструктуры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сельской местности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имени А.Д. Червякова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915928"/>
              </p:ext>
            </p:extLst>
          </p:nvPr>
        </p:nvGraphicFramePr>
        <p:xfrm>
          <a:off x="272480" y="2190742"/>
          <a:ext cx="9433048" cy="411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24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590123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654" y="357166"/>
            <a:ext cx="9501254" cy="8572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подпрограммы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«Устойчивое развитие сельских территорий Кировской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период 2014 – 2020 годов»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25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238092" y="2500306"/>
            <a:ext cx="6786610" cy="107157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- предоставлена государственная поддержка на улучшение  жилищных условий 28 семьям, </a:t>
            </a:r>
          </a:p>
          <a:p>
            <a:pPr marL="285750" indent="-285750" algn="just"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- введено и приобретено жилья 2,8 тыс</a:t>
            </a:r>
            <a:r>
              <a:rPr lang="ru-RU" altLang="ru-RU" sz="1600" b="1" dirty="0">
                <a:latin typeface="Arial" charset="0"/>
                <a:cs typeface="Arial" charset="0"/>
              </a:rPr>
              <a:t>. кв. </a:t>
            </a:r>
            <a:r>
              <a:rPr lang="ru-RU" altLang="ru-RU" sz="1600" b="1" dirty="0" smtClean="0">
                <a:latin typeface="Arial" charset="0"/>
                <a:cs typeface="Arial" charset="0"/>
              </a:rPr>
              <a:t>метров</a:t>
            </a:r>
            <a:r>
              <a:rPr lang="ru-RU" altLang="ru-RU" sz="1400" b="1" dirty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238092" y="4000504"/>
            <a:ext cx="9429816" cy="50006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 dirty="0" smtClean="0">
                <a:latin typeface="Arial" charset="0"/>
                <a:cs typeface="Arial" charset="0"/>
              </a:rPr>
              <a:t>- введены в эксплуатацию 4 автомобильные дороги </a:t>
            </a:r>
            <a:r>
              <a:rPr lang="ru-RU" altLang="ru-RU" sz="1500" b="1" dirty="0">
                <a:latin typeface="Arial" charset="0"/>
                <a:cs typeface="Arial" charset="0"/>
              </a:rPr>
              <a:t>протяженностью </a:t>
            </a:r>
            <a:r>
              <a:rPr lang="ru-RU" altLang="ru-RU" sz="1500" b="1" dirty="0" smtClean="0">
                <a:latin typeface="Arial" charset="0"/>
                <a:cs typeface="Arial" charset="0"/>
              </a:rPr>
              <a:t>14,5 </a:t>
            </a:r>
            <a:r>
              <a:rPr lang="ru-RU" altLang="ru-RU" sz="1500" b="1" dirty="0">
                <a:latin typeface="Arial" charset="0"/>
                <a:cs typeface="Arial" charset="0"/>
              </a:rPr>
              <a:t>км в </a:t>
            </a:r>
            <a:r>
              <a:rPr lang="ru-RU" altLang="ru-RU" sz="1500" b="1" dirty="0" err="1" smtClean="0">
                <a:latin typeface="Arial" charset="0"/>
                <a:cs typeface="Arial" charset="0"/>
              </a:rPr>
              <a:t>Лебяжском</a:t>
            </a:r>
            <a:r>
              <a:rPr lang="ru-RU" altLang="ru-RU" sz="1500" b="1" dirty="0" smtClean="0">
                <a:latin typeface="Arial" charset="0"/>
                <a:cs typeface="Arial" charset="0"/>
              </a:rPr>
              <a:t> и </a:t>
            </a:r>
            <a:r>
              <a:rPr lang="ru-RU" altLang="ru-RU" sz="1500" b="1" dirty="0" err="1" smtClean="0">
                <a:latin typeface="Arial" charset="0"/>
                <a:cs typeface="Arial" charset="0"/>
              </a:rPr>
              <a:t>Уржумском</a:t>
            </a:r>
            <a:r>
              <a:rPr lang="ru-RU" altLang="ru-RU" sz="1500" b="1" dirty="0" smtClean="0">
                <a:latin typeface="Arial" charset="0"/>
                <a:cs typeface="Arial" charset="0"/>
              </a:rPr>
              <a:t> районах</a:t>
            </a:r>
            <a:endParaRPr lang="ru-RU" altLang="ru-RU" sz="1500" b="1" dirty="0">
              <a:latin typeface="Arial" charset="0"/>
              <a:cs typeface="Arial" charset="0"/>
            </a:endParaRPr>
          </a:p>
        </p:txBody>
      </p:sp>
      <p:pic>
        <p:nvPicPr>
          <p:cNvPr id="17" name="Picture 3" descr="Z:\ Отдел прогнозирования\ Трегубова\КАРТА  АПК\АПК информация\Дорога Пижанка.gif"/>
          <p:cNvPicPr>
            <a:picLocks noChangeAspect="1" noChangeArrowheads="1"/>
          </p:cNvPicPr>
          <p:nvPr/>
        </p:nvPicPr>
        <p:blipFill>
          <a:blip r:embed="rId2"/>
          <a:srcRect l="3306" t="68918" r="69277" b="4440"/>
          <a:stretch>
            <a:fillRect/>
          </a:stretch>
        </p:blipFill>
        <p:spPr bwMode="auto">
          <a:xfrm>
            <a:off x="6667512" y="4786322"/>
            <a:ext cx="3000396" cy="1428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238092" y="4786322"/>
            <a:ext cx="6143668" cy="14287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spcAft>
                <a:spcPts val="1200"/>
              </a:spcAft>
              <a:buFontTx/>
              <a:buNone/>
            </a:pPr>
            <a:r>
              <a:rPr lang="ru-RU" altLang="ru-RU" sz="1500" b="1" dirty="0" smtClean="0">
                <a:latin typeface="Arial" charset="0"/>
                <a:cs typeface="Arial" charset="0"/>
              </a:rPr>
              <a:t>В 2017 году  объем государственной поддержки на строительство автомобильных </a:t>
            </a:r>
            <a:r>
              <a:rPr lang="ru-RU" altLang="ru-RU" sz="1500" b="1" dirty="0">
                <a:latin typeface="Arial" charset="0"/>
                <a:cs typeface="Arial" charset="0"/>
              </a:rPr>
              <a:t>дорог </a:t>
            </a:r>
            <a:r>
              <a:rPr lang="ru-RU" altLang="ru-RU" sz="1500" b="1" dirty="0" smtClean="0">
                <a:latin typeface="Arial" charset="0"/>
                <a:cs typeface="Arial" charset="0"/>
              </a:rPr>
              <a:t> составит 397 млн. рублей.</a:t>
            </a:r>
            <a:endParaRPr lang="ru-RU" altLang="ru-RU" sz="1500" b="1" dirty="0">
              <a:latin typeface="Arial" charset="0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40" y="1857364"/>
            <a:ext cx="2453752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2834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67842" y="6357958"/>
            <a:ext cx="738158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974558" y="785794"/>
            <a:ext cx="8693350" cy="4286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прошли обучение  всего  - 4962  работника АПК</a:t>
            </a: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974558" y="1357298"/>
            <a:ext cx="8693350" cy="4286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22383" indent="-322383"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прошли производственную практику в базовых хозяйствах - 280 студентов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974558" y="1928802"/>
            <a:ext cx="8693350" cy="4286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22383" indent="-322383"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получили «подъемные» - 21 молодой специалист в общей сумме 1,4 млн. рублей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974558" y="2571744"/>
            <a:ext cx="8658962" cy="4286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установлены  доплаты к государственной пенсии за стаж работы  - 10 руководителям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974558" y="3214686"/>
            <a:ext cx="8658962" cy="4286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разрабатывается проект развития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агрообразования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на территории области</a:t>
            </a:r>
            <a:endParaRPr lang="ru-RU" alt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952472" y="3857628"/>
            <a:ext cx="5072098" cy="221457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реализуется проект «Мобильная академия»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на базе средней школы поселка Оричи и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СПК им. Кирова,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летняя дополнительная общеобразовательная программа «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ПРОФЕССиЯ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»,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организован профильный технологический класс для учеников 47 школы города Кирова.</a:t>
            </a:r>
            <a:endParaRPr lang="ru-RU" alt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Объект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322" y="3857628"/>
            <a:ext cx="3357586" cy="2357454"/>
          </a:xfrm>
        </p:spPr>
      </p:pic>
      <p:sp>
        <p:nvSpPr>
          <p:cNvPr id="14" name="Прямоугольник 13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309530" y="214290"/>
            <a:ext cx="9286940" cy="428628"/>
          </a:xfrm>
          <a:prstGeom prst="rect">
            <a:avLst/>
          </a:prstGeom>
        </p:spPr>
        <p:txBody>
          <a:bodyPr vert="horz" lIns="103163" tIns="51581" rIns="103163" bIns="51581" rtlCol="0">
            <a:normAutofit fontScale="92500" lnSpcReduction="20000"/>
          </a:bodyPr>
          <a:lstStyle/>
          <a:p>
            <a:pPr marL="309488" marR="0" lvl="0" indent="-309488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кадрового потенциала</a:t>
            </a:r>
          </a:p>
          <a:p>
            <a:pPr marL="309488" marR="0" lvl="0" indent="-309488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3477" y="6357958"/>
            <a:ext cx="653262" cy="365125"/>
          </a:xfrm>
        </p:spPr>
        <p:txBody>
          <a:bodyPr/>
          <a:lstStyle/>
          <a:p>
            <a:fld id="{307DB4B9-4FDC-49E6-B9BB-928CFFB2A881}" type="slidenum">
              <a:rPr lang="ru-RU" sz="1400"/>
              <a:pPr/>
              <a:t>27</a:t>
            </a:fld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38620" y="5072074"/>
          <a:ext cx="5286412" cy="12401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86412"/>
              </a:tblGrid>
              <a:tr h="4306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КФХ Левашова Р. Г.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Малмыжского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района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– 44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ц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/га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93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ОАО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ПЗ «Октябрьский» 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Куменского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района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  – 43,3 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ц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Arial" panose="020B0604020202020204" pitchFamily="34" charset="0"/>
                        </a:rPr>
                        <a:t>/га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06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СПК им. Кирова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Оричевского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 района – 41,2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ц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Cyr"/>
                          <a:cs typeface="Arial" panose="020B0604020202020204" pitchFamily="34" charset="0"/>
                        </a:rPr>
                        <a:t>/га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Cyr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38620" y="4643446"/>
            <a:ext cx="528641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Лидеры по урожайности зерновых культур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80968" y="500041"/>
          <a:ext cx="5000660" cy="378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238752" y="285728"/>
          <a:ext cx="450059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Tregubova\Desktop\зернов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92" y="4357694"/>
            <a:ext cx="371477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47995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30" y="980728"/>
            <a:ext cx="4376870" cy="65935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Площадь, тыс. га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12940" y="985237"/>
            <a:ext cx="4378590" cy="65484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Заготовка кормов в расчете на условную голову скота,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к.ед.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4289212"/>
              </p:ext>
            </p:extLst>
          </p:nvPr>
        </p:nvGraphicFramePr>
        <p:xfrm>
          <a:off x="576130" y="1640081"/>
          <a:ext cx="4298862" cy="286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27890467"/>
              </p:ext>
            </p:extLst>
          </p:nvPr>
        </p:nvGraphicFramePr>
        <p:xfrm>
          <a:off x="4953001" y="1772817"/>
          <a:ext cx="4520580" cy="272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4336" y="6421461"/>
            <a:ext cx="557886" cy="365125"/>
          </a:xfrm>
        </p:spPr>
        <p:txBody>
          <a:bodyPr/>
          <a:lstStyle/>
          <a:p>
            <a:fld id="{307DB4B9-4FDC-49E6-B9BB-928CFFB2A881}" type="slidenum">
              <a:rPr lang="ru-RU" sz="1400" smtClean="0"/>
              <a:pPr/>
              <a:t>28</a:t>
            </a:fld>
            <a:endParaRPr lang="ru-RU" sz="1400" dirty="0"/>
          </a:p>
        </p:txBody>
      </p:sp>
      <p:pic>
        <p:nvPicPr>
          <p:cNvPr id="5" name="Picture 3" descr="C:\Users\Tregubova\Desktop\тракт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829" y="4435258"/>
            <a:ext cx="4256480" cy="18988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238092" y="285728"/>
            <a:ext cx="9358378" cy="571504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Кормовые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культуры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-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6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5095876" y="1428736"/>
            <a:ext cx="4643470" cy="4572032"/>
          </a:xfrm>
          <a:prstGeom prst="rightArrow">
            <a:avLst>
              <a:gd name="adj1" fmla="val 50000"/>
              <a:gd name="adj2" fmla="val 49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142852"/>
            <a:ext cx="8915400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отрасли растениеводства на 2017 год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09530" y="1428736"/>
            <a:ext cx="4643470" cy="4643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9530" y="2786058"/>
            <a:ext cx="36433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посевные площади на уровне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года – 855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Произвести зерна  555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тонн.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Заготовить грубых и сочных кормов на условную голову скота не менее 27,5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к.ед.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5876" y="2928933"/>
            <a:ext cx="307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яровой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 340 тыс. га. </a:t>
            </a:r>
          </a:p>
          <a:p>
            <a:pPr lvl="0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Семенами область обеспечена.</a:t>
            </a:r>
          </a:p>
          <a:p>
            <a:pPr lvl="0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кондиционных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семян составляет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21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29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304959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72480" y="3068960"/>
            <a:ext cx="5037710" cy="2667019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spc="-4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ндекс производства </a:t>
            </a:r>
            <a:r>
              <a:rPr lang="ru-RU" spc="-4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сельского хозяйства </a:t>
            </a:r>
            <a:r>
              <a:rPr lang="ru-RU" b="1" spc="-4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хозяйствах всех категорий:</a:t>
            </a:r>
            <a:br>
              <a:rPr lang="ru-RU" b="1" spc="-4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-4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b="1" spc="-4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104,6%</a:t>
            </a:r>
            <a:r>
              <a:rPr lang="ru-RU" spc="-45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4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pc="-45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pc="-4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продукции растениеводства –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107,1%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продукции животноводства –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103,0%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544" y="836712"/>
            <a:ext cx="5148572" cy="1923253"/>
          </a:xfrm>
        </p:spPr>
        <p:txBody>
          <a:bodyPr>
            <a:normAutofit/>
          </a:bodyPr>
          <a:lstStyle/>
          <a:p>
            <a:pPr>
              <a:spcAft>
                <a:spcPts val="1354"/>
              </a:spcAft>
            </a:pP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роизведено продукции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сельского </a:t>
            </a: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хозяйства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41 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11,5% больше, чем в 2015 году</a:t>
            </a:r>
            <a:endParaRPr lang="ru-RU" sz="2100" spc="-45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1472" y="6381328"/>
            <a:ext cx="648072" cy="365125"/>
          </a:xfrm>
        </p:spPr>
        <p:txBody>
          <a:bodyPr>
            <a:normAutofit/>
          </a:bodyPr>
          <a:lstStyle/>
          <a:p>
            <a:fld id="{307DB4B9-4FDC-49E6-B9BB-928CFFB2A881}" type="slidenum">
              <a:rPr lang="ru-RU" sz="1400"/>
              <a:pPr/>
              <a:t>3</a:t>
            </a:fld>
            <a:endParaRPr lang="ru-RU" sz="1400" dirty="0"/>
          </a:p>
        </p:txBody>
      </p:sp>
      <p:pic>
        <p:nvPicPr>
          <p:cNvPr id="9" name="Picture 5" descr="https://im1-tub-ru.yandex.net/i?id=e6c898e59be15c30ee376a693ee44ad5-l&amp;n=13"/>
          <p:cNvPicPr>
            <a:picLocks noChangeAspect="1" noChangeArrowheads="1"/>
          </p:cNvPicPr>
          <p:nvPr/>
        </p:nvPicPr>
        <p:blipFill>
          <a:blip r:embed="rId2"/>
          <a:srcRect l="29152" t="75995" r="30059" b="3197"/>
          <a:stretch>
            <a:fillRect/>
          </a:stretch>
        </p:blipFill>
        <p:spPr bwMode="auto">
          <a:xfrm>
            <a:off x="7381892" y="4286256"/>
            <a:ext cx="2214578" cy="164307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3" name="Содержимое 4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06" t="24637" r="57895" b="55072"/>
          <a:stretch>
            <a:fillRect/>
          </a:stretch>
        </p:blipFill>
        <p:spPr>
          <a:xfrm>
            <a:off x="6310322" y="2714620"/>
            <a:ext cx="2714644" cy="1785950"/>
          </a:xfrm>
          <a:prstGeom prst="round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3" descr="https://im1-tub-ru.yandex.net/i?id=e6c898e59be15c30ee376a693ee44ad5-l&amp;n=13"/>
          <p:cNvPicPr>
            <a:picLocks noChangeAspect="1" noChangeArrowheads="1"/>
          </p:cNvPicPr>
          <p:nvPr/>
        </p:nvPicPr>
        <p:blipFill>
          <a:blip r:embed="rId2"/>
          <a:srcRect l="7895" t="49759" r="39474" b="26719"/>
          <a:stretch>
            <a:fillRect/>
          </a:stretch>
        </p:blipFill>
        <p:spPr bwMode="auto">
          <a:xfrm>
            <a:off x="5453066" y="928670"/>
            <a:ext cx="2857520" cy="1928826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559166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654" y="214290"/>
            <a:ext cx="9501254" cy="8572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Стимулирование эффективного использования земель сельскохозяйственного назначения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30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238092" y="1357298"/>
            <a:ext cx="9429816" cy="78581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ts val="0"/>
              </a:spcBef>
              <a:buFontTx/>
              <a:buNone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сельхозорганизациями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оформлено в собственность 688 тыс. га сельхозугодий или     75% от площади обрабатываемых земель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238092" y="2357430"/>
            <a:ext cx="9429816" cy="714380"/>
          </a:xfrm>
          <a:prstGeom prst="roundRect">
            <a:avLst>
              <a:gd name="adj" fmla="val 17698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2016 году 4 крестьянских (фермерских) хозяйства оформили в собственность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1,4 тыс. га земель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238092" y="3286124"/>
            <a:ext cx="9429816" cy="7143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сконцентрировано в муниципальную собственность поселений  148 тыс. га,           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работа продолжается в 19 муниципальных районах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238092" y="4429132"/>
            <a:ext cx="4286280" cy="192882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Активно ведется работа в районах: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Кирово-Чепецком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 Советском,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Уржумском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Пижанском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Орловском,  Яранском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5238752" y="4429132"/>
            <a:ext cx="4429156" cy="192882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Недостаточно активно  ведется  работа  в районах: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Оричевском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Слободском,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Юрьянском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834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428604"/>
            <a:ext cx="9404781" cy="10001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КОГБУ «Центр сельскохозяйственного консультирования «Клевера Нечерноземья»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239280" y="6357958"/>
            <a:ext cx="666720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38092" y="1928802"/>
            <a:ext cx="93583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2016 году оказано 3500 консультаций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организованы демонстрационные посевы кукурузы                                 в СХПК им. Кирова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Оричевского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района;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проведена оценка производимых в области биопрепаратов и кормовых добавок;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выпущены методические рекомендации.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2017 году в соответствии с государственным заданием КОГБУ будет оказано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сельхозтоваропроизводителями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области 3500 консультаций.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1618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организаций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пищевой и перерабатывающей промышленности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3070607"/>
              </p:ext>
            </p:extLst>
          </p:nvPr>
        </p:nvGraphicFramePr>
        <p:xfrm>
          <a:off x="350488" y="2276872"/>
          <a:ext cx="522658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5453066" y="1857364"/>
            <a:ext cx="4214842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322383" indent="-322383">
              <a:buFont typeface="Arial" charset="0"/>
              <a:buChar char="•"/>
            </a:pPr>
            <a:endParaRPr lang="ru-RU" b="1" spc="-2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600" b="1" spc="-23" dirty="0">
                <a:latin typeface="Arial" panose="020B0604020202020204" pitchFamily="34" charset="0"/>
                <a:cs typeface="Arial" panose="020B0604020202020204" pitchFamily="34" charset="0"/>
              </a:rPr>
              <a:t>Индекс производства </a:t>
            </a:r>
            <a:r>
              <a:rPr lang="ru-RU" sz="2600" b="1" spc="-23" dirty="0" smtClean="0">
                <a:latin typeface="Arial" panose="020B0604020202020204" pitchFamily="34" charset="0"/>
                <a:cs typeface="Arial" panose="020B0604020202020204" pitchFamily="34" charset="0"/>
              </a:rPr>
              <a:t> 101,2%</a:t>
            </a:r>
            <a:endParaRPr lang="ru-RU" sz="2600" b="1" spc="-2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spc="-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1472" y="6381328"/>
            <a:ext cx="648072" cy="365125"/>
          </a:xfrm>
        </p:spPr>
        <p:txBody>
          <a:bodyPr>
            <a:normAutofit/>
          </a:bodyPr>
          <a:lstStyle/>
          <a:p>
            <a:fld id="{307DB4B9-4FDC-49E6-B9BB-928CFFB2A881}" type="slidenum">
              <a:rPr lang="ru-RU" sz="1400"/>
              <a:pPr/>
              <a:t>32</a:t>
            </a:fld>
            <a:endParaRPr lang="ru-RU" sz="1400" dirty="0"/>
          </a:p>
        </p:txBody>
      </p:sp>
      <p:pic>
        <p:nvPicPr>
          <p:cNvPr id="11" name="Picture 2" descr="C:\Users\Tregubova\Desktop\комбинат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6" b="12499"/>
          <a:stretch>
            <a:fillRect/>
          </a:stretch>
        </p:blipFill>
        <p:spPr bwMode="auto">
          <a:xfrm>
            <a:off x="5810256" y="3357562"/>
            <a:ext cx="3114992" cy="2000264"/>
          </a:xfrm>
          <a:prstGeom prst="rect">
            <a:avLst/>
          </a:prstGeom>
          <a:noFill/>
        </p:spPr>
      </p:pic>
      <p:pic>
        <p:nvPicPr>
          <p:cNvPr id="7" name="Picture 3" descr="C:\Users\Tregubova\Desktop\доронич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2"/>
          <a:stretch>
            <a:fillRect/>
          </a:stretch>
        </p:blipFill>
        <p:spPr bwMode="auto">
          <a:xfrm>
            <a:off x="6881826" y="4643446"/>
            <a:ext cx="2714645" cy="1760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36287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в 2017 году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72480" y="1523988"/>
            <a:ext cx="5840770" cy="411958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развитие АПК области предусмотрена государственная финансовая поддержка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всего –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1,9 млрд. рублей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в том числе: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средств федерального бюджета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sz="34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млрд. рублей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средств областного бюджета  -       </a:t>
            </a:r>
            <a:r>
              <a:rPr lang="ru-RU" sz="34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млрд. рублей</a:t>
            </a:r>
          </a:p>
          <a:p>
            <a:pPr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144" y="2780929"/>
            <a:ext cx="29281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33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5060780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4558" y="2852936"/>
            <a:ext cx="8122576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406528"/>
              </p:ext>
            </p:extLst>
          </p:nvPr>
        </p:nvGraphicFramePr>
        <p:xfrm>
          <a:off x="247650" y="1571613"/>
          <a:ext cx="9420258" cy="421484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633781"/>
                <a:gridCol w="1785950"/>
                <a:gridCol w="1857388"/>
                <a:gridCol w="2143139"/>
              </a:tblGrid>
              <a:tr h="1245471"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г.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ожидаемое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2015 г., +/-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71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прибыльных сельскохозяйственных организаций, %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84,5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+ 6,5 п.п.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48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Рентабельность, %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2,9 п.п.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 до налогообложения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рублей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3194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84,0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477" y="6381328"/>
            <a:ext cx="662523" cy="365125"/>
          </a:xfrm>
        </p:spPr>
        <p:txBody>
          <a:bodyPr/>
          <a:lstStyle/>
          <a:p>
            <a:fld id="{307DB4B9-4FDC-49E6-B9BB-928CFFB2A881}" type="slidenum">
              <a:rPr lang="ru-RU" sz="1400"/>
              <a:pPr/>
              <a:t>4</a:t>
            </a:fld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8092" y="214290"/>
            <a:ext cx="9429816" cy="10715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Доходность сельскохозяйственных организаций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37464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0372615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800039"/>
              </p:ext>
            </p:extLst>
          </p:nvPr>
        </p:nvGraphicFramePr>
        <p:xfrm>
          <a:off x="309530" y="857232"/>
          <a:ext cx="914406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1460" y="6357958"/>
            <a:ext cx="700762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81100" y="3714753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Отношение среднемесячной заработной платы в сельском хозяйстве к средней по региону, %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023910" y="4071942"/>
          <a:ext cx="69294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37464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38092" y="0"/>
            <a:ext cx="9429816" cy="7143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Среднемесячная заработная плата, рублей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5949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090981"/>
              </p:ext>
            </p:extLst>
          </p:nvPr>
        </p:nvGraphicFramePr>
        <p:xfrm>
          <a:off x="252919" y="1628800"/>
          <a:ext cx="9412575" cy="349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09986"/>
                <a:gridCol w="2055480"/>
                <a:gridCol w="2047109"/>
              </a:tblGrid>
              <a:tr h="780288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ожидаемое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вес, 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788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</a:t>
                      </a:r>
                      <a:r>
                        <a:rPr lang="ru-RU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всего, млн. рублей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21494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788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78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продукции животноводства</a:t>
                      </a: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18328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78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продукции растениеводства</a:t>
                      </a: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1947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820" marR="918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8092" y="214290"/>
            <a:ext cx="9358378" cy="10001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 в сельскохозяйственных организациях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6</a:t>
            </a:fld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165580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0968" y="338328"/>
            <a:ext cx="9029732" cy="5903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продукции животноводства </a:t>
            </a:r>
            <a:b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хозяйствах всех категорий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7</a:t>
            </a:fld>
            <a:endParaRPr lang="ru-RU" sz="1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238224" y="3786190"/>
          <a:ext cx="735811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09530" y="1071546"/>
          <a:ext cx="471490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238752" y="1071546"/>
          <a:ext cx="435771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241775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8092" y="338328"/>
            <a:ext cx="9429816" cy="5903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самообеспеченности молоком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8</a:t>
            </a:fld>
            <a:endParaRPr lang="ru-RU" sz="14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80968" y="3571876"/>
          <a:ext cx="428628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238090" y="1000109"/>
          <a:ext cx="942981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87"/>
                <a:gridCol w="1500198"/>
                <a:gridCol w="1714512"/>
                <a:gridCol w="1357321"/>
              </a:tblGrid>
              <a:tr h="7858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Российская Федерация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Приволжский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федеральный округ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Кировская область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4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на душу населения, кг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445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4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Потребление на душу населения,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кг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275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4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Уровень самообеспеченности, %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80,4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140,0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Заголовок 3"/>
          <p:cNvSpPr txBox="1">
            <a:spLocks/>
          </p:cNvSpPr>
          <p:nvPr/>
        </p:nvSpPr>
        <p:spPr>
          <a:xfrm>
            <a:off x="4524372" y="3857628"/>
            <a:ext cx="5214974" cy="2143140"/>
          </a:xfrm>
          <a:prstGeom prst="rect">
            <a:avLst/>
          </a:prstGeom>
        </p:spPr>
        <p:txBody>
          <a:bodyPr vert="horz" lIns="103163" tIns="51581" rIns="103163" bIns="51581" rtlCol="0" anchor="ctr">
            <a:noAutofit/>
          </a:bodyPr>
          <a:lstStyle/>
          <a:p>
            <a:pPr marL="0" marR="0" lvl="0" indent="0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6-е место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Российской Федерации</a:t>
            </a:r>
          </a:p>
          <a:p>
            <a:pPr marL="0" marR="0" lvl="0" indent="0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baseline="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3-е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место </a:t>
            </a:r>
            <a:r>
              <a:rPr lang="ru-RU" sz="17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Приволжском федеральном округе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38092" y="3143248"/>
            <a:ext cx="9429816" cy="5000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103163" tIns="51581" rIns="103163" bIns="51581" rtlCol="0" anchor="ctr">
            <a:no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Производство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молока в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сельхозорганизациях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тыс. тонн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1775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212821"/>
              </p:ext>
            </p:extLst>
          </p:nvPr>
        </p:nvGraphicFramePr>
        <p:xfrm>
          <a:off x="238093" y="1357300"/>
          <a:ext cx="9429816" cy="492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62"/>
                <a:gridCol w="2873070"/>
                <a:gridCol w="2039528"/>
                <a:gridCol w="2039528"/>
                <a:gridCol w="2039528"/>
              </a:tblGrid>
              <a:tr h="729697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валовой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надой, тыс. тонн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% к   2015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в областном показателе,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Куменский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Зуевский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Оричевский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Кирово-Чепецкий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18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Орловский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l" defTabSz="103162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Уржумский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г. Киров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Малмыжский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934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>
                        <a:spcBef>
                          <a:spcPts val="0"/>
                        </a:spcBef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8092" y="214290"/>
            <a:ext cx="9429816" cy="92869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Районы - лидеры  по производству молока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сельхозорганизациях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году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201472" y="6381328"/>
            <a:ext cx="648072" cy="365125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defPPr>
              <a:defRPr lang="ru-RU"/>
            </a:defPPr>
            <a:lvl1pPr marL="0" algn="ctr" defTabSz="1031626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DB4B9-4FDC-49E6-B9BB-928CFFB2A881}" type="slidenum">
              <a:rPr lang="ru-RU" sz="1400" smtClean="0"/>
              <a:pPr/>
              <a:t>9</a:t>
            </a:fld>
            <a:endParaRPr lang="ru-RU" sz="14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6193</TotalTime>
  <Words>1826</Words>
  <Application>Microsoft Office PowerPoint</Application>
  <PresentationFormat>Лист A4 (210x297 мм)</PresentationFormat>
  <Paragraphs>499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О результатах работы агропромышленного комплекса Кировской области в 2016 году, задачах и мерах по развитию отрасли в 2017 году</vt:lpstr>
      <vt:lpstr>Объем государственной поддержки АПК в 2016 году:  - 2,7 млрд. рублей,    в том числе: - из федерального бюджета       1,7 млрд. рублей, - из областного бюджета       1,0 млрд. рублей</vt:lpstr>
      <vt:lpstr>Произведено продукции сельского хозяйства: - на 41 млрд. рублей, на 11,5% больше, чем в 2015 году</vt:lpstr>
      <vt:lpstr>Доходность сельскохозяйственных организаций</vt:lpstr>
      <vt:lpstr>Среднемесячная заработная плата, рублей</vt:lpstr>
      <vt:lpstr>Выручка в сельскохозяйственных организациях</vt:lpstr>
      <vt:lpstr>Производство продукции животноводства  в хозяйствах всех категорий</vt:lpstr>
      <vt:lpstr>Уровень самообеспеченности молоком</vt:lpstr>
      <vt:lpstr>Районы - лидеры  по производству молока  в сельхозорганизациях в 2016 году</vt:lpstr>
      <vt:lpstr>Снижено производство молока в сельхозорганизациях в 4-х районах:</vt:lpstr>
      <vt:lpstr>Надой молока на 1 корову в сельхозорганизациях, кг</vt:lpstr>
      <vt:lpstr>Группировка сельскохозяйственных организаций  по надою молока на корову</vt:lpstr>
      <vt:lpstr>Презентация PowerPoint</vt:lpstr>
      <vt:lpstr>Доля молока, реализованного высшим сортом, %</vt:lpstr>
      <vt:lpstr>Производство скота и птицы на убой  в хозяйствах всех категорий, тыс. тонн</vt:lpstr>
      <vt:lpstr> </vt:lpstr>
      <vt:lpstr>Поголовье коров в сельхозорганизациях, тыс. голов </vt:lpstr>
      <vt:lpstr>Презентация PowerPoint</vt:lpstr>
      <vt:lpstr>Презентация PowerPoint</vt:lpstr>
      <vt:lpstr>Участники интеграционных процессов в 2016 году</vt:lpstr>
      <vt:lpstr>Презентация PowerPoint</vt:lpstr>
      <vt:lpstr>Грантовая поддержка начинающих фермеров и крестьянских (фермерских) хозяйств, развивающих семейные животноводческие фермы</vt:lpstr>
      <vt:lpstr>Презентация PowerPoint</vt:lpstr>
      <vt:lpstr>Развитие социальной и инженерной инфраструктуры  в сельской местности грант имени А.Д. Червякова  </vt:lpstr>
      <vt:lpstr>В рамках подпрограммы «Устойчивое развитие сельских территорий Кировской области на период 2014 – 2020 годов»</vt:lpstr>
      <vt:lpstr>Презентация PowerPoint</vt:lpstr>
      <vt:lpstr>Презентация PowerPoint</vt:lpstr>
      <vt:lpstr>Презентация PowerPoint</vt:lpstr>
      <vt:lpstr>Задачи отрасли растениеводства на 2017 год</vt:lpstr>
      <vt:lpstr>Стимулирование эффективного использования земель сельскохозяйственного назначения</vt:lpstr>
      <vt:lpstr>КОГБУ «Центр сельскохозяйственного консультирования «Клевера Нечерноземья»</vt:lpstr>
      <vt:lpstr>Оборот организаций пищевой и перерабатывающей промышленности</vt:lpstr>
      <vt:lpstr>Государственная поддержка в 2017 году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Р. Гилязетдинова</dc:creator>
  <cp:lastModifiedBy>Елена В. Скопина</cp:lastModifiedBy>
  <cp:revision>557</cp:revision>
  <cp:lastPrinted>2014-02-24T06:11:47Z</cp:lastPrinted>
  <dcterms:created xsi:type="dcterms:W3CDTF">2013-02-12T09:27:02Z</dcterms:created>
  <dcterms:modified xsi:type="dcterms:W3CDTF">2017-03-14T13:52:46Z</dcterms:modified>
</cp:coreProperties>
</file>