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2" r:id="rId3"/>
    <p:sldId id="339" r:id="rId4"/>
    <p:sldId id="301" r:id="rId5"/>
    <p:sldId id="381" r:id="rId6"/>
    <p:sldId id="382" r:id="rId7"/>
    <p:sldId id="402" r:id="rId8"/>
    <p:sldId id="403" r:id="rId9"/>
    <p:sldId id="386" r:id="rId10"/>
    <p:sldId id="389" r:id="rId11"/>
    <p:sldId id="417" r:id="rId12"/>
    <p:sldId id="388" r:id="rId13"/>
    <p:sldId id="392" r:id="rId14"/>
    <p:sldId id="416" r:id="rId15"/>
    <p:sldId id="400" r:id="rId16"/>
    <p:sldId id="419" r:id="rId17"/>
    <p:sldId id="420" r:id="rId18"/>
    <p:sldId id="345" r:id="rId19"/>
    <p:sldId id="411" r:id="rId20"/>
    <p:sldId id="412" r:id="rId21"/>
    <p:sldId id="396" r:id="rId22"/>
    <p:sldId id="407" r:id="rId23"/>
    <p:sldId id="398" r:id="rId24"/>
    <p:sldId id="409" r:id="rId25"/>
    <p:sldId id="422" r:id="rId26"/>
    <p:sldId id="421" r:id="rId27"/>
    <p:sldId id="373" r:id="rId28"/>
    <p:sldId id="288" r:id="rId29"/>
  </p:sldIdLst>
  <p:sldSz cx="9906000" cy="6858000" type="A4"/>
  <p:notesSz cx="6858000" cy="9144000"/>
  <p:defaultTextStyle>
    <a:defPPr>
      <a:defRPr lang="ru-RU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66FF99"/>
    <a:srgbClr val="FFFF00"/>
    <a:srgbClr val="FFCC66"/>
    <a:srgbClr val="3399FF"/>
    <a:srgbClr val="CCFF99"/>
    <a:srgbClr val="99FF33"/>
    <a:srgbClr val="99FF66"/>
    <a:srgbClr val="66FF66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254" autoAdjust="0"/>
    <p:restoredTop sz="81917" autoAdjust="0"/>
  </p:normalViewPr>
  <p:slideViewPr>
    <p:cSldViewPr>
      <p:cViewPr varScale="1">
        <p:scale>
          <a:sx n="85" d="100"/>
          <a:sy n="85" d="100"/>
        </p:scale>
        <p:origin x="-9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6" y="34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выручка, млрд. руб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8290330291786127E-2"/>
                  <c:y val="-5.636816915776878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0263396536005092E-2"/>
                  <c:y val="-3.390527450376553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24.9</c:v>
                </c:pt>
                <c:pt idx="1">
                  <c:v>24.5</c:v>
                </c:pt>
              </c:numCache>
            </c:numRef>
          </c:val>
        </c:ser>
        <c:shape val="box"/>
        <c:axId val="61838464"/>
        <c:axId val="61840000"/>
        <c:axId val="0"/>
      </c:bar3DChart>
      <c:catAx>
        <c:axId val="61838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1840000"/>
        <c:crosses val="autoZero"/>
        <c:auto val="1"/>
        <c:lblAlgn val="ctr"/>
        <c:lblOffset val="100"/>
      </c:catAx>
      <c:valAx>
        <c:axId val="61840000"/>
        <c:scaling>
          <c:orientation val="minMax"/>
          <c:min val="0"/>
        </c:scaling>
        <c:delete val="1"/>
        <c:axPos val="l"/>
        <c:numFmt formatCode="General" sourceLinked="1"/>
        <c:tickLblPos val="nextTo"/>
        <c:crossAx val="61838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4788758724552054E-2"/>
          <c:y val="0.28244923069413225"/>
          <c:w val="0.77423202847746431"/>
          <c:h val="0.60501140848998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ln>
              <a:solidFill>
                <a:srgbClr val="FFCC99"/>
              </a:solidFill>
            </a:ln>
          </c:spPr>
          <c:dLbls>
            <c:dLbl>
              <c:idx val="0"/>
              <c:layout>
                <c:manualLayout>
                  <c:x val="-0.17164784994649432"/>
                  <c:y val="-0.16443659642230632"/>
                </c:manualLayout>
              </c:layout>
              <c:showVal val="1"/>
            </c:dLbl>
            <c:dLbl>
              <c:idx val="1"/>
              <c:layout>
                <c:manualLayout>
                  <c:x val="0.13646067375822821"/>
                  <c:y val="5.5869628534556813E-2"/>
                </c:manualLayout>
              </c:layout>
              <c:showVal val="1"/>
            </c:dLbl>
            <c:dLbl>
              <c:idx val="2"/>
              <c:layout>
                <c:manualLayout>
                  <c:x val="5.8834024953482601E-3"/>
                  <c:y val="-6.8708217076901025E-4"/>
                </c:manualLayout>
              </c:layout>
              <c:showVal val="1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сельхозорганизации</c:v>
                </c:pt>
                <c:pt idx="1">
                  <c:v>хозяйства населения</c:v>
                </c:pt>
                <c:pt idx="2">
                  <c:v>фермерские хозяйства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0.67200000000000082</c:v>
                </c:pt>
                <c:pt idx="1">
                  <c:v>0.32200000000000034</c:v>
                </c:pt>
                <c:pt idx="2">
                  <c:v>6.0000000000000045E-3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166671332717524"/>
          <c:y val="2.2694876616712229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3499818024020825E-2"/>
          <c:y val="0.15034223993071241"/>
          <c:w val="0.53255540935263157"/>
          <c:h val="0.69731628758337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rgbClr val="FFCC99"/>
              </a:solidFill>
            </a:ln>
          </c:spPr>
          <c:dLbls>
            <c:dLbl>
              <c:idx val="0"/>
              <c:layout>
                <c:manualLayout>
                  <c:x val="-0.11553645585449387"/>
                  <c:y val="-0.20955650875361037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сельхозорганизации</c:v>
                </c:pt>
                <c:pt idx="1">
                  <c:v>хозяйства населения</c:v>
                </c:pt>
                <c:pt idx="2">
                  <c:v>фермерские хозяйства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0.78800000000000003</c:v>
                </c:pt>
                <c:pt idx="1">
                  <c:v>0.20700000000000013</c:v>
                </c:pt>
                <c:pt idx="2">
                  <c:v>5.0000000000000044E-3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533292272086749"/>
          <c:y val="0.33875200813918138"/>
          <c:w val="0.35800050393348254"/>
          <c:h val="0.27710176299281802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FFCC99"/>
              </a:solidFill>
            </a:ln>
          </c:spPr>
          <c:dLbls>
            <c:dLbl>
              <c:idx val="0"/>
              <c:layout>
                <c:manualLayout>
                  <c:x val="3.2692307692307715E-2"/>
                  <c:y val="-5.3164419189185783E-2"/>
                </c:manualLayout>
              </c:layout>
              <c:showVal val="1"/>
            </c:dLbl>
            <c:dLbl>
              <c:idx val="1"/>
              <c:layout>
                <c:manualLayout>
                  <c:x val="3.653846153846154E-2"/>
                  <c:y val="-4.936696067567251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84</c:v>
                </c:pt>
                <c:pt idx="1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сельхозорганизации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rgbClr val="FFCC99"/>
              </a:solidFill>
            </a:ln>
          </c:spPr>
          <c:dLbls>
            <c:dLbl>
              <c:idx val="0"/>
              <c:layout>
                <c:manualLayout>
                  <c:x val="3.8461538461538464E-2"/>
                  <c:y val="-4.1772043648645993E-2"/>
                </c:manualLayout>
              </c:layout>
              <c:showVal val="1"/>
            </c:dLbl>
            <c:dLbl>
              <c:idx val="1"/>
              <c:layout>
                <c:manualLayout>
                  <c:x val="3.4615384615384617E-2"/>
                  <c:y val="-4.556950216215925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64.3</c:v>
                </c:pt>
                <c:pt idx="1">
                  <c:v>66.900000000000006</c:v>
                </c:pt>
              </c:numCache>
            </c:numRef>
          </c:val>
        </c:ser>
        <c:shape val="box"/>
        <c:axId val="115731072"/>
        <c:axId val="115741056"/>
        <c:axId val="0"/>
      </c:bar3DChart>
      <c:catAx>
        <c:axId val="115731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5741056"/>
        <c:crosses val="autoZero"/>
        <c:auto val="1"/>
        <c:lblAlgn val="ctr"/>
        <c:lblOffset val="100"/>
      </c:catAx>
      <c:valAx>
        <c:axId val="115741056"/>
        <c:scaling>
          <c:orientation val="minMax"/>
        </c:scaling>
        <c:delete val="1"/>
        <c:axPos val="l"/>
        <c:numFmt formatCode="0.0" sourceLinked="1"/>
        <c:tickLblPos val="nextTo"/>
        <c:crossAx val="11573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9597213809877"/>
          <c:y val="0.66050026851001165"/>
          <c:w val="0.27152710478497882"/>
          <c:h val="0.15576380281439231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говядина</c:v>
                </c:pt>
                <c:pt idx="1">
                  <c:v>свинина</c:v>
                </c:pt>
                <c:pt idx="2">
                  <c:v>птица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0.39700000000000024</c:v>
                </c:pt>
                <c:pt idx="1">
                  <c:v>0.58399999999999996</c:v>
                </c:pt>
                <c:pt idx="2">
                  <c:v>1.7999999999999999E-2</c:v>
                </c:pt>
                <c:pt idx="3">
                  <c:v>1.0000000000000007E-3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544778369241081"/>
          <c:y val="0.56226946793023291"/>
          <c:w val="0.33578715454874181"/>
          <c:h val="0.34710561955821834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0457356471051078E-2"/>
                  <c:y val="-3.5358255787159211E-2"/>
                </c:manualLayout>
              </c:layout>
              <c:showVal val="1"/>
            </c:dLbl>
            <c:dLbl>
              <c:idx val="1"/>
              <c:layout>
                <c:manualLayout>
                  <c:x val="3.1607827766734965E-2"/>
                  <c:y val="-4.9207812261089216E-2"/>
                </c:manualLayout>
              </c:layout>
              <c:showVal val="1"/>
            </c:dLbl>
            <c:dLbl>
              <c:idx val="2"/>
              <c:layout>
                <c:manualLayout>
                  <c:x val="7.2072276575942847E-3"/>
                  <c:y val="-2.9629422249596388E-2"/>
                </c:manualLayout>
              </c:layout>
              <c:showVal val="1"/>
            </c:dLbl>
            <c:dLbl>
              <c:idx val="3"/>
              <c:layout>
                <c:manualLayout>
                  <c:x val="7.2072276575942847E-3"/>
                  <c:y val="-1.9752948166397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25.9</c:v>
                </c:pt>
                <c:pt idx="1">
                  <c:v>25.9</c:v>
                </c:pt>
                <c:pt idx="2" formatCode="General">
                  <c:v>26.6</c:v>
                </c:pt>
              </c:numCache>
            </c:numRef>
          </c:val>
        </c:ser>
        <c:shape val="box"/>
        <c:axId val="116072448"/>
        <c:axId val="116073984"/>
        <c:axId val="0"/>
      </c:bar3DChart>
      <c:catAx>
        <c:axId val="116072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073984"/>
        <c:crosses val="autoZero"/>
        <c:auto val="1"/>
        <c:lblAlgn val="ctr"/>
        <c:lblOffset val="100"/>
      </c:catAx>
      <c:valAx>
        <c:axId val="116073984"/>
        <c:scaling>
          <c:orientation val="minMax"/>
          <c:max val="26.5"/>
          <c:min val="20"/>
        </c:scaling>
        <c:delete val="1"/>
        <c:axPos val="l"/>
        <c:numFmt formatCode="General" sourceLinked="1"/>
        <c:tickLblPos val="nextTo"/>
        <c:crossAx val="116072448"/>
        <c:crosses val="autoZero"/>
        <c:crossBetween val="between"/>
        <c:majorUnit val="0.5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4.8888546711834041E-2"/>
                  <c:y val="-5.0142099191624684E-2"/>
                </c:manualLayout>
              </c:layout>
              <c:showVal val="1"/>
            </c:dLbl>
            <c:dLbl>
              <c:idx val="1"/>
              <c:layout>
                <c:manualLayout>
                  <c:x val="3.8024580755340279E-2"/>
                  <c:y val="-4.7383027491653275E-2"/>
                </c:manualLayout>
              </c:layout>
              <c:showVal val="1"/>
            </c:dLbl>
            <c:dLbl>
              <c:idx val="2"/>
              <c:layout>
                <c:manualLayout>
                  <c:x val="2.2791863268920402E-2"/>
                  <c:y val="-4.558372653784063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35.1</c:v>
                </c:pt>
                <c:pt idx="1">
                  <c:v>37.1</c:v>
                </c:pt>
                <c:pt idx="2">
                  <c:v>39.1</c:v>
                </c:pt>
              </c:numCache>
            </c:numRef>
          </c:val>
        </c:ser>
        <c:shape val="box"/>
        <c:axId val="116110464"/>
        <c:axId val="116112000"/>
        <c:axId val="0"/>
      </c:bar3DChart>
      <c:catAx>
        <c:axId val="116110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112000"/>
        <c:crosses val="autoZero"/>
        <c:auto val="1"/>
        <c:lblAlgn val="ctr"/>
        <c:lblOffset val="100"/>
      </c:catAx>
      <c:valAx>
        <c:axId val="116112000"/>
        <c:scaling>
          <c:orientation val="minMax"/>
          <c:min val="30"/>
        </c:scaling>
        <c:delete val="1"/>
        <c:axPos val="l"/>
        <c:numFmt formatCode="General" sourceLinked="1"/>
        <c:tickLblPos val="nextTo"/>
        <c:crossAx val="116110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9.1167453075681228E-3"/>
                  <c:y val="-4.336013012136056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3360130121360564E-2"/>
                </c:manualLayout>
              </c:layout>
              <c:showVal val="1"/>
            </c:dLbl>
            <c:dLbl>
              <c:idx val="2"/>
              <c:layout>
                <c:manualLayout>
                  <c:x val="4.1025353884056502E-2"/>
                  <c:y val="-2.601607807281636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411.1</c:v>
                </c:pt>
                <c:pt idx="1">
                  <c:v>438.9</c:v>
                </c:pt>
                <c:pt idx="2">
                  <c:v>448.1</c:v>
                </c:pt>
              </c:numCache>
            </c:numRef>
          </c:val>
        </c:ser>
        <c:shape val="box"/>
        <c:axId val="116148480"/>
        <c:axId val="116150272"/>
        <c:axId val="0"/>
      </c:bar3DChart>
      <c:catAx>
        <c:axId val="116148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150272"/>
        <c:crosses val="autoZero"/>
        <c:auto val="1"/>
        <c:lblAlgn val="ctr"/>
        <c:lblOffset val="100"/>
      </c:catAx>
      <c:valAx>
        <c:axId val="116150272"/>
        <c:scaling>
          <c:orientation val="minMax"/>
          <c:min val="350"/>
        </c:scaling>
        <c:delete val="1"/>
        <c:axPos val="l"/>
        <c:numFmt formatCode="General" sourceLinked="1"/>
        <c:tickLblPos val="nextTo"/>
        <c:crossAx val="1161484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0"/>
      <c:perspective val="0"/>
    </c:view3D>
    <c:plotArea>
      <c:layout>
        <c:manualLayout>
          <c:layoutTarget val="inner"/>
          <c:xMode val="edge"/>
          <c:yMode val="edge"/>
          <c:x val="2.7303575498002036E-2"/>
          <c:y val="0.11552887293099966"/>
          <c:w val="0.70530370426564049"/>
          <c:h val="0.753168225172062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9.1559890351624266E-3"/>
                  <c:y val="4.0403757613085792E-3"/>
                </c:manualLayout>
              </c:layout>
              <c:showVal val="1"/>
            </c:dLbl>
            <c:dLbl>
              <c:idx val="1"/>
              <c:layout>
                <c:manualLayout>
                  <c:x val="1.6022980811534242E-2"/>
                  <c:y val="-4.0403757613085983E-3"/>
                </c:manualLayout>
              </c:layout>
              <c:showVal val="1"/>
            </c:dLbl>
            <c:dLbl>
              <c:idx val="2"/>
              <c:layout>
                <c:manualLayout>
                  <c:x val="6.8669917763718585E-3"/>
                  <c:y val="-2.0201878806542992E-2"/>
                </c:manualLayout>
              </c:layout>
              <c:showVal val="1"/>
            </c:dLbl>
            <c:dLbl>
              <c:idx val="3"/>
              <c:layout>
                <c:manualLayout>
                  <c:x val="1.1444986293953031E-2"/>
                  <c:y val="-8.0807515226172175E-3"/>
                </c:manualLayout>
              </c:layout>
              <c:showVal val="1"/>
            </c:dLbl>
            <c:dLbl>
              <c:idx val="4"/>
              <c:layout>
                <c:manualLayout>
                  <c:x val="6.8669917763718169E-3"/>
                  <c:y val="-1.616150304523439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</c:v>
                </c:pt>
                <c:pt idx="1">
                  <c:v>74</c:v>
                </c:pt>
                <c:pt idx="2">
                  <c:v>77</c:v>
                </c:pt>
                <c:pt idx="3">
                  <c:v>75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молочное скотоводство</c:v>
                </c:pt>
              </c:strCache>
            </c:strRef>
          </c:tx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6.8669917763718169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3733983552743634E-2"/>
                  <c:y val="-2.424225456785159E-2"/>
                </c:manualLayout>
              </c:layout>
              <c:showVal val="1"/>
            </c:dLbl>
            <c:dLbl>
              <c:idx val="2"/>
              <c:layout>
                <c:manualLayout>
                  <c:x val="6.8669917763718169E-3"/>
                  <c:y val="-4.0403757613085983E-3"/>
                </c:manualLayout>
              </c:layout>
              <c:showVal val="1"/>
            </c:dLbl>
            <c:dLbl>
              <c:idx val="3"/>
              <c:layout>
                <c:manualLayout>
                  <c:x val="1.2799820340750586E-2"/>
                  <c:y val="-1.6161503045234393E-2"/>
                </c:manualLayout>
              </c:layout>
              <c:showVal val="1"/>
            </c:dLbl>
            <c:dLbl>
              <c:idx val="4"/>
              <c:layout>
                <c:manualLayout>
                  <c:x val="6.764257253733183E-3"/>
                  <c:y val="-3.1813982372508647E-7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</c:v>
                </c:pt>
                <c:pt idx="1">
                  <c:v>58</c:v>
                </c:pt>
                <c:pt idx="2">
                  <c:v>60</c:v>
                </c:pt>
                <c:pt idx="3">
                  <c:v>59</c:v>
                </c:pt>
                <c:pt idx="4">
                  <c:v>61</c:v>
                </c:pt>
              </c:numCache>
            </c:numRef>
          </c:val>
        </c:ser>
        <c:shape val="cylinder"/>
        <c:axId val="116340608"/>
        <c:axId val="116342144"/>
        <c:axId val="0"/>
      </c:bar3DChart>
      <c:catAx>
        <c:axId val="116340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342144"/>
        <c:crosses val="autoZero"/>
        <c:auto val="1"/>
        <c:lblAlgn val="ctr"/>
        <c:lblOffset val="100"/>
      </c:catAx>
      <c:valAx>
        <c:axId val="116342144"/>
        <c:scaling>
          <c:orientation val="minMax"/>
          <c:max val="80"/>
          <c:min val="0"/>
        </c:scaling>
        <c:delete val="1"/>
        <c:axPos val="l"/>
        <c:numFmt formatCode="General" sourceLinked="1"/>
        <c:tickLblPos val="nextTo"/>
        <c:crossAx val="11634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49067377958373"/>
          <c:y val="0.52330787790557121"/>
          <c:w val="0.23378898797663636"/>
          <c:h val="0.3219205973902353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8343958205360032E-2"/>
          <c:y val="0.22289372088598589"/>
          <c:w val="0.90239719729544721"/>
          <c:h val="0.622460406654897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3.1372329440749205E-2"/>
                  <c:y val="-3.7236276300890082E-2"/>
                </c:manualLayout>
              </c:layout>
              <c:showVal val="1"/>
            </c:dLbl>
            <c:dLbl>
              <c:idx val="1"/>
              <c:layout>
                <c:manualLayout>
                  <c:x val="3.8343958205360032E-2"/>
                  <c:y val="-4.345651905863352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20.5</c:v>
                </c:pt>
                <c:pt idx="1">
                  <c:v>21.7</c:v>
                </c:pt>
              </c:numCache>
            </c:numRef>
          </c:val>
        </c:ser>
        <c:shape val="box"/>
        <c:axId val="116599040"/>
        <c:axId val="116609024"/>
        <c:axId val="0"/>
      </c:bar3DChart>
      <c:catAx>
        <c:axId val="11659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609024"/>
        <c:crosses val="autoZero"/>
        <c:auto val="1"/>
        <c:lblAlgn val="ctr"/>
        <c:lblOffset val="100"/>
      </c:catAx>
      <c:valAx>
        <c:axId val="116609024"/>
        <c:scaling>
          <c:orientation val="minMax"/>
        </c:scaling>
        <c:delete val="1"/>
        <c:axPos val="l"/>
        <c:numFmt formatCode="0.0" sourceLinked="1"/>
        <c:tickLblPos val="nextTo"/>
        <c:crossAx val="116599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dPt>
            <c:idx val="1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2.735023592270449E-2"/>
                  <c:y val="-4.0677839151791913E-2"/>
                </c:manualLayout>
              </c:layout>
              <c:showVal val="1"/>
            </c:dLbl>
            <c:dLbl>
              <c:idx val="1"/>
              <c:layout>
                <c:manualLayout>
                  <c:x val="4.1025353884056447E-2"/>
                  <c:y val="-4.693621463510313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1726</c:v>
                </c:pt>
                <c:pt idx="1">
                  <c:v>1871</c:v>
                </c:pt>
              </c:numCache>
            </c:numRef>
          </c:val>
        </c:ser>
        <c:shape val="box"/>
        <c:axId val="116654080"/>
        <c:axId val="116655616"/>
        <c:axId val="0"/>
      </c:bar3DChart>
      <c:catAx>
        <c:axId val="116654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655616"/>
        <c:crosses val="autoZero"/>
        <c:auto val="1"/>
        <c:lblAlgn val="ctr"/>
        <c:lblOffset val="100"/>
      </c:catAx>
      <c:valAx>
        <c:axId val="116655616"/>
        <c:scaling>
          <c:orientation val="minMax"/>
        </c:scaling>
        <c:delete val="1"/>
        <c:axPos val="l"/>
        <c:numFmt formatCode="General" sourceLinked="1"/>
        <c:tickLblPos val="nextTo"/>
        <c:crossAx val="116654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прибыль, млрд. руб.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4854335491452911E-2"/>
                  <c:y val="-7.6527768432195095E-2"/>
                </c:manualLayout>
              </c:layout>
              <c:showVal val="1"/>
            </c:dLbl>
            <c:dLbl>
              <c:idx val="1"/>
              <c:layout>
                <c:manualLayout>
                  <c:x val="2.4854335491452911E-2"/>
                  <c:y val="-9.353393919490518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3.3</c:v>
                </c:pt>
              </c:numCache>
            </c:numRef>
          </c:val>
        </c:ser>
        <c:shape val="box"/>
        <c:axId val="53770496"/>
        <c:axId val="53772288"/>
        <c:axId val="0"/>
      </c:bar3DChart>
      <c:catAx>
        <c:axId val="53770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772288"/>
        <c:crosses val="autoZero"/>
        <c:auto val="1"/>
        <c:lblAlgn val="ctr"/>
        <c:lblOffset val="100"/>
      </c:catAx>
      <c:valAx>
        <c:axId val="53772288"/>
        <c:scaling>
          <c:orientation val="minMax"/>
          <c:max val="4.5"/>
          <c:min val="0"/>
        </c:scaling>
        <c:delete val="1"/>
        <c:axPos val="l"/>
        <c:numFmt formatCode="General" sourceLinked="1"/>
        <c:tickLblPos val="nextTo"/>
        <c:crossAx val="53770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3.2692307692307708E-2"/>
                  <c:y val="-2.5961536495946666E-2"/>
                </c:manualLayout>
              </c:layout>
              <c:showVal val="1"/>
            </c:dLbl>
            <c:dLbl>
              <c:idx val="1"/>
              <c:layout>
                <c:manualLayout>
                  <c:x val="2.8846153846153848E-2"/>
                  <c:y val="-2.596153649594666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853</c:v>
                </c:pt>
                <c:pt idx="1">
                  <c:v>836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сельхозорганизации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2.6177661494468405E-2"/>
                  <c:y val="-3.7500136797622381E-2"/>
                </c:manualLayout>
              </c:layout>
              <c:showVal val="1"/>
            </c:dLbl>
            <c:dLbl>
              <c:idx val="1"/>
              <c:layout>
                <c:manualLayout>
                  <c:x val="2.6923076923076938E-2"/>
                  <c:y val="-3.173076682837926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786</c:v>
                </c:pt>
                <c:pt idx="1">
                  <c:v>771</c:v>
                </c:pt>
              </c:numCache>
            </c:numRef>
          </c:val>
        </c:ser>
        <c:shape val="box"/>
        <c:axId val="116742784"/>
        <c:axId val="116760960"/>
        <c:axId val="0"/>
      </c:bar3DChart>
      <c:catAx>
        <c:axId val="116742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760960"/>
        <c:crosses val="autoZero"/>
        <c:auto val="1"/>
        <c:lblAlgn val="ctr"/>
        <c:lblOffset val="100"/>
      </c:catAx>
      <c:valAx>
        <c:axId val="116760960"/>
        <c:scaling>
          <c:orientation val="minMax"/>
          <c:min val="500"/>
        </c:scaling>
        <c:delete val="1"/>
        <c:axPos val="l"/>
        <c:numFmt formatCode="General" sourceLinked="1"/>
        <c:tickLblPos val="nextTo"/>
        <c:crossAx val="116742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2.3391649144418197E-2"/>
                  <c:y val="-3.8438169404881796E-2"/>
                </c:manualLayout>
              </c:layout>
              <c:showVal val="1"/>
            </c:dLbl>
            <c:dLbl>
              <c:idx val="1"/>
              <c:layout>
                <c:manualLayout>
                  <c:x val="1.8713319315534563E-2"/>
                  <c:y val="-3.363339822927159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310</c:v>
                </c:pt>
                <c:pt idx="1">
                  <c:v>299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сельхозорганизации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3.7426638631069133E-2"/>
                  <c:y val="-3.3633398229271597E-2"/>
                </c:manualLayout>
              </c:layout>
              <c:showVal val="1"/>
            </c:dLbl>
            <c:dLbl>
              <c:idx val="1"/>
              <c:layout>
                <c:manualLayout>
                  <c:x val="4.6783298288836421E-2"/>
                  <c:y val="-1.92190847024409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292</c:v>
                </c:pt>
                <c:pt idx="1">
                  <c:v>283</c:v>
                </c:pt>
              </c:numCache>
            </c:numRef>
          </c:val>
        </c:ser>
        <c:shape val="box"/>
        <c:axId val="116798592"/>
        <c:axId val="116800128"/>
        <c:axId val="0"/>
      </c:bar3DChart>
      <c:catAx>
        <c:axId val="116798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800128"/>
        <c:crosses val="autoZero"/>
        <c:auto val="1"/>
        <c:lblAlgn val="ctr"/>
        <c:lblOffset val="100"/>
      </c:catAx>
      <c:valAx>
        <c:axId val="116800128"/>
        <c:scaling>
          <c:orientation val="minMax"/>
          <c:min val="200"/>
        </c:scaling>
        <c:delete val="1"/>
        <c:axPos val="l"/>
        <c:numFmt formatCode="General" sourceLinked="1"/>
        <c:tickLblPos val="nextTo"/>
        <c:crossAx val="116798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"/>
          <c:w val="0.91497644050115823"/>
          <c:h val="0.781287278266084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92D050"/>
              </a:solidFill>
            </a:ln>
          </c:spPr>
          <c:dLbls>
            <c:dLbl>
              <c:idx val="0"/>
              <c:layout>
                <c:manualLayout>
                  <c:x val="2.7052950749631485E-2"/>
                  <c:y val="-3.8438154862634667E-2"/>
                </c:manualLayout>
              </c:layout>
              <c:showVal val="1"/>
            </c:dLbl>
            <c:dLbl>
              <c:idx val="1"/>
              <c:layout>
                <c:manualLayout>
                  <c:x val="5.4105901499262969E-2"/>
                  <c:y val="-4.804769357829333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558</c:v>
                </c:pt>
                <c:pt idx="1">
                  <c:v>570</c:v>
                </c:pt>
              </c:numCache>
            </c:numRef>
          </c:val>
        </c:ser>
        <c:shape val="box"/>
        <c:axId val="116882048"/>
        <c:axId val="116892032"/>
        <c:axId val="0"/>
      </c:bar3DChart>
      <c:catAx>
        <c:axId val="116882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892032"/>
        <c:crosses val="autoZero"/>
        <c:auto val="1"/>
        <c:lblAlgn val="ctr"/>
        <c:lblOffset val="100"/>
      </c:catAx>
      <c:valAx>
        <c:axId val="116892032"/>
        <c:scaling>
          <c:orientation val="minMax"/>
          <c:min val="400"/>
        </c:scaling>
        <c:delete val="1"/>
        <c:axPos val="l"/>
        <c:numFmt formatCode="General" sourceLinked="1"/>
        <c:tickLblPos val="nextTo"/>
        <c:crossAx val="116882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8.8629493456550273E-2"/>
                  <c:y val="-0.10732923453973085"/>
                </c:manualLayout>
              </c:layout>
              <c:showVal val="1"/>
            </c:dLbl>
            <c:dLbl>
              <c:idx val="1"/>
              <c:layout>
                <c:manualLayout>
                  <c:x val="-6.2973587455969912E-2"/>
                  <c:y val="-0.10732923453973085"/>
                </c:manualLayout>
              </c:layout>
              <c:showVal val="1"/>
            </c:dLbl>
            <c:dLbl>
              <c:idx val="2"/>
              <c:layout>
                <c:manualLayout>
                  <c:x val="-3.7317681455389586E-2"/>
                  <c:y val="-0.12521744029635273"/>
                </c:manualLayout>
              </c:layout>
              <c:showVal val="1"/>
            </c:dLbl>
            <c:dLbl>
              <c:idx val="3"/>
              <c:layout>
                <c:manualLayout>
                  <c:x val="-6.2973587455969912E-2"/>
                  <c:y val="-0.14310564605297443"/>
                </c:manualLayout>
              </c:layout>
              <c:showVal val="1"/>
            </c:dLbl>
            <c:dLbl>
              <c:idx val="4"/>
              <c:layout>
                <c:manualLayout>
                  <c:x val="-6.2973587455969829E-2"/>
                  <c:y val="-0.12521744029635273"/>
                </c:manualLayout>
              </c:layout>
              <c:showVal val="1"/>
            </c:dLbl>
            <c:dLbl>
              <c:idx val="5"/>
              <c:layout>
                <c:manualLayout>
                  <c:x val="-7.2303007819817355E-2"/>
                  <c:y val="-0.10732923453973085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14.3</c:v>
                </c:pt>
                <c:pt idx="1">
                  <c:v>21.3</c:v>
                </c:pt>
                <c:pt idx="2">
                  <c:v>19.100000000000001</c:v>
                </c:pt>
                <c:pt idx="3">
                  <c:v>17.3</c:v>
                </c:pt>
                <c:pt idx="4">
                  <c:v>19.100000000000001</c:v>
                </c:pt>
                <c:pt idx="5">
                  <c:v>19.3</c:v>
                </c:pt>
              </c:numCache>
            </c:numRef>
          </c:val>
        </c:ser>
        <c:marker val="1"/>
        <c:axId val="116944256"/>
        <c:axId val="116946048"/>
      </c:lineChart>
      <c:catAx>
        <c:axId val="116944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946048"/>
        <c:crosses val="autoZero"/>
        <c:auto val="1"/>
        <c:lblAlgn val="ctr"/>
        <c:lblOffset val="100"/>
      </c:catAx>
      <c:valAx>
        <c:axId val="116946048"/>
        <c:scaling>
          <c:orientation val="minMax"/>
          <c:min val="13"/>
        </c:scaling>
        <c:delete val="1"/>
        <c:axPos val="l"/>
        <c:numFmt formatCode="General" sourceLinked="1"/>
        <c:tickLblPos val="nextTo"/>
        <c:crossAx val="11694425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911083736946723E-2"/>
          <c:y val="5.1461647074771903E-2"/>
          <c:w val="0.92177832526106551"/>
          <c:h val="0.765405248498605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1.0256338471014134E-2"/>
                  <c:y val="-4.7407075599354219E-2"/>
                </c:manualLayout>
              </c:layout>
              <c:showVal val="1"/>
            </c:dLbl>
            <c:dLbl>
              <c:idx val="1"/>
              <c:layout>
                <c:manualLayout>
                  <c:x val="3.4187794903380447E-2"/>
                  <c:y val="-3.950589633279518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121.5</c:v>
                </c:pt>
                <c:pt idx="1">
                  <c:v>162.19999999999999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сельхозорганизации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4.7862912864732675E-2"/>
                  <c:y val="-3.160471706623616E-2"/>
                </c:manualLayout>
              </c:layout>
              <c:showVal val="1"/>
            </c:dLbl>
            <c:dLbl>
              <c:idx val="1"/>
              <c:layout>
                <c:manualLayout>
                  <c:x val="5.7435538508916834E-2"/>
                  <c:y val="-3.014908406004030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25.7</c:v>
                </c:pt>
                <c:pt idx="1">
                  <c:v>29.8</c:v>
                </c:pt>
              </c:numCache>
            </c:numRef>
          </c:val>
        </c:ser>
        <c:shape val="box"/>
        <c:axId val="68708608"/>
        <c:axId val="68734976"/>
        <c:axId val="0"/>
      </c:bar3DChart>
      <c:catAx>
        <c:axId val="68708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8734976"/>
        <c:crosses val="autoZero"/>
        <c:auto val="1"/>
        <c:lblAlgn val="ctr"/>
        <c:lblOffset val="100"/>
      </c:catAx>
      <c:valAx>
        <c:axId val="68734976"/>
        <c:scaling>
          <c:orientation val="minMax"/>
          <c:max val="170"/>
          <c:min val="0"/>
        </c:scaling>
        <c:delete val="1"/>
        <c:axPos val="l"/>
        <c:numFmt formatCode="General" sourceLinked="1"/>
        <c:tickLblPos val="nextTo"/>
        <c:crossAx val="68708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1.8962830239741695E-2"/>
                  <c:y val="-2.8069968633099362E-2"/>
                </c:manualLayout>
              </c:layout>
              <c:showVal val="1"/>
            </c:dLbl>
            <c:dLbl>
              <c:idx val="1"/>
              <c:layout>
                <c:manualLayout>
                  <c:x val="9.4814151198708493E-3"/>
                  <c:y val="-5.146160916068214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76.8</c:v>
                </c:pt>
                <c:pt idx="1">
                  <c:v>77.099999999999994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сельхозорганизации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2.6073891579644841E-2"/>
                  <c:y val="-2.3391640527582795E-2"/>
                </c:manualLayout>
              </c:layout>
              <c:showVal val="1"/>
            </c:dLbl>
            <c:dLbl>
              <c:idx val="1"/>
              <c:layout>
                <c:manualLayout>
                  <c:x val="2.8444245359612541E-2"/>
                  <c:y val="-1.87133124220661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5.9</c:v>
                </c:pt>
              </c:numCache>
            </c:numRef>
          </c:val>
        </c:ser>
        <c:shape val="box"/>
        <c:axId val="68809472"/>
        <c:axId val="68811008"/>
        <c:axId val="0"/>
      </c:bar3DChart>
      <c:catAx>
        <c:axId val="68809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8811008"/>
        <c:crosses val="autoZero"/>
        <c:auto val="1"/>
        <c:lblAlgn val="ctr"/>
        <c:lblOffset val="100"/>
      </c:catAx>
      <c:valAx>
        <c:axId val="68811008"/>
        <c:scaling>
          <c:orientation val="minMax"/>
        </c:scaling>
        <c:delete val="1"/>
        <c:axPos val="l"/>
        <c:numFmt formatCode="General" sourceLinked="1"/>
        <c:tickLblPos val="nextTo"/>
        <c:crossAx val="6880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04755794457365"/>
          <c:y val="0.43492489988625632"/>
          <c:w val="0.37767578568517851"/>
          <c:h val="0.20104081683195854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5.2909682588564946E-2"/>
                  <c:y val="-0.13486495644643876"/>
                </c:manualLayout>
              </c:layout>
              <c:showVal val="1"/>
            </c:dLbl>
            <c:dLbl>
              <c:idx val="1"/>
              <c:layout>
                <c:manualLayout>
                  <c:x val="-6.7724393713363168E-2"/>
                  <c:y val="-0.11647428056737896"/>
                </c:manualLayout>
              </c:layout>
              <c:showVal val="1"/>
            </c:dLbl>
            <c:dLbl>
              <c:idx val="2"/>
              <c:layout>
                <c:manualLayout>
                  <c:x val="-4.8676907981479778E-2"/>
                  <c:y val="-8.5823154102279225E-2"/>
                </c:manualLayout>
              </c:layout>
              <c:showVal val="1"/>
            </c:dLbl>
            <c:dLbl>
              <c:idx val="3"/>
              <c:layout>
                <c:manualLayout>
                  <c:x val="-6.3491619106277888E-2"/>
                  <c:y val="-0.11034405527435891"/>
                </c:manualLayout>
              </c:layout>
              <c:showVal val="1"/>
            </c:dLbl>
            <c:dLbl>
              <c:idx val="4"/>
              <c:layout>
                <c:manualLayout>
                  <c:x val="-6.7724393713363168E-2"/>
                  <c:y val="-0.1164747632622839"/>
                </c:manualLayout>
              </c:layout>
              <c:showVal val="1"/>
            </c:dLbl>
            <c:dLbl>
              <c:idx val="5"/>
              <c:layout>
                <c:manualLayout>
                  <c:x val="-5.9258844499192775E-2"/>
                  <c:y val="-0.11647428056737889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25.5</c:v>
                </c:pt>
                <c:pt idx="1">
                  <c:v>29</c:v>
                </c:pt>
                <c:pt idx="2" formatCode="General">
                  <c:v>31.2</c:v>
                </c:pt>
                <c:pt idx="3" formatCode="General">
                  <c:v>29.1</c:v>
                </c:pt>
                <c:pt idx="4" formatCode="General">
                  <c:v>33.9</c:v>
                </c:pt>
                <c:pt idx="5" formatCode="General">
                  <c:v>32.9</c:v>
                </c:pt>
              </c:numCache>
            </c:numRef>
          </c:val>
        </c:ser>
        <c:marker val="1"/>
        <c:axId val="68851584"/>
        <c:axId val="68853120"/>
      </c:lineChart>
      <c:catAx>
        <c:axId val="68851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8853120"/>
        <c:crosses val="autoZero"/>
        <c:auto val="1"/>
        <c:lblAlgn val="ctr"/>
        <c:lblOffset val="100"/>
      </c:catAx>
      <c:valAx>
        <c:axId val="68853120"/>
        <c:scaling>
          <c:orientation val="minMax"/>
          <c:min val="23"/>
        </c:scaling>
        <c:delete val="1"/>
        <c:axPos val="l"/>
        <c:numFmt formatCode="General" sourceLinked="1"/>
        <c:tickLblPos val="nextTo"/>
        <c:crossAx val="6885158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области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1153846153846155E-2"/>
                  <c:y val="-3.1730766828379268E-2"/>
                </c:manualLayout>
              </c:layout>
              <c:showVal val="1"/>
            </c:dLbl>
            <c:dLbl>
              <c:idx val="1"/>
              <c:layout>
                <c:manualLayout>
                  <c:x val="1.9230769230769246E-2"/>
                  <c:y val="-3.749999716081185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25347</c:v>
                </c:pt>
                <c:pt idx="1">
                  <c:v>27627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6538461538461575E-2"/>
                  <c:y val="-3.7499997160811857E-2"/>
                </c:manualLayout>
              </c:layout>
              <c:showVal val="1"/>
            </c:dLbl>
            <c:dLbl>
              <c:idx val="1"/>
              <c:layout>
                <c:manualLayout>
                  <c:x val="3.4615384615384617E-2"/>
                  <c:y val="-3.461538199459553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21663</c:v>
                </c:pt>
                <c:pt idx="1">
                  <c:v>23182</c:v>
                </c:pt>
              </c:numCache>
            </c:numRef>
          </c:val>
        </c:ser>
        <c:shape val="box"/>
        <c:axId val="117500544"/>
        <c:axId val="117506432"/>
        <c:axId val="0"/>
      </c:bar3DChart>
      <c:catAx>
        <c:axId val="117500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506432"/>
        <c:crosses val="autoZero"/>
        <c:auto val="1"/>
        <c:lblAlgn val="ctr"/>
        <c:lblOffset val="100"/>
      </c:catAx>
      <c:valAx>
        <c:axId val="117506432"/>
        <c:scaling>
          <c:orientation val="minMax"/>
        </c:scaling>
        <c:delete val="1"/>
        <c:axPos val="l"/>
        <c:numFmt formatCode="General" sourceLinked="1"/>
        <c:tickLblPos val="nextTo"/>
        <c:crossAx val="11750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72635069873162"/>
          <c:y val="0.32816646485784101"/>
          <c:w val="0.30308726853434997"/>
          <c:h val="0.1918533925680912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организаций</c:v>
                </c:pt>
              </c:strCache>
            </c:strRef>
          </c:tx>
          <c:dLbls>
            <c:dLbl>
              <c:idx val="0"/>
              <c:layout>
                <c:manualLayout>
                  <c:x val="7.2896602960903847E-3"/>
                  <c:y val="-1.0175151478895507E-2"/>
                </c:manualLayout>
              </c:layout>
              <c:showVal val="1"/>
            </c:dLbl>
            <c:dLbl>
              <c:idx val="1"/>
              <c:layout>
                <c:manualLayout>
                  <c:x val="1.2149433826817187E-2"/>
                  <c:y val="-2.0350302957791014E-2"/>
                </c:manualLayout>
              </c:layout>
              <c:showVal val="1"/>
            </c:dLbl>
            <c:dLbl>
              <c:idx val="2"/>
              <c:layout>
                <c:manualLayout>
                  <c:x val="1.4579320592180624E-2"/>
                  <c:y val="-1.3566868638527468E-2"/>
                </c:manualLayout>
              </c:layout>
              <c:showVal val="1"/>
            </c:dLbl>
            <c:dLbl>
              <c:idx val="3"/>
              <c:layout>
                <c:manualLayout>
                  <c:x val="1.2149242497150612E-2"/>
                  <c:y val="-1.0175151478895507E-2"/>
                </c:manualLayout>
              </c:layout>
              <c:showVal val="1"/>
            </c:dLbl>
            <c:dLbl>
              <c:idx val="4"/>
              <c:layout>
                <c:manualLayout>
                  <c:x val="2.429886765363438E-3"/>
                  <c:y val="-2.3742020117422848E-2"/>
                </c:manualLayout>
              </c:layout>
              <c:showVal val="1"/>
            </c:dLbl>
            <c:dLbl>
              <c:idx val="5"/>
              <c:layout>
                <c:manualLayout>
                  <c:x val="2.4298867653634385E-2"/>
                  <c:y val="-1.695858579815918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25.8</c:v>
                </c:pt>
                <c:pt idx="1">
                  <c:v>29.4</c:v>
                </c:pt>
                <c:pt idx="2" formatCode="0.0">
                  <c:v>32.1</c:v>
                </c:pt>
                <c:pt idx="3">
                  <c:v>32.4</c:v>
                </c:pt>
                <c:pt idx="4">
                  <c:v>33.700000000000003</c:v>
                </c:pt>
              </c:numCache>
            </c:numRef>
          </c:val>
        </c:ser>
        <c:shape val="cylinder"/>
        <c:axId val="117846016"/>
        <c:axId val="117847552"/>
        <c:axId val="0"/>
      </c:bar3DChart>
      <c:catAx>
        <c:axId val="117846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7847552"/>
        <c:crosses val="autoZero"/>
        <c:auto val="1"/>
        <c:lblAlgn val="ctr"/>
        <c:lblOffset val="100"/>
      </c:catAx>
      <c:valAx>
        <c:axId val="117847552"/>
        <c:scaling>
          <c:orientation val="minMax"/>
          <c:min val="10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46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9.4443783420588415E-2"/>
          <c:w val="0.73927340400960573"/>
          <c:h val="0.715863318541952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 господдержкой</c:v>
                </c:pt>
              </c:strCache>
            </c:strRef>
          </c:tx>
          <c:spPr>
            <a:ln w="57150"/>
          </c:spPr>
          <c:marker>
            <c:spPr>
              <a:solidFill>
                <a:srgbClr val="FF0000"/>
              </a:solidFill>
              <a:ln w="57150"/>
            </c:spPr>
          </c:marker>
          <c:dLbls>
            <c:dLbl>
              <c:idx val="0"/>
              <c:layout>
                <c:manualLayout>
                  <c:x val="-4.8987873489988142E-2"/>
                  <c:y val="-8.8888266748789177E-2"/>
                </c:manualLayout>
              </c:layout>
              <c:showVal val="1"/>
            </c:dLbl>
            <c:dLbl>
              <c:idx val="1"/>
              <c:layout>
                <c:manualLayout>
                  <c:x val="-3.4615384615384596E-2"/>
                  <c:y val="-9.4443783420588401E-2"/>
                </c:manualLayout>
              </c:layout>
              <c:showVal val="1"/>
            </c:dLbl>
            <c:dLbl>
              <c:idx val="2"/>
              <c:layout>
                <c:manualLayout>
                  <c:x val="-5.3846153846153863E-2"/>
                  <c:y val="-0.12222136677958514"/>
                </c:manualLayout>
              </c:layout>
              <c:showVal val="1"/>
            </c:dLbl>
            <c:dLbl>
              <c:idx val="3"/>
              <c:layout>
                <c:manualLayout>
                  <c:x val="-3.9473735104329111E-2"/>
                  <c:y val="-9.444378342058847E-2"/>
                </c:manualLayout>
              </c:layout>
              <c:showVal val="1"/>
            </c:dLbl>
            <c:dLbl>
              <c:idx val="4"/>
              <c:layout>
                <c:manualLayout>
                  <c:x val="-4.8076923076923114E-2"/>
                  <c:y val="-0.14444343346678265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21.6</c:v>
                </c:pt>
                <c:pt idx="1">
                  <c:v>20.399999999999999</c:v>
                </c:pt>
                <c:pt idx="2">
                  <c:v>15.9</c:v>
                </c:pt>
                <c:pt idx="3">
                  <c:v>19.7</c:v>
                </c:pt>
                <c:pt idx="4">
                  <c:v>15.3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господдержки</c:v>
                </c:pt>
              </c:strCache>
            </c:strRef>
          </c:tx>
          <c:spPr>
            <a:ln w="57150"/>
          </c:spPr>
          <c:marker>
            <c:spPr>
              <a:solidFill>
                <a:srgbClr val="99FF66"/>
              </a:solidFill>
              <a:ln w="57150"/>
            </c:spPr>
          </c:marker>
          <c:dLbls>
            <c:dLbl>
              <c:idx val="0"/>
              <c:layout>
                <c:manualLayout>
                  <c:x val="-3.8461538461538464E-2"/>
                  <c:y val="-0.11666585010778577"/>
                </c:manualLayout>
              </c:layout>
              <c:showVal val="1"/>
            </c:dLbl>
            <c:dLbl>
              <c:idx val="1"/>
              <c:layout>
                <c:manualLayout>
                  <c:x val="-4.6153846153846122E-2"/>
                  <c:y val="-0.11111033343598646"/>
                </c:manualLayout>
              </c:layout>
              <c:showVal val="1"/>
            </c:dLbl>
            <c:dLbl>
              <c:idx val="2"/>
              <c:layout>
                <c:manualLayout>
                  <c:x val="-4.2307692307692352E-2"/>
                  <c:y val="-0.11666585010778577"/>
                </c:manualLayout>
              </c:layout>
              <c:showVal val="1"/>
            </c:dLbl>
            <c:dLbl>
              <c:idx val="3"/>
              <c:layout>
                <c:manualLayout>
                  <c:x val="-4.0384615384615394E-2"/>
                  <c:y val="-9.9999300092387819E-2"/>
                </c:manualLayout>
              </c:layout>
              <c:showVal val="1"/>
            </c:dLbl>
            <c:dLbl>
              <c:idx val="4"/>
              <c:layout>
                <c:manualLayout>
                  <c:x val="-3.653846153846154E-2"/>
                  <c:y val="-9.44437834205884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7.1</c:v>
                </c:pt>
                <c:pt idx="1">
                  <c:v>8.2000000000000011</c:v>
                </c:pt>
                <c:pt idx="2">
                  <c:v>6.2</c:v>
                </c:pt>
                <c:pt idx="3">
                  <c:v>12.1</c:v>
                </c:pt>
                <c:pt idx="4">
                  <c:v>8.7000000000000011</c:v>
                </c:pt>
              </c:numCache>
            </c:numRef>
          </c:val>
        </c:ser>
        <c:marker val="1"/>
        <c:axId val="61022592"/>
        <c:axId val="61024128"/>
      </c:lineChart>
      <c:catAx>
        <c:axId val="61022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1024128"/>
        <c:crosses val="autoZero"/>
        <c:auto val="1"/>
        <c:lblAlgn val="ctr"/>
        <c:lblOffset val="100"/>
      </c:catAx>
      <c:valAx>
        <c:axId val="61024128"/>
        <c:scaling>
          <c:orientation val="minMax"/>
          <c:min val="5"/>
        </c:scaling>
        <c:delete val="1"/>
        <c:axPos val="l"/>
        <c:numFmt formatCode="General" sourceLinked="1"/>
        <c:tickLblPos val="nextTo"/>
        <c:crossAx val="61022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394230769230773"/>
          <c:y val="0.62394401439010161"/>
          <c:w val="0.26433661417322835"/>
          <c:h val="0.21417522886978915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57150"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6837305135296618"/>
          <c:y val="2.5396554631532793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9020606926944469"/>
          <c:y val="0.25328614762386248"/>
          <c:w val="0.75402090061366833"/>
          <c:h val="0.605547044534307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скот и птица на убой, тыс. тонн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2168577277211181E-2"/>
                  <c:y val="-3.8326289766960064E-2"/>
                </c:manualLayout>
              </c:layout>
              <c:showVal val="1"/>
            </c:dLbl>
            <c:dLbl>
              <c:idx val="1"/>
              <c:layout>
                <c:manualLayout>
                  <c:x val="3.7335267823078763E-2"/>
                  <c:y val="-5.631651970777067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84</c:v>
                </c:pt>
                <c:pt idx="1">
                  <c:v>85</c:v>
                </c:pt>
              </c:numCache>
            </c:numRef>
          </c:val>
        </c:ser>
        <c:shape val="box"/>
        <c:axId val="62301312"/>
        <c:axId val="62302848"/>
        <c:axId val="0"/>
      </c:bar3DChart>
      <c:catAx>
        <c:axId val="62301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2302848"/>
        <c:crosses val="autoZero"/>
        <c:auto val="1"/>
        <c:lblAlgn val="ctr"/>
        <c:lblOffset val="100"/>
      </c:catAx>
      <c:valAx>
        <c:axId val="62302848"/>
        <c:scaling>
          <c:orientation val="minMax"/>
          <c:min val="75"/>
        </c:scaling>
        <c:delete val="1"/>
        <c:axPos val="l"/>
        <c:numFmt formatCode="0.0" sourceLinked="1"/>
        <c:tickLblPos val="nextTo"/>
        <c:crossAx val="62301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молоко, тыс. тонн</a:t>
            </a:r>
          </a:p>
        </c:rich>
      </c:tx>
      <c:layout>
        <c:manualLayout>
          <c:xMode val="edge"/>
          <c:yMode val="edge"/>
          <c:x val="0.31993896805621685"/>
          <c:y val="2.424225456785159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20398311589536863"/>
          <c:y val="9.0453832821340313E-2"/>
          <c:w val="0.75527642851143661"/>
          <c:h val="0.751385817072146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молоко, тыс. тонн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8959773976501771E-2"/>
                  <c:y val="-4.3269288453924075E-2"/>
                </c:manualLayout>
              </c:layout>
              <c:showVal val="1"/>
            </c:dLbl>
            <c:dLbl>
              <c:idx val="1"/>
              <c:layout>
                <c:manualLayout>
                  <c:x val="4.2307692307692338E-2"/>
                  <c:y val="-4.0384612327028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642</c:v>
                </c:pt>
                <c:pt idx="1">
                  <c:v>663</c:v>
                </c:pt>
              </c:numCache>
            </c:numRef>
          </c:val>
        </c:ser>
        <c:shape val="box"/>
        <c:axId val="66366080"/>
        <c:axId val="66367872"/>
        <c:axId val="0"/>
      </c:bar3DChart>
      <c:catAx>
        <c:axId val="66366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367872"/>
        <c:crosses val="autoZero"/>
        <c:auto val="1"/>
        <c:lblAlgn val="ctr"/>
        <c:lblOffset val="100"/>
      </c:catAx>
      <c:valAx>
        <c:axId val="66367872"/>
        <c:scaling>
          <c:orientation val="minMax"/>
          <c:min val="500"/>
        </c:scaling>
        <c:delete val="1"/>
        <c:axPos val="l"/>
        <c:numFmt formatCode="General" sourceLinked="1"/>
        <c:tickLblPos val="nextTo"/>
        <c:crossAx val="66366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яйца, млн. штук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653846153846154E-2"/>
                  <c:y val="-5.192307299189333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1153846153846155E-2"/>
                  <c:y val="-5.192307299189333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492</c:v>
                </c:pt>
                <c:pt idx="1">
                  <c:v>497</c:v>
                </c:pt>
              </c:numCache>
            </c:numRef>
          </c:val>
        </c:ser>
        <c:shape val="box"/>
        <c:axId val="66729088"/>
        <c:axId val="66730624"/>
        <c:axId val="0"/>
      </c:bar3DChart>
      <c:catAx>
        <c:axId val="66729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730624"/>
        <c:crosses val="autoZero"/>
        <c:auto val="1"/>
        <c:lblAlgn val="ctr"/>
        <c:lblOffset val="100"/>
      </c:catAx>
      <c:valAx>
        <c:axId val="66730624"/>
        <c:scaling>
          <c:orientation val="minMax"/>
          <c:min val="410"/>
        </c:scaling>
        <c:delete val="1"/>
        <c:axPos val="l"/>
        <c:numFmt formatCode="General" sourceLinked="1"/>
        <c:tickLblPos val="nextTo"/>
        <c:crossAx val="66729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0497354349225924E-2"/>
          <c:y val="0.2665793396852677"/>
          <c:w val="0.82018897505529254"/>
          <c:h val="0.4999523524176707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99FF33"/>
              </a:solidFill>
              <a:ln w="5715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2954712105661633E-2"/>
                  <c:y val="-0.11623856525322948"/>
                </c:manualLayout>
              </c:layout>
              <c:showVal val="1"/>
            </c:dLbl>
            <c:dLbl>
              <c:idx val="1"/>
              <c:layout>
                <c:manualLayout>
                  <c:x val="-5.0793295285022397E-2"/>
                  <c:y val="-0.15458838408275238"/>
                </c:manualLayout>
              </c:layout>
              <c:showVal val="1"/>
            </c:dLbl>
            <c:dLbl>
              <c:idx val="2"/>
              <c:layout>
                <c:manualLayout>
                  <c:x val="-6.4468413246374603E-2"/>
                  <c:y val="-0.16231780328688988"/>
                </c:manualLayout>
              </c:layout>
              <c:showVal val="1"/>
            </c:dLbl>
            <c:dLbl>
              <c:idx val="3"/>
              <c:layout>
                <c:manualLayout>
                  <c:x val="-6.6422001526567673E-2"/>
                  <c:y val="-0.14685896487861463"/>
                </c:manualLayout>
              </c:layout>
              <c:showVal val="1"/>
            </c:dLbl>
            <c:dLbl>
              <c:idx val="4"/>
              <c:layout>
                <c:manualLayout>
                  <c:x val="-5.8607648405795049E-2"/>
                  <c:y val="-0.13140012647033941"/>
                </c:manualLayout>
              </c:layout>
              <c:showVal val="1"/>
            </c:dLbl>
            <c:dLbl>
              <c:idx val="5"/>
              <c:layout>
                <c:manualLayout>
                  <c:x val="-5.028822195470202E-2"/>
                  <c:y val="-0.13704898332980694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454.4</c:v>
                </c:pt>
                <c:pt idx="1">
                  <c:v>483.3</c:v>
                </c:pt>
                <c:pt idx="2">
                  <c:v>526.6</c:v>
                </c:pt>
                <c:pt idx="3" formatCode="0.0">
                  <c:v>561</c:v>
                </c:pt>
                <c:pt idx="4">
                  <c:v>595.79999999999995</c:v>
                </c:pt>
                <c:pt idx="5" formatCode="0.0">
                  <c:v>620</c:v>
                </c:pt>
              </c:numCache>
            </c:numRef>
          </c:val>
        </c:ser>
        <c:marker val="1"/>
        <c:axId val="66919808"/>
        <c:axId val="67126400"/>
      </c:lineChart>
      <c:catAx>
        <c:axId val="66919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126400"/>
        <c:crosses val="autoZero"/>
        <c:auto val="1"/>
        <c:lblAlgn val="ctr"/>
        <c:lblOffset val="100"/>
      </c:catAx>
      <c:valAx>
        <c:axId val="67126400"/>
        <c:scaling>
          <c:orientation val="minMax"/>
          <c:max val="630"/>
          <c:min val="430"/>
        </c:scaling>
        <c:delete val="1"/>
        <c:axPos val="l"/>
        <c:numFmt formatCode="General" sourceLinked="1"/>
        <c:tickLblPos val="nextTo"/>
        <c:crossAx val="6691980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881330664352309E-2"/>
          <c:y val="0.13535953510983825"/>
          <c:w val="0.92367364326090773"/>
          <c:h val="0.691207076257800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pPr>
              <a:solidFill>
                <a:srgbClr val="FFFF00"/>
              </a:solidFill>
              <a:ln w="7620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6.374562557742379E-2"/>
                  <c:y val="-0.10427363588006387"/>
                </c:manualLayout>
              </c:layout>
              <c:showVal val="1"/>
            </c:dLbl>
            <c:dLbl>
              <c:idx val="1"/>
              <c:layout>
                <c:manualLayout>
                  <c:x val="-6.7216467426299734E-2"/>
                  <c:y val="-0.10646154707578605"/>
                </c:manualLayout>
              </c:layout>
              <c:showVal val="1"/>
            </c:dLbl>
            <c:dLbl>
              <c:idx val="2"/>
              <c:layout>
                <c:manualLayout>
                  <c:x val="-6.7962130122419376E-2"/>
                  <c:y val="-9.7606754951048438E-2"/>
                </c:manualLayout>
              </c:layout>
              <c:showVal val="1"/>
            </c:dLbl>
            <c:dLbl>
              <c:idx val="3"/>
              <c:layout>
                <c:manualLayout>
                  <c:x val="-7.2380385789075838E-2"/>
                  <c:y val="-9.8294675102886586E-2"/>
                </c:manualLayout>
              </c:layout>
              <c:showVal val="1"/>
            </c:dLbl>
            <c:dLbl>
              <c:idx val="4"/>
              <c:layout>
                <c:manualLayout>
                  <c:x val="-8.8380273803857851E-2"/>
                  <c:y val="-9.3850261765447071E-2"/>
                </c:manualLayout>
              </c:layout>
              <c:showVal val="1"/>
            </c:dLbl>
            <c:dLbl>
              <c:idx val="5"/>
              <c:layout>
                <c:manualLayout>
                  <c:x val="-8.1269212463954701E-2"/>
                  <c:y val="-0.10718385173157151"/>
                </c:manualLayout>
              </c:layout>
              <c:showVal val="1"/>
            </c:dLbl>
            <c:dLbl>
              <c:idx val="6"/>
              <c:layout>
                <c:manualLayout>
                  <c:x val="-6.4761471485763916E-2"/>
                  <c:y val="-0.11588580307399421"/>
                </c:manualLayout>
              </c:layout>
              <c:showVal val="1"/>
            </c:dLbl>
            <c:dLbl>
              <c:idx val="7"/>
              <c:layout>
                <c:manualLayout>
                  <c:x val="4.8914734266312807E-2"/>
                  <c:y val="-0.159199154057290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327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0.14272531756145274"/>
                  <c:y val="-7.0355118123641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7161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4820</c:v>
                </c:pt>
                <c:pt idx="1">
                  <c:v>5103</c:v>
                </c:pt>
                <c:pt idx="2">
                  <c:v>5507</c:v>
                </c:pt>
                <c:pt idx="3">
                  <c:v>5631</c:v>
                </c:pt>
                <c:pt idx="4">
                  <c:v>6122</c:v>
                </c:pt>
                <c:pt idx="5">
                  <c:v>6536</c:v>
                </c:pt>
                <c:pt idx="6">
                  <c:v>6879</c:v>
                </c:pt>
                <c:pt idx="7">
                  <c:v>7161</c:v>
                </c:pt>
                <c:pt idx="8">
                  <c:v>7327</c:v>
                </c:pt>
              </c:numCache>
            </c:numRef>
          </c:val>
        </c:ser>
        <c:marker val="1"/>
        <c:axId val="67252992"/>
        <c:axId val="67254528"/>
      </c:lineChart>
      <c:catAx>
        <c:axId val="67252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254528"/>
        <c:crosses val="autoZero"/>
        <c:auto val="1"/>
        <c:lblAlgn val="ctr"/>
        <c:lblOffset val="100"/>
      </c:catAx>
      <c:valAx>
        <c:axId val="67254528"/>
        <c:scaling>
          <c:orientation val="minMax"/>
          <c:min val="4500"/>
        </c:scaling>
        <c:delete val="1"/>
        <c:axPos val="l"/>
        <c:numFmt formatCode="General" sourceLinked="1"/>
        <c:tickLblPos val="nextTo"/>
        <c:crossAx val="6725299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5071049595812436E-2"/>
          <c:y val="5.4320607457593678E-2"/>
          <c:w val="0.94985790080837562"/>
          <c:h val="0.75237229796777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2791863268920428E-3"/>
                  <c:y val="-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9.1167453075681228E-3"/>
                  <c:y val="-2.9629422249596388E-2"/>
                </c:manualLayout>
              </c:layout>
              <c:showVal val="1"/>
            </c:dLbl>
            <c:dLbl>
              <c:idx val="2"/>
              <c:layout>
                <c:manualLayout>
                  <c:x val="2.2429705903361855E-2"/>
                  <c:y val="-2.6683977714941659E-2"/>
                </c:manualLayout>
              </c:layout>
              <c:showVal val="1"/>
            </c:dLbl>
            <c:dLbl>
              <c:idx val="3"/>
              <c:layout>
                <c:manualLayout>
                  <c:x val="4.5583726537840839E-3"/>
                  <c:y val="-4.9382370415994033E-2"/>
                </c:manualLayout>
              </c:layout>
              <c:showVal val="1"/>
            </c:dLbl>
            <c:dLbl>
              <c:idx val="4"/>
              <c:layout>
                <c:manualLayout>
                  <c:x val="1.7445479442592463E-2"/>
                  <c:y val="-4.472689604972175E-2"/>
                </c:manualLayout>
              </c:layout>
              <c:showVal val="1"/>
            </c:dLbl>
            <c:dLbl>
              <c:idx val="5"/>
              <c:layout>
                <c:manualLayout>
                  <c:x val="9.9688453957670949E-3"/>
                  <c:y val="-2.03173181140089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81.3</c:v>
                </c:pt>
                <c:pt idx="1">
                  <c:v>82.2</c:v>
                </c:pt>
                <c:pt idx="2">
                  <c:v>84.1</c:v>
                </c:pt>
                <c:pt idx="3" formatCode="0.0">
                  <c:v>85</c:v>
                </c:pt>
                <c:pt idx="4" formatCode="0.0">
                  <c:v>87</c:v>
                </c:pt>
                <c:pt idx="5">
                  <c:v>88.7</c:v>
                </c:pt>
              </c:numCache>
            </c:numRef>
          </c:val>
        </c:ser>
        <c:shape val="box"/>
        <c:axId val="115219456"/>
        <c:axId val="114897664"/>
        <c:axId val="0"/>
      </c:bar3DChart>
      <c:catAx>
        <c:axId val="115219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897664"/>
        <c:crosses val="autoZero"/>
        <c:auto val="1"/>
        <c:lblAlgn val="ctr"/>
        <c:lblOffset val="100"/>
      </c:catAx>
      <c:valAx>
        <c:axId val="114897664"/>
        <c:scaling>
          <c:orientation val="minMax"/>
        </c:scaling>
        <c:delete val="1"/>
        <c:axPos val="l"/>
        <c:numFmt formatCode="General" sourceLinked="1"/>
        <c:tickLblPos val="nextTo"/>
        <c:crossAx val="115219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B5027-720B-438E-BF3B-875897EC7E8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A1751F-8915-4A28-93DA-D9758F410DC9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35 </a:t>
          </a:r>
          <a:r>
            <a:rPr lang="ru-RU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сельхозорганизаций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B11C3E-98E7-44D4-AB4C-B5D3C1B3F790}" type="parTrans" cxnId="{926B4C46-D233-4808-BC5C-95C4FC884424}">
      <dgm:prSet/>
      <dgm:spPr/>
      <dgm:t>
        <a:bodyPr/>
        <a:lstStyle/>
        <a:p>
          <a:endParaRPr lang="ru-RU"/>
        </a:p>
      </dgm:t>
    </dgm:pt>
    <dgm:pt modelId="{85A27DAD-554F-4CF5-B92B-4C84894C1524}" type="sibTrans" cxnId="{926B4C46-D233-4808-BC5C-95C4FC884424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95C5715-9205-40E6-BC8D-51F17705A85F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40% коров</a:t>
          </a:r>
          <a:endParaRPr lang="ru-RU" b="1" dirty="0">
            <a:solidFill>
              <a:schemeClr val="tx1"/>
            </a:solidFill>
          </a:endParaRPr>
        </a:p>
      </dgm:t>
    </dgm:pt>
    <dgm:pt modelId="{A1092A32-3BE0-4F1C-8D91-78ED5B76AA42}" type="parTrans" cxnId="{51F6F028-12E2-4F27-B41C-413074B0F25C}">
      <dgm:prSet/>
      <dgm:spPr/>
      <dgm:t>
        <a:bodyPr/>
        <a:lstStyle/>
        <a:p>
          <a:endParaRPr lang="ru-RU"/>
        </a:p>
      </dgm:t>
    </dgm:pt>
    <dgm:pt modelId="{F68C9A14-64D9-45DF-AB62-5D74AFF05C0E}" type="sibTrans" cxnId="{51F6F028-12E2-4F27-B41C-413074B0F25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5D38F3B-C59B-4111-A85C-84AC44BFD82F}">
      <dgm:prSet phldrT="[Текст]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46% молока</a:t>
          </a:r>
          <a:endParaRPr lang="ru-RU" b="1" dirty="0">
            <a:solidFill>
              <a:schemeClr val="tx1"/>
            </a:solidFill>
          </a:endParaRPr>
        </a:p>
      </dgm:t>
    </dgm:pt>
    <dgm:pt modelId="{A70B54BF-9F9A-47CF-B042-1585C4124A0A}" type="parTrans" cxnId="{E23A56DD-C317-42F5-81A3-9733C63723EF}">
      <dgm:prSet/>
      <dgm:spPr/>
      <dgm:t>
        <a:bodyPr/>
        <a:lstStyle/>
        <a:p>
          <a:endParaRPr lang="ru-RU"/>
        </a:p>
      </dgm:t>
    </dgm:pt>
    <dgm:pt modelId="{28B22147-5AA7-425F-8901-B6BEBA3138F2}" type="sibTrans" cxnId="{E23A56DD-C317-42F5-81A3-9733C63723EF}">
      <dgm:prSet/>
      <dgm:spPr/>
      <dgm:t>
        <a:bodyPr/>
        <a:lstStyle/>
        <a:p>
          <a:endParaRPr lang="ru-RU"/>
        </a:p>
      </dgm:t>
    </dgm:pt>
    <dgm:pt modelId="{2FF23943-B77D-42E9-8E18-4AFEC0DB973D}" type="pres">
      <dgm:prSet presAssocID="{25CB5027-720B-438E-BF3B-875897EC7E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708F4-7831-439C-AFA5-55CBFE29A27E}" type="pres">
      <dgm:prSet presAssocID="{25CB5027-720B-438E-BF3B-875897EC7E89}" presName="dummyMaxCanvas" presStyleCnt="0">
        <dgm:presLayoutVars/>
      </dgm:prSet>
      <dgm:spPr/>
    </dgm:pt>
    <dgm:pt modelId="{5C88C9FC-2B8F-4FC1-9933-3F1EF8E47D9A}" type="pres">
      <dgm:prSet presAssocID="{25CB5027-720B-438E-BF3B-875897EC7E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1592-1357-4971-A0C5-4FF80574786C}" type="pres">
      <dgm:prSet presAssocID="{25CB5027-720B-438E-BF3B-875897EC7E89}" presName="ThreeNodes_2" presStyleLbl="node1" presStyleIdx="1" presStyleCnt="3" custLinFactNeighborX="368" custLinFactNeighborY="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65BD3-B7F2-4927-98A3-E3DD65DF1F9C}" type="pres">
      <dgm:prSet presAssocID="{25CB5027-720B-438E-BF3B-875897EC7E8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3B958-C6F8-457A-AEA0-5C9582695DB3}" type="pres">
      <dgm:prSet presAssocID="{25CB5027-720B-438E-BF3B-875897EC7E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DC59D-2D3B-40B4-9881-CEB84B7AB58E}" type="pres">
      <dgm:prSet presAssocID="{25CB5027-720B-438E-BF3B-875897EC7E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DF4DA-0A9C-47DF-BEB9-9025EAFE6E6D}" type="pres">
      <dgm:prSet presAssocID="{25CB5027-720B-438E-BF3B-875897EC7E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75E58-99FA-4402-BE33-07D7F6D5EFBE}" type="pres">
      <dgm:prSet presAssocID="{25CB5027-720B-438E-BF3B-875897EC7E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2CB08-E63A-46DA-81C2-B379CC1CF588}" type="pres">
      <dgm:prSet presAssocID="{25CB5027-720B-438E-BF3B-875897EC7E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643637-5B47-4DD2-8C29-B9CC1C1FDF7F}" type="presOf" srcId="{A5D38F3B-C59B-4111-A85C-84AC44BFD82F}" destId="{0A52CB08-E63A-46DA-81C2-B379CC1CF588}" srcOrd="1" destOrd="0" presId="urn:microsoft.com/office/officeart/2005/8/layout/vProcess5"/>
    <dgm:cxn modelId="{17EFCD3F-34BA-4850-88A6-8E2088E5594B}" type="presOf" srcId="{7EA1751F-8915-4A28-93DA-D9758F410DC9}" destId="{C7CDF4DA-0A9C-47DF-BEB9-9025EAFE6E6D}" srcOrd="1" destOrd="0" presId="urn:microsoft.com/office/officeart/2005/8/layout/vProcess5"/>
    <dgm:cxn modelId="{49B5633C-1692-4366-837B-3105B0E61435}" type="presOf" srcId="{25CB5027-720B-438E-BF3B-875897EC7E89}" destId="{2FF23943-B77D-42E9-8E18-4AFEC0DB973D}" srcOrd="0" destOrd="0" presId="urn:microsoft.com/office/officeart/2005/8/layout/vProcess5"/>
    <dgm:cxn modelId="{926B4C46-D233-4808-BC5C-95C4FC884424}" srcId="{25CB5027-720B-438E-BF3B-875897EC7E89}" destId="{7EA1751F-8915-4A28-93DA-D9758F410DC9}" srcOrd="0" destOrd="0" parTransId="{FFB11C3E-98E7-44D4-AB4C-B5D3C1B3F790}" sibTransId="{85A27DAD-554F-4CF5-B92B-4C84894C1524}"/>
    <dgm:cxn modelId="{C03D6E29-DFF3-4163-8DCC-FC10ABC5DE9A}" type="presOf" srcId="{F68C9A14-64D9-45DF-AB62-5D74AFF05C0E}" destId="{289DC59D-2D3B-40B4-9881-CEB84B7AB58E}" srcOrd="0" destOrd="0" presId="urn:microsoft.com/office/officeart/2005/8/layout/vProcess5"/>
    <dgm:cxn modelId="{51F6F028-12E2-4F27-B41C-413074B0F25C}" srcId="{25CB5027-720B-438E-BF3B-875897EC7E89}" destId="{795C5715-9205-40E6-BC8D-51F17705A85F}" srcOrd="1" destOrd="0" parTransId="{A1092A32-3BE0-4F1C-8D91-78ED5B76AA42}" sibTransId="{F68C9A14-64D9-45DF-AB62-5D74AFF05C0E}"/>
    <dgm:cxn modelId="{3DFCAD40-B71C-43E0-B4BA-A2CB6B54C08C}" type="presOf" srcId="{7EA1751F-8915-4A28-93DA-D9758F410DC9}" destId="{5C88C9FC-2B8F-4FC1-9933-3F1EF8E47D9A}" srcOrd="0" destOrd="0" presId="urn:microsoft.com/office/officeart/2005/8/layout/vProcess5"/>
    <dgm:cxn modelId="{88548CB7-A390-4FBC-9830-10BDB7A6AFE5}" type="presOf" srcId="{A5D38F3B-C59B-4111-A85C-84AC44BFD82F}" destId="{0FA65BD3-B7F2-4927-98A3-E3DD65DF1F9C}" srcOrd="0" destOrd="0" presId="urn:microsoft.com/office/officeart/2005/8/layout/vProcess5"/>
    <dgm:cxn modelId="{510FD6B7-FDB3-42A9-A858-767D06F4FB6B}" type="presOf" srcId="{795C5715-9205-40E6-BC8D-51F17705A85F}" destId="{B0A75E58-99FA-4402-BE33-07D7F6D5EFBE}" srcOrd="1" destOrd="0" presId="urn:microsoft.com/office/officeart/2005/8/layout/vProcess5"/>
    <dgm:cxn modelId="{E23A56DD-C317-42F5-81A3-9733C63723EF}" srcId="{25CB5027-720B-438E-BF3B-875897EC7E89}" destId="{A5D38F3B-C59B-4111-A85C-84AC44BFD82F}" srcOrd="2" destOrd="0" parTransId="{A70B54BF-9F9A-47CF-B042-1585C4124A0A}" sibTransId="{28B22147-5AA7-425F-8901-B6BEBA3138F2}"/>
    <dgm:cxn modelId="{DE779CD8-5ABB-4D26-89AE-9318D454596D}" type="presOf" srcId="{795C5715-9205-40E6-BC8D-51F17705A85F}" destId="{3A7C1592-1357-4971-A0C5-4FF80574786C}" srcOrd="0" destOrd="0" presId="urn:microsoft.com/office/officeart/2005/8/layout/vProcess5"/>
    <dgm:cxn modelId="{C18972E4-D942-42CB-9085-5BAAC084D225}" type="presOf" srcId="{85A27DAD-554F-4CF5-B92B-4C84894C1524}" destId="{1F83B958-C6F8-457A-AEA0-5C9582695DB3}" srcOrd="0" destOrd="0" presId="urn:microsoft.com/office/officeart/2005/8/layout/vProcess5"/>
    <dgm:cxn modelId="{04CCCDDC-632E-4BF4-A98A-78DC7C0103E3}" type="presParOf" srcId="{2FF23943-B77D-42E9-8E18-4AFEC0DB973D}" destId="{C98708F4-7831-439C-AFA5-55CBFE29A27E}" srcOrd="0" destOrd="0" presId="urn:microsoft.com/office/officeart/2005/8/layout/vProcess5"/>
    <dgm:cxn modelId="{37C99AED-F62C-4821-80AE-3FD27C140F50}" type="presParOf" srcId="{2FF23943-B77D-42E9-8E18-4AFEC0DB973D}" destId="{5C88C9FC-2B8F-4FC1-9933-3F1EF8E47D9A}" srcOrd="1" destOrd="0" presId="urn:microsoft.com/office/officeart/2005/8/layout/vProcess5"/>
    <dgm:cxn modelId="{3F313F49-393F-41C3-96D7-0FF61A8BE16D}" type="presParOf" srcId="{2FF23943-B77D-42E9-8E18-4AFEC0DB973D}" destId="{3A7C1592-1357-4971-A0C5-4FF80574786C}" srcOrd="2" destOrd="0" presId="urn:microsoft.com/office/officeart/2005/8/layout/vProcess5"/>
    <dgm:cxn modelId="{4F13F0F3-6C54-4C35-A23B-E60232D359FB}" type="presParOf" srcId="{2FF23943-B77D-42E9-8E18-4AFEC0DB973D}" destId="{0FA65BD3-B7F2-4927-98A3-E3DD65DF1F9C}" srcOrd="3" destOrd="0" presId="urn:microsoft.com/office/officeart/2005/8/layout/vProcess5"/>
    <dgm:cxn modelId="{53D6F134-3339-4E88-BC0D-A972F34A0FF7}" type="presParOf" srcId="{2FF23943-B77D-42E9-8E18-4AFEC0DB973D}" destId="{1F83B958-C6F8-457A-AEA0-5C9582695DB3}" srcOrd="4" destOrd="0" presId="urn:microsoft.com/office/officeart/2005/8/layout/vProcess5"/>
    <dgm:cxn modelId="{2FA5CB21-0187-4906-AD3A-2B954BC44147}" type="presParOf" srcId="{2FF23943-B77D-42E9-8E18-4AFEC0DB973D}" destId="{289DC59D-2D3B-40B4-9881-CEB84B7AB58E}" srcOrd="5" destOrd="0" presId="urn:microsoft.com/office/officeart/2005/8/layout/vProcess5"/>
    <dgm:cxn modelId="{96B4D05A-9ED1-4EA8-856C-E2331B858067}" type="presParOf" srcId="{2FF23943-B77D-42E9-8E18-4AFEC0DB973D}" destId="{C7CDF4DA-0A9C-47DF-BEB9-9025EAFE6E6D}" srcOrd="6" destOrd="0" presId="urn:microsoft.com/office/officeart/2005/8/layout/vProcess5"/>
    <dgm:cxn modelId="{B6CBCEB1-C6FE-43AB-B14E-79797A85B24E}" type="presParOf" srcId="{2FF23943-B77D-42E9-8E18-4AFEC0DB973D}" destId="{B0A75E58-99FA-4402-BE33-07D7F6D5EFBE}" srcOrd="7" destOrd="0" presId="urn:microsoft.com/office/officeart/2005/8/layout/vProcess5"/>
    <dgm:cxn modelId="{266743B4-B017-496A-BE9E-B67CC2BA1ACC}" type="presParOf" srcId="{2FF23943-B77D-42E9-8E18-4AFEC0DB973D}" destId="{0A52CB08-E63A-46DA-81C2-B379CC1CF588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B5027-720B-438E-BF3B-875897EC7E8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A1751F-8915-4A28-93DA-D9758F410DC9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33 </a:t>
          </a:r>
          <a:r>
            <a:rPr lang="ru-RU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сельхозорганизации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B11C3E-98E7-44D4-AB4C-B5D3C1B3F790}" type="parTrans" cxnId="{926B4C46-D233-4808-BC5C-95C4FC884424}">
      <dgm:prSet/>
      <dgm:spPr/>
      <dgm:t>
        <a:bodyPr/>
        <a:lstStyle/>
        <a:p>
          <a:endParaRPr lang="ru-RU"/>
        </a:p>
      </dgm:t>
    </dgm:pt>
    <dgm:pt modelId="{85A27DAD-554F-4CF5-B92B-4C84894C1524}" type="sibTrans" cxnId="{926B4C46-D233-4808-BC5C-95C4FC884424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95C5715-9205-40E6-BC8D-51F17705A85F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35% коров</a:t>
          </a:r>
          <a:endParaRPr lang="ru-RU" b="1" dirty="0">
            <a:solidFill>
              <a:schemeClr val="tx1"/>
            </a:solidFill>
          </a:endParaRPr>
        </a:p>
      </dgm:t>
    </dgm:pt>
    <dgm:pt modelId="{A1092A32-3BE0-4F1C-8D91-78ED5B76AA42}" type="parTrans" cxnId="{51F6F028-12E2-4F27-B41C-413074B0F25C}">
      <dgm:prSet/>
      <dgm:spPr/>
      <dgm:t>
        <a:bodyPr/>
        <a:lstStyle/>
        <a:p>
          <a:endParaRPr lang="ru-RU"/>
        </a:p>
      </dgm:t>
    </dgm:pt>
    <dgm:pt modelId="{F68C9A14-64D9-45DF-AB62-5D74AFF05C0E}" type="sibTrans" cxnId="{51F6F028-12E2-4F27-B41C-413074B0F25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5D38F3B-C59B-4111-A85C-84AC44BFD82F}">
      <dgm:prSet phldrT="[Текст]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40% молока</a:t>
          </a:r>
          <a:endParaRPr lang="ru-RU" b="1" dirty="0">
            <a:solidFill>
              <a:schemeClr val="tx1"/>
            </a:solidFill>
          </a:endParaRPr>
        </a:p>
      </dgm:t>
    </dgm:pt>
    <dgm:pt modelId="{A70B54BF-9F9A-47CF-B042-1585C4124A0A}" type="parTrans" cxnId="{E23A56DD-C317-42F5-81A3-9733C63723EF}">
      <dgm:prSet/>
      <dgm:spPr/>
      <dgm:t>
        <a:bodyPr/>
        <a:lstStyle/>
        <a:p>
          <a:endParaRPr lang="ru-RU"/>
        </a:p>
      </dgm:t>
    </dgm:pt>
    <dgm:pt modelId="{28B22147-5AA7-425F-8901-B6BEBA3138F2}" type="sibTrans" cxnId="{E23A56DD-C317-42F5-81A3-9733C63723EF}">
      <dgm:prSet/>
      <dgm:spPr/>
      <dgm:t>
        <a:bodyPr/>
        <a:lstStyle/>
        <a:p>
          <a:endParaRPr lang="ru-RU"/>
        </a:p>
      </dgm:t>
    </dgm:pt>
    <dgm:pt modelId="{2FF23943-B77D-42E9-8E18-4AFEC0DB973D}" type="pres">
      <dgm:prSet presAssocID="{25CB5027-720B-438E-BF3B-875897EC7E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708F4-7831-439C-AFA5-55CBFE29A27E}" type="pres">
      <dgm:prSet presAssocID="{25CB5027-720B-438E-BF3B-875897EC7E89}" presName="dummyMaxCanvas" presStyleCnt="0">
        <dgm:presLayoutVars/>
      </dgm:prSet>
      <dgm:spPr/>
    </dgm:pt>
    <dgm:pt modelId="{5C88C9FC-2B8F-4FC1-9933-3F1EF8E47D9A}" type="pres">
      <dgm:prSet presAssocID="{25CB5027-720B-438E-BF3B-875897EC7E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1592-1357-4971-A0C5-4FF80574786C}" type="pres">
      <dgm:prSet presAssocID="{25CB5027-720B-438E-BF3B-875897EC7E89}" presName="ThreeNodes_2" presStyleLbl="node1" presStyleIdx="1" presStyleCnt="3" custLinFactNeighborX="368" custLinFactNeighborY="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65BD3-B7F2-4927-98A3-E3DD65DF1F9C}" type="pres">
      <dgm:prSet presAssocID="{25CB5027-720B-438E-BF3B-875897EC7E8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3B958-C6F8-457A-AEA0-5C9582695DB3}" type="pres">
      <dgm:prSet presAssocID="{25CB5027-720B-438E-BF3B-875897EC7E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DC59D-2D3B-40B4-9881-CEB84B7AB58E}" type="pres">
      <dgm:prSet presAssocID="{25CB5027-720B-438E-BF3B-875897EC7E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DF4DA-0A9C-47DF-BEB9-9025EAFE6E6D}" type="pres">
      <dgm:prSet presAssocID="{25CB5027-720B-438E-BF3B-875897EC7E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75E58-99FA-4402-BE33-07D7F6D5EFBE}" type="pres">
      <dgm:prSet presAssocID="{25CB5027-720B-438E-BF3B-875897EC7E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2CB08-E63A-46DA-81C2-B379CC1CF588}" type="pres">
      <dgm:prSet presAssocID="{25CB5027-720B-438E-BF3B-875897EC7E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25E81-3C19-49C8-AF55-B31FFF729727}" type="presOf" srcId="{A5D38F3B-C59B-4111-A85C-84AC44BFD82F}" destId="{0A52CB08-E63A-46DA-81C2-B379CC1CF588}" srcOrd="1" destOrd="0" presId="urn:microsoft.com/office/officeart/2005/8/layout/vProcess5"/>
    <dgm:cxn modelId="{F9AFEC0D-51E0-4535-883C-F308F9156377}" type="presOf" srcId="{795C5715-9205-40E6-BC8D-51F17705A85F}" destId="{B0A75E58-99FA-4402-BE33-07D7F6D5EFBE}" srcOrd="1" destOrd="0" presId="urn:microsoft.com/office/officeart/2005/8/layout/vProcess5"/>
    <dgm:cxn modelId="{D06424BB-BC4A-430D-9E48-C4D848C415AB}" type="presOf" srcId="{795C5715-9205-40E6-BC8D-51F17705A85F}" destId="{3A7C1592-1357-4971-A0C5-4FF80574786C}" srcOrd="0" destOrd="0" presId="urn:microsoft.com/office/officeart/2005/8/layout/vProcess5"/>
    <dgm:cxn modelId="{EF68507F-0B15-4957-A67C-417B7E0AD407}" type="presOf" srcId="{A5D38F3B-C59B-4111-A85C-84AC44BFD82F}" destId="{0FA65BD3-B7F2-4927-98A3-E3DD65DF1F9C}" srcOrd="0" destOrd="0" presId="urn:microsoft.com/office/officeart/2005/8/layout/vProcess5"/>
    <dgm:cxn modelId="{926B4C46-D233-4808-BC5C-95C4FC884424}" srcId="{25CB5027-720B-438E-BF3B-875897EC7E89}" destId="{7EA1751F-8915-4A28-93DA-D9758F410DC9}" srcOrd="0" destOrd="0" parTransId="{FFB11C3E-98E7-44D4-AB4C-B5D3C1B3F790}" sibTransId="{85A27DAD-554F-4CF5-B92B-4C84894C1524}"/>
    <dgm:cxn modelId="{51F6F028-12E2-4F27-B41C-413074B0F25C}" srcId="{25CB5027-720B-438E-BF3B-875897EC7E89}" destId="{795C5715-9205-40E6-BC8D-51F17705A85F}" srcOrd="1" destOrd="0" parTransId="{A1092A32-3BE0-4F1C-8D91-78ED5B76AA42}" sibTransId="{F68C9A14-64D9-45DF-AB62-5D74AFF05C0E}"/>
    <dgm:cxn modelId="{F49011DA-8D7E-4878-AD95-CDC3F1906551}" type="presOf" srcId="{7EA1751F-8915-4A28-93DA-D9758F410DC9}" destId="{5C88C9FC-2B8F-4FC1-9933-3F1EF8E47D9A}" srcOrd="0" destOrd="0" presId="urn:microsoft.com/office/officeart/2005/8/layout/vProcess5"/>
    <dgm:cxn modelId="{A2E06BE2-3BED-4337-AB68-727F81D4E4D9}" type="presOf" srcId="{25CB5027-720B-438E-BF3B-875897EC7E89}" destId="{2FF23943-B77D-42E9-8E18-4AFEC0DB973D}" srcOrd="0" destOrd="0" presId="urn:microsoft.com/office/officeart/2005/8/layout/vProcess5"/>
    <dgm:cxn modelId="{CDE4C012-0598-47E8-8582-F51049E1814A}" type="presOf" srcId="{7EA1751F-8915-4A28-93DA-D9758F410DC9}" destId="{C7CDF4DA-0A9C-47DF-BEB9-9025EAFE6E6D}" srcOrd="1" destOrd="0" presId="urn:microsoft.com/office/officeart/2005/8/layout/vProcess5"/>
    <dgm:cxn modelId="{E1F6B8A9-4725-40D1-B0E6-076D5C05943E}" type="presOf" srcId="{85A27DAD-554F-4CF5-B92B-4C84894C1524}" destId="{1F83B958-C6F8-457A-AEA0-5C9582695DB3}" srcOrd="0" destOrd="0" presId="urn:microsoft.com/office/officeart/2005/8/layout/vProcess5"/>
    <dgm:cxn modelId="{88BAD901-5ADD-4CCE-A478-FE7CC7D8CDE7}" type="presOf" srcId="{F68C9A14-64D9-45DF-AB62-5D74AFF05C0E}" destId="{289DC59D-2D3B-40B4-9881-CEB84B7AB58E}" srcOrd="0" destOrd="0" presId="urn:microsoft.com/office/officeart/2005/8/layout/vProcess5"/>
    <dgm:cxn modelId="{E23A56DD-C317-42F5-81A3-9733C63723EF}" srcId="{25CB5027-720B-438E-BF3B-875897EC7E89}" destId="{A5D38F3B-C59B-4111-A85C-84AC44BFD82F}" srcOrd="2" destOrd="0" parTransId="{A70B54BF-9F9A-47CF-B042-1585C4124A0A}" sibTransId="{28B22147-5AA7-425F-8901-B6BEBA3138F2}"/>
    <dgm:cxn modelId="{79168170-02CB-44E1-9292-8B5A4D54952F}" type="presParOf" srcId="{2FF23943-B77D-42E9-8E18-4AFEC0DB973D}" destId="{C98708F4-7831-439C-AFA5-55CBFE29A27E}" srcOrd="0" destOrd="0" presId="urn:microsoft.com/office/officeart/2005/8/layout/vProcess5"/>
    <dgm:cxn modelId="{790D7D52-23A3-4C79-953F-57CC0A23AEBD}" type="presParOf" srcId="{2FF23943-B77D-42E9-8E18-4AFEC0DB973D}" destId="{5C88C9FC-2B8F-4FC1-9933-3F1EF8E47D9A}" srcOrd="1" destOrd="0" presId="urn:microsoft.com/office/officeart/2005/8/layout/vProcess5"/>
    <dgm:cxn modelId="{A5C85CAF-25F6-4C4D-8C9F-6D4EB5FD6CB0}" type="presParOf" srcId="{2FF23943-B77D-42E9-8E18-4AFEC0DB973D}" destId="{3A7C1592-1357-4971-A0C5-4FF80574786C}" srcOrd="2" destOrd="0" presId="urn:microsoft.com/office/officeart/2005/8/layout/vProcess5"/>
    <dgm:cxn modelId="{C8B2C922-3997-44D1-A403-58190807DB98}" type="presParOf" srcId="{2FF23943-B77D-42E9-8E18-4AFEC0DB973D}" destId="{0FA65BD3-B7F2-4927-98A3-E3DD65DF1F9C}" srcOrd="3" destOrd="0" presId="urn:microsoft.com/office/officeart/2005/8/layout/vProcess5"/>
    <dgm:cxn modelId="{BD59620A-A6AE-44A1-B3A7-53168C960CBB}" type="presParOf" srcId="{2FF23943-B77D-42E9-8E18-4AFEC0DB973D}" destId="{1F83B958-C6F8-457A-AEA0-5C9582695DB3}" srcOrd="4" destOrd="0" presId="urn:microsoft.com/office/officeart/2005/8/layout/vProcess5"/>
    <dgm:cxn modelId="{3A8584DF-3AE9-43B8-8535-A80678215207}" type="presParOf" srcId="{2FF23943-B77D-42E9-8E18-4AFEC0DB973D}" destId="{289DC59D-2D3B-40B4-9881-CEB84B7AB58E}" srcOrd="5" destOrd="0" presId="urn:microsoft.com/office/officeart/2005/8/layout/vProcess5"/>
    <dgm:cxn modelId="{74E300B7-6D94-407A-A24E-0D0C714ECCD7}" type="presParOf" srcId="{2FF23943-B77D-42E9-8E18-4AFEC0DB973D}" destId="{C7CDF4DA-0A9C-47DF-BEB9-9025EAFE6E6D}" srcOrd="6" destOrd="0" presId="urn:microsoft.com/office/officeart/2005/8/layout/vProcess5"/>
    <dgm:cxn modelId="{232EE2D6-4B6D-4D23-98A2-DF1A9FAB101C}" type="presParOf" srcId="{2FF23943-B77D-42E9-8E18-4AFEC0DB973D}" destId="{B0A75E58-99FA-4402-BE33-07D7F6D5EFBE}" srcOrd="7" destOrd="0" presId="urn:microsoft.com/office/officeart/2005/8/layout/vProcess5"/>
    <dgm:cxn modelId="{CCFF5E71-BECC-43FA-AEF9-4CF9E5AE41B4}" type="presParOf" srcId="{2FF23943-B77D-42E9-8E18-4AFEC0DB973D}" destId="{0A52CB08-E63A-46DA-81C2-B379CC1CF588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CB5027-720B-438E-BF3B-875897EC7E8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A1751F-8915-4A28-93DA-D9758F410DC9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Надой менее 5000 кг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B11C3E-98E7-44D4-AB4C-B5D3C1B3F790}" type="parTrans" cxnId="{926B4C46-D233-4808-BC5C-95C4FC884424}">
      <dgm:prSet/>
      <dgm:spPr/>
      <dgm:t>
        <a:bodyPr/>
        <a:lstStyle/>
        <a:p>
          <a:endParaRPr lang="ru-RU"/>
        </a:p>
      </dgm:t>
    </dgm:pt>
    <dgm:pt modelId="{85A27DAD-554F-4CF5-B92B-4C84894C1524}" type="sibTrans" cxnId="{926B4C46-D233-4808-BC5C-95C4FC884424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95C5715-9205-40E6-BC8D-51F17705A85F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54 </a:t>
          </a:r>
          <a:r>
            <a:rPr lang="ru-RU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сельхозорганизации</a:t>
          </a:r>
          <a:endParaRPr lang="ru-RU" b="1" dirty="0">
            <a:solidFill>
              <a:schemeClr val="tx1"/>
            </a:solidFill>
          </a:endParaRPr>
        </a:p>
      </dgm:t>
    </dgm:pt>
    <dgm:pt modelId="{A1092A32-3BE0-4F1C-8D91-78ED5B76AA42}" type="parTrans" cxnId="{51F6F028-12E2-4F27-B41C-413074B0F25C}">
      <dgm:prSet/>
      <dgm:spPr/>
      <dgm:t>
        <a:bodyPr/>
        <a:lstStyle/>
        <a:p>
          <a:endParaRPr lang="ru-RU"/>
        </a:p>
      </dgm:t>
    </dgm:pt>
    <dgm:pt modelId="{F68C9A14-64D9-45DF-AB62-5D74AFF05C0E}" type="sibTrans" cxnId="{51F6F028-12E2-4F27-B41C-413074B0F25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5D38F3B-C59B-4111-A85C-84AC44BFD82F}">
      <dgm:prSet phldrT="[Текст]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7,5 тысячи коров или 9% поголовья</a:t>
          </a:r>
          <a:endParaRPr lang="ru-RU" b="1" dirty="0">
            <a:solidFill>
              <a:schemeClr val="tx1"/>
            </a:solidFill>
          </a:endParaRPr>
        </a:p>
      </dgm:t>
    </dgm:pt>
    <dgm:pt modelId="{A70B54BF-9F9A-47CF-B042-1585C4124A0A}" type="parTrans" cxnId="{E23A56DD-C317-42F5-81A3-9733C63723EF}">
      <dgm:prSet/>
      <dgm:spPr/>
      <dgm:t>
        <a:bodyPr/>
        <a:lstStyle/>
        <a:p>
          <a:endParaRPr lang="ru-RU"/>
        </a:p>
      </dgm:t>
    </dgm:pt>
    <dgm:pt modelId="{28B22147-5AA7-425F-8901-B6BEBA3138F2}" type="sibTrans" cxnId="{E23A56DD-C317-42F5-81A3-9733C63723EF}">
      <dgm:prSet/>
      <dgm:spPr/>
      <dgm:t>
        <a:bodyPr/>
        <a:lstStyle/>
        <a:p>
          <a:endParaRPr lang="ru-RU"/>
        </a:p>
      </dgm:t>
    </dgm:pt>
    <dgm:pt modelId="{2FF23943-B77D-42E9-8E18-4AFEC0DB973D}" type="pres">
      <dgm:prSet presAssocID="{25CB5027-720B-438E-BF3B-875897EC7E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708F4-7831-439C-AFA5-55CBFE29A27E}" type="pres">
      <dgm:prSet presAssocID="{25CB5027-720B-438E-BF3B-875897EC7E89}" presName="dummyMaxCanvas" presStyleCnt="0">
        <dgm:presLayoutVars/>
      </dgm:prSet>
      <dgm:spPr/>
    </dgm:pt>
    <dgm:pt modelId="{5C88C9FC-2B8F-4FC1-9933-3F1EF8E47D9A}" type="pres">
      <dgm:prSet presAssocID="{25CB5027-720B-438E-BF3B-875897EC7E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1592-1357-4971-A0C5-4FF80574786C}" type="pres">
      <dgm:prSet presAssocID="{25CB5027-720B-438E-BF3B-875897EC7E89}" presName="ThreeNodes_2" presStyleLbl="node1" presStyleIdx="1" presStyleCnt="3" custLinFactNeighborX="368" custLinFactNeighborY="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65BD3-B7F2-4927-98A3-E3DD65DF1F9C}" type="pres">
      <dgm:prSet presAssocID="{25CB5027-720B-438E-BF3B-875897EC7E89}" presName="ThreeNodes_3" presStyleLbl="node1" presStyleIdx="2" presStyleCnt="3" custScaleY="97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3B958-C6F8-457A-AEA0-5C9582695DB3}" type="pres">
      <dgm:prSet presAssocID="{25CB5027-720B-438E-BF3B-875897EC7E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DC59D-2D3B-40B4-9881-CEB84B7AB58E}" type="pres">
      <dgm:prSet presAssocID="{25CB5027-720B-438E-BF3B-875897EC7E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DF4DA-0A9C-47DF-BEB9-9025EAFE6E6D}" type="pres">
      <dgm:prSet presAssocID="{25CB5027-720B-438E-BF3B-875897EC7E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75E58-99FA-4402-BE33-07D7F6D5EFBE}" type="pres">
      <dgm:prSet presAssocID="{25CB5027-720B-438E-BF3B-875897EC7E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2CB08-E63A-46DA-81C2-B379CC1CF588}" type="pres">
      <dgm:prSet presAssocID="{25CB5027-720B-438E-BF3B-875897EC7E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1B03B-32A8-430F-AA05-63B67543DCA0}" type="presOf" srcId="{25CB5027-720B-438E-BF3B-875897EC7E89}" destId="{2FF23943-B77D-42E9-8E18-4AFEC0DB973D}" srcOrd="0" destOrd="0" presId="urn:microsoft.com/office/officeart/2005/8/layout/vProcess5"/>
    <dgm:cxn modelId="{926B4C46-D233-4808-BC5C-95C4FC884424}" srcId="{25CB5027-720B-438E-BF3B-875897EC7E89}" destId="{7EA1751F-8915-4A28-93DA-D9758F410DC9}" srcOrd="0" destOrd="0" parTransId="{FFB11C3E-98E7-44D4-AB4C-B5D3C1B3F790}" sibTransId="{85A27DAD-554F-4CF5-B92B-4C84894C1524}"/>
    <dgm:cxn modelId="{F90C3A41-6DF7-45BB-A69F-A87CF40E1C9B}" type="presOf" srcId="{795C5715-9205-40E6-BC8D-51F17705A85F}" destId="{B0A75E58-99FA-4402-BE33-07D7F6D5EFBE}" srcOrd="1" destOrd="0" presId="urn:microsoft.com/office/officeart/2005/8/layout/vProcess5"/>
    <dgm:cxn modelId="{51F6F028-12E2-4F27-B41C-413074B0F25C}" srcId="{25CB5027-720B-438E-BF3B-875897EC7E89}" destId="{795C5715-9205-40E6-BC8D-51F17705A85F}" srcOrd="1" destOrd="0" parTransId="{A1092A32-3BE0-4F1C-8D91-78ED5B76AA42}" sibTransId="{F68C9A14-64D9-45DF-AB62-5D74AFF05C0E}"/>
    <dgm:cxn modelId="{EB218912-648B-40AA-83FD-DE0460B38741}" type="presOf" srcId="{85A27DAD-554F-4CF5-B92B-4C84894C1524}" destId="{1F83B958-C6F8-457A-AEA0-5C9582695DB3}" srcOrd="0" destOrd="0" presId="urn:microsoft.com/office/officeart/2005/8/layout/vProcess5"/>
    <dgm:cxn modelId="{635A5670-32DB-4CBA-8AD9-0DCFEBCA5C2F}" type="presOf" srcId="{A5D38F3B-C59B-4111-A85C-84AC44BFD82F}" destId="{0FA65BD3-B7F2-4927-98A3-E3DD65DF1F9C}" srcOrd="0" destOrd="0" presId="urn:microsoft.com/office/officeart/2005/8/layout/vProcess5"/>
    <dgm:cxn modelId="{38B3FB8C-4D5A-4F73-862B-591B431DB7AA}" type="presOf" srcId="{A5D38F3B-C59B-4111-A85C-84AC44BFD82F}" destId="{0A52CB08-E63A-46DA-81C2-B379CC1CF588}" srcOrd="1" destOrd="0" presId="urn:microsoft.com/office/officeart/2005/8/layout/vProcess5"/>
    <dgm:cxn modelId="{6CE6825A-0725-474F-895C-7B46B8D0B32C}" type="presOf" srcId="{7EA1751F-8915-4A28-93DA-D9758F410DC9}" destId="{5C88C9FC-2B8F-4FC1-9933-3F1EF8E47D9A}" srcOrd="0" destOrd="0" presId="urn:microsoft.com/office/officeart/2005/8/layout/vProcess5"/>
    <dgm:cxn modelId="{4AC966CB-021E-4975-AB81-2BAF34846F09}" type="presOf" srcId="{7EA1751F-8915-4A28-93DA-D9758F410DC9}" destId="{C7CDF4DA-0A9C-47DF-BEB9-9025EAFE6E6D}" srcOrd="1" destOrd="0" presId="urn:microsoft.com/office/officeart/2005/8/layout/vProcess5"/>
    <dgm:cxn modelId="{E15421D8-7728-4591-82B4-1BD254EBAEF7}" type="presOf" srcId="{F68C9A14-64D9-45DF-AB62-5D74AFF05C0E}" destId="{289DC59D-2D3B-40B4-9881-CEB84B7AB58E}" srcOrd="0" destOrd="0" presId="urn:microsoft.com/office/officeart/2005/8/layout/vProcess5"/>
    <dgm:cxn modelId="{E23BDA9F-A1F9-4440-A47E-38B856879866}" type="presOf" srcId="{795C5715-9205-40E6-BC8D-51F17705A85F}" destId="{3A7C1592-1357-4971-A0C5-4FF80574786C}" srcOrd="0" destOrd="0" presId="urn:microsoft.com/office/officeart/2005/8/layout/vProcess5"/>
    <dgm:cxn modelId="{E23A56DD-C317-42F5-81A3-9733C63723EF}" srcId="{25CB5027-720B-438E-BF3B-875897EC7E89}" destId="{A5D38F3B-C59B-4111-A85C-84AC44BFD82F}" srcOrd="2" destOrd="0" parTransId="{A70B54BF-9F9A-47CF-B042-1585C4124A0A}" sibTransId="{28B22147-5AA7-425F-8901-B6BEBA3138F2}"/>
    <dgm:cxn modelId="{E710E699-785D-4F5D-AB58-DF33095BD060}" type="presParOf" srcId="{2FF23943-B77D-42E9-8E18-4AFEC0DB973D}" destId="{C98708F4-7831-439C-AFA5-55CBFE29A27E}" srcOrd="0" destOrd="0" presId="urn:microsoft.com/office/officeart/2005/8/layout/vProcess5"/>
    <dgm:cxn modelId="{10A94843-DC6D-4025-AE62-A956FB773ABB}" type="presParOf" srcId="{2FF23943-B77D-42E9-8E18-4AFEC0DB973D}" destId="{5C88C9FC-2B8F-4FC1-9933-3F1EF8E47D9A}" srcOrd="1" destOrd="0" presId="urn:microsoft.com/office/officeart/2005/8/layout/vProcess5"/>
    <dgm:cxn modelId="{D1D1F352-397B-42DC-83E1-222FE5D3E007}" type="presParOf" srcId="{2FF23943-B77D-42E9-8E18-4AFEC0DB973D}" destId="{3A7C1592-1357-4971-A0C5-4FF80574786C}" srcOrd="2" destOrd="0" presId="urn:microsoft.com/office/officeart/2005/8/layout/vProcess5"/>
    <dgm:cxn modelId="{646D02FD-1072-47F6-B378-0CFF231C8BD9}" type="presParOf" srcId="{2FF23943-B77D-42E9-8E18-4AFEC0DB973D}" destId="{0FA65BD3-B7F2-4927-98A3-E3DD65DF1F9C}" srcOrd="3" destOrd="0" presId="urn:microsoft.com/office/officeart/2005/8/layout/vProcess5"/>
    <dgm:cxn modelId="{BA555D51-E586-40C0-B291-77A982559810}" type="presParOf" srcId="{2FF23943-B77D-42E9-8E18-4AFEC0DB973D}" destId="{1F83B958-C6F8-457A-AEA0-5C9582695DB3}" srcOrd="4" destOrd="0" presId="urn:microsoft.com/office/officeart/2005/8/layout/vProcess5"/>
    <dgm:cxn modelId="{602E92F3-C15D-4E0D-9623-9E700B00CDFA}" type="presParOf" srcId="{2FF23943-B77D-42E9-8E18-4AFEC0DB973D}" destId="{289DC59D-2D3B-40B4-9881-CEB84B7AB58E}" srcOrd="5" destOrd="0" presId="urn:microsoft.com/office/officeart/2005/8/layout/vProcess5"/>
    <dgm:cxn modelId="{97FD1765-7797-4F1C-BEC3-CD295D6E3176}" type="presParOf" srcId="{2FF23943-B77D-42E9-8E18-4AFEC0DB973D}" destId="{C7CDF4DA-0A9C-47DF-BEB9-9025EAFE6E6D}" srcOrd="6" destOrd="0" presId="urn:microsoft.com/office/officeart/2005/8/layout/vProcess5"/>
    <dgm:cxn modelId="{827743A2-F9D2-4E77-B1B0-47B9EEA0D91D}" type="presParOf" srcId="{2FF23943-B77D-42E9-8E18-4AFEC0DB973D}" destId="{B0A75E58-99FA-4402-BE33-07D7F6D5EFBE}" srcOrd="7" destOrd="0" presId="urn:microsoft.com/office/officeart/2005/8/layout/vProcess5"/>
    <dgm:cxn modelId="{32073AEB-BD45-4B34-8EE7-A85609578405}" type="presParOf" srcId="{2FF23943-B77D-42E9-8E18-4AFEC0DB973D}" destId="{0A52CB08-E63A-46DA-81C2-B379CC1CF588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B63D1B-3F4B-44C3-B79F-63F87EB930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702D5F-270B-4726-BBE9-F83D997ED15C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+ 2,0</a:t>
          </a:r>
          <a:r>
            <a: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%</a:t>
          </a:r>
          <a:endParaRPr lang="ru-RU" sz="18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46ABD797-BF07-4651-A6F9-9F5DF0252D7F}" type="parTrans" cxnId="{0CC12E72-2437-4240-A194-63ED60042D66}">
      <dgm:prSet/>
      <dgm:spPr/>
      <dgm:t>
        <a:bodyPr/>
        <a:lstStyle/>
        <a:p>
          <a:endParaRPr lang="ru-RU"/>
        </a:p>
      </dgm:t>
    </dgm:pt>
    <dgm:pt modelId="{49E61A87-81B7-4130-8084-778A0F2B4D56}" type="sibTrans" cxnId="{0CC12E72-2437-4240-A194-63ED60042D66}">
      <dgm:prSet/>
      <dgm:spPr/>
      <dgm:t>
        <a:bodyPr/>
        <a:lstStyle/>
        <a:p>
          <a:endParaRPr lang="ru-RU"/>
        </a:p>
      </dgm:t>
    </dgm:pt>
    <dgm:pt modelId="{9D254FE7-C22F-46E1-8433-2D89579AEDBA}">
      <dgm:prSet phldrT="[Текст]" custT="1"/>
      <dgm:spPr>
        <a:solidFill>
          <a:srgbClr val="FFFF00">
            <a:alpha val="90000"/>
          </a:srgbClr>
        </a:solidFill>
        <a:ln w="317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Кировская область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BF18B2F-4C5B-4E05-9A9A-5BC01BB8D206}" type="parTrans" cxnId="{DAD0720A-1919-483D-A62C-75161EE5DD36}">
      <dgm:prSet/>
      <dgm:spPr/>
      <dgm:t>
        <a:bodyPr/>
        <a:lstStyle/>
        <a:p>
          <a:endParaRPr lang="ru-RU"/>
        </a:p>
      </dgm:t>
    </dgm:pt>
    <dgm:pt modelId="{3D5AB892-8EF4-453C-A2A2-9FDAB151B7C7}" type="sibTrans" cxnId="{DAD0720A-1919-483D-A62C-75161EE5DD36}">
      <dgm:prSet/>
      <dgm:spPr/>
      <dgm:t>
        <a:bodyPr/>
        <a:lstStyle/>
        <a:p>
          <a:endParaRPr lang="ru-RU"/>
        </a:p>
      </dgm:t>
    </dgm:pt>
    <dgm:pt modelId="{35F485A9-CD8C-4BC2-AC63-CD8793DF74A5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- 0,6</a:t>
          </a:r>
          <a:r>
            <a:rPr lang="ru-RU" sz="1800" b="1" dirty="0" smtClean="0">
              <a:solidFill>
                <a:schemeClr val="tx1"/>
              </a:solidFill>
            </a:rPr>
            <a:t>%</a:t>
          </a:r>
          <a:endParaRPr lang="ru-RU" sz="1800" b="1" dirty="0">
            <a:solidFill>
              <a:schemeClr val="tx1"/>
            </a:solidFill>
          </a:endParaRPr>
        </a:p>
      </dgm:t>
    </dgm:pt>
    <dgm:pt modelId="{0EB2AF05-D803-420B-AF0A-572E350405B8}" type="parTrans" cxnId="{5A616580-8324-40A8-A961-06DE428BAD2E}">
      <dgm:prSet/>
      <dgm:spPr/>
      <dgm:t>
        <a:bodyPr/>
        <a:lstStyle/>
        <a:p>
          <a:endParaRPr lang="ru-RU"/>
        </a:p>
      </dgm:t>
    </dgm:pt>
    <dgm:pt modelId="{B330D075-4E0F-4DC7-9EF3-B72C49BACB01}" type="sibTrans" cxnId="{5A616580-8324-40A8-A961-06DE428BAD2E}">
      <dgm:prSet/>
      <dgm:spPr/>
      <dgm:t>
        <a:bodyPr/>
        <a:lstStyle/>
        <a:p>
          <a:endParaRPr lang="ru-RU"/>
        </a:p>
      </dgm:t>
    </dgm:pt>
    <dgm:pt modelId="{3FFA25DD-67EF-410F-AF8A-56622B5F653D}">
      <dgm:prSet phldrT="[Текст]" custT="1"/>
      <dgm:spPr>
        <a:solidFill>
          <a:srgbClr val="FFFF00">
            <a:alpha val="90000"/>
          </a:srgbClr>
        </a:solidFill>
        <a:ln w="317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Российская Федерация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8644C220-739B-4B3C-9332-BDB8D2F70D10}" type="parTrans" cxnId="{CB69BD55-8F1C-4C0E-BDD4-46B1E828BB2C}">
      <dgm:prSet/>
      <dgm:spPr/>
      <dgm:t>
        <a:bodyPr/>
        <a:lstStyle/>
        <a:p>
          <a:endParaRPr lang="ru-RU"/>
        </a:p>
      </dgm:t>
    </dgm:pt>
    <dgm:pt modelId="{78F864C3-CA5A-44E7-B1A3-D48EC11A8E18}" type="sibTrans" cxnId="{CB69BD55-8F1C-4C0E-BDD4-46B1E828BB2C}">
      <dgm:prSet/>
      <dgm:spPr/>
      <dgm:t>
        <a:bodyPr/>
        <a:lstStyle/>
        <a:p>
          <a:endParaRPr lang="ru-RU"/>
        </a:p>
      </dgm:t>
    </dgm:pt>
    <dgm:pt modelId="{E445D9B4-22CC-438F-975E-B46CECA774BA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- 2,5%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947F197-C2C2-44CF-BF5A-2215B80F4D1E}" type="parTrans" cxnId="{B13161ED-1F22-4D0A-8FC5-5C1611B88386}">
      <dgm:prSet/>
      <dgm:spPr/>
      <dgm:t>
        <a:bodyPr/>
        <a:lstStyle/>
        <a:p>
          <a:endParaRPr lang="ru-RU"/>
        </a:p>
      </dgm:t>
    </dgm:pt>
    <dgm:pt modelId="{6CA8034A-DEB8-4144-AF1B-30C82796A8F2}" type="sibTrans" cxnId="{B13161ED-1F22-4D0A-8FC5-5C1611B88386}">
      <dgm:prSet/>
      <dgm:spPr/>
      <dgm:t>
        <a:bodyPr/>
        <a:lstStyle/>
        <a:p>
          <a:endParaRPr lang="ru-RU"/>
        </a:p>
      </dgm:t>
    </dgm:pt>
    <dgm:pt modelId="{D8579647-1FE6-49E5-B21B-205ED2C83417}">
      <dgm:prSet phldrT="[Текст]" custT="1"/>
      <dgm:spPr>
        <a:solidFill>
          <a:srgbClr val="FFFF00">
            <a:alpha val="90000"/>
          </a:srgbClr>
        </a:solidFill>
        <a:ln w="317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Приволжский федеральный округ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8ED9E42E-5453-47CF-9476-D532127A0DF4}" type="parTrans" cxnId="{2EABD11C-5F58-405B-B730-F67A1D7D473F}">
      <dgm:prSet/>
      <dgm:spPr/>
      <dgm:t>
        <a:bodyPr/>
        <a:lstStyle/>
        <a:p>
          <a:endParaRPr lang="ru-RU"/>
        </a:p>
      </dgm:t>
    </dgm:pt>
    <dgm:pt modelId="{69A533CC-4EF1-4463-841E-458B6BD5E3A1}" type="sibTrans" cxnId="{2EABD11C-5F58-405B-B730-F67A1D7D473F}">
      <dgm:prSet/>
      <dgm:spPr/>
      <dgm:t>
        <a:bodyPr/>
        <a:lstStyle/>
        <a:p>
          <a:endParaRPr lang="ru-RU"/>
        </a:p>
      </dgm:t>
    </dgm:pt>
    <dgm:pt modelId="{BD833D65-2AA9-47E1-9F65-57891ED033FF}">
      <dgm:prSet phldrT="[Текст]" custT="1"/>
      <dgm:spPr>
        <a:solidFill>
          <a:srgbClr val="FFFF00">
            <a:alpha val="90000"/>
          </a:srgbClr>
        </a:solidFill>
        <a:ln w="317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1 место в ПФО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E67B8C5-28AE-4545-ABF1-BE83061621A3}" type="parTrans" cxnId="{B7792478-C6DE-43FB-9BEA-5CC0CA773E2F}">
      <dgm:prSet/>
      <dgm:spPr/>
      <dgm:t>
        <a:bodyPr/>
        <a:lstStyle/>
        <a:p>
          <a:endParaRPr lang="ru-RU"/>
        </a:p>
      </dgm:t>
    </dgm:pt>
    <dgm:pt modelId="{655E7C32-AD14-49E5-BDA8-D47D62A417C1}" type="sibTrans" cxnId="{B7792478-C6DE-43FB-9BEA-5CC0CA773E2F}">
      <dgm:prSet/>
      <dgm:spPr/>
      <dgm:t>
        <a:bodyPr/>
        <a:lstStyle/>
        <a:p>
          <a:endParaRPr lang="ru-RU"/>
        </a:p>
      </dgm:t>
    </dgm:pt>
    <dgm:pt modelId="{6272032F-A5FE-4282-B088-49155AA39CB6}" type="pres">
      <dgm:prSet presAssocID="{E0B63D1B-3F4B-44C3-B79F-63F87EB930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8D3B7-309B-407C-8E37-57A0A780E3C2}" type="pres">
      <dgm:prSet presAssocID="{CB702D5F-270B-4726-BBE9-F83D997ED15C}" presName="linNode" presStyleCnt="0"/>
      <dgm:spPr/>
    </dgm:pt>
    <dgm:pt modelId="{0BF069F6-1B29-4E74-9148-2D22A491E3A0}" type="pres">
      <dgm:prSet presAssocID="{CB702D5F-270B-4726-BBE9-F83D997ED15C}" presName="parentText" presStyleLbl="node1" presStyleIdx="0" presStyleCnt="3" custScaleX="82832" custScaleY="85045" custLinFactNeighborX="-2903" custLinFactNeighborY="-6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3B25-9682-4F92-BE67-0C3AC1142AE7}" type="pres">
      <dgm:prSet presAssocID="{CB702D5F-270B-4726-BBE9-F83D997ED15C}" presName="descendantText" presStyleLbl="alignAccFollowNode1" presStyleIdx="0" presStyleCnt="3" custScaleX="118866" custScaleY="107892" custLinFactNeighborX="-264" custLinFactNeighborY="-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6DD1D-4026-4A14-8351-E1C93EEA9891}" type="pres">
      <dgm:prSet presAssocID="{49E61A87-81B7-4130-8084-778A0F2B4D56}" presName="sp" presStyleCnt="0"/>
      <dgm:spPr/>
    </dgm:pt>
    <dgm:pt modelId="{876951CA-5BE6-4737-8991-CA77D739B326}" type="pres">
      <dgm:prSet presAssocID="{35F485A9-CD8C-4BC2-AC63-CD8793DF74A5}" presName="linNode" presStyleCnt="0"/>
      <dgm:spPr/>
    </dgm:pt>
    <dgm:pt modelId="{F3670666-D3A7-4F78-956D-0C71F3FCE7D1}" type="pres">
      <dgm:prSet presAssocID="{35F485A9-CD8C-4BC2-AC63-CD8793DF74A5}" presName="parentText" presStyleLbl="node1" presStyleIdx="1" presStyleCnt="3" custScaleX="116291" custScaleY="73592" custLinFactNeighborX="-1" custLinFactNeighborY="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70464-2DC1-4A55-90BF-014D0542C870}" type="pres">
      <dgm:prSet presAssocID="{35F485A9-CD8C-4BC2-AC63-CD8793DF74A5}" presName="descendantText" presStyleLbl="alignAccFollowNode1" presStyleIdx="1" presStyleCnt="3" custScaleX="16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B9C37-F100-4B6E-8446-23F9F5CC9DDA}" type="pres">
      <dgm:prSet presAssocID="{B330D075-4E0F-4DC7-9EF3-B72C49BACB01}" presName="sp" presStyleCnt="0"/>
      <dgm:spPr/>
    </dgm:pt>
    <dgm:pt modelId="{96964511-5125-4231-9845-D1A52565BC0A}" type="pres">
      <dgm:prSet presAssocID="{E445D9B4-22CC-438F-975E-B46CECA774BA}" presName="linNode" presStyleCnt="0"/>
      <dgm:spPr/>
    </dgm:pt>
    <dgm:pt modelId="{0A3E7B96-D556-45CE-9825-D16413F731D2}" type="pres">
      <dgm:prSet presAssocID="{E445D9B4-22CC-438F-975E-B46CECA774BA}" presName="parentText" presStyleLbl="node1" presStyleIdx="2" presStyleCnt="3" custScaleX="95419" custScaleY="74357" custLinFactNeighborX="-1" custLinFactNeighborY="2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FEC3A-D2BF-4984-8BC3-EB80D1B7E2C8}" type="pres">
      <dgm:prSet presAssocID="{E445D9B4-22CC-438F-975E-B46CECA774BA}" presName="descendantText" presStyleLbl="alignAccFollowNode1" presStyleIdx="2" presStyleCnt="3" custScaleX="132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92478-C6DE-43FB-9BEA-5CC0CA773E2F}" srcId="{CB702D5F-270B-4726-BBE9-F83D997ED15C}" destId="{BD833D65-2AA9-47E1-9F65-57891ED033FF}" srcOrd="1" destOrd="0" parTransId="{AE67B8C5-28AE-4545-ABF1-BE83061621A3}" sibTransId="{655E7C32-AD14-49E5-BDA8-D47D62A417C1}"/>
    <dgm:cxn modelId="{E61D9B52-0B92-4413-BE5D-1D85C9CC80AA}" type="presOf" srcId="{D8579647-1FE6-49E5-B21B-205ED2C83417}" destId="{4F1FEC3A-D2BF-4984-8BC3-EB80D1B7E2C8}" srcOrd="0" destOrd="0" presId="urn:microsoft.com/office/officeart/2005/8/layout/vList5"/>
    <dgm:cxn modelId="{7FF8268D-3D37-4E7C-AAC4-AA969B5F5F87}" type="presOf" srcId="{35F485A9-CD8C-4BC2-AC63-CD8793DF74A5}" destId="{F3670666-D3A7-4F78-956D-0C71F3FCE7D1}" srcOrd="0" destOrd="0" presId="urn:microsoft.com/office/officeart/2005/8/layout/vList5"/>
    <dgm:cxn modelId="{7AE6E3F0-23E5-4E61-884F-BCE5BE9772CA}" type="presOf" srcId="{E445D9B4-22CC-438F-975E-B46CECA774BA}" destId="{0A3E7B96-D556-45CE-9825-D16413F731D2}" srcOrd="0" destOrd="0" presId="urn:microsoft.com/office/officeart/2005/8/layout/vList5"/>
    <dgm:cxn modelId="{4B5DEAC0-F11E-4C57-B552-2C50D019237C}" type="presOf" srcId="{BD833D65-2AA9-47E1-9F65-57891ED033FF}" destId="{A8273B25-9682-4F92-BE67-0C3AC1142AE7}" srcOrd="0" destOrd="1" presId="urn:microsoft.com/office/officeart/2005/8/layout/vList5"/>
    <dgm:cxn modelId="{CF464EC9-CE0D-4CAD-89B2-64A63780E84E}" type="presOf" srcId="{3FFA25DD-67EF-410F-AF8A-56622B5F653D}" destId="{F0C70464-2DC1-4A55-90BF-014D0542C870}" srcOrd="0" destOrd="0" presId="urn:microsoft.com/office/officeart/2005/8/layout/vList5"/>
    <dgm:cxn modelId="{8CDCE8B0-5333-4631-94E5-C7E59A364D83}" type="presOf" srcId="{CB702D5F-270B-4726-BBE9-F83D997ED15C}" destId="{0BF069F6-1B29-4E74-9148-2D22A491E3A0}" srcOrd="0" destOrd="0" presId="urn:microsoft.com/office/officeart/2005/8/layout/vList5"/>
    <dgm:cxn modelId="{5A616580-8324-40A8-A961-06DE428BAD2E}" srcId="{E0B63D1B-3F4B-44C3-B79F-63F87EB930F4}" destId="{35F485A9-CD8C-4BC2-AC63-CD8793DF74A5}" srcOrd="1" destOrd="0" parTransId="{0EB2AF05-D803-420B-AF0A-572E350405B8}" sibTransId="{B330D075-4E0F-4DC7-9EF3-B72C49BACB01}"/>
    <dgm:cxn modelId="{2EABD11C-5F58-405B-B730-F67A1D7D473F}" srcId="{E445D9B4-22CC-438F-975E-B46CECA774BA}" destId="{D8579647-1FE6-49E5-B21B-205ED2C83417}" srcOrd="0" destOrd="0" parTransId="{8ED9E42E-5453-47CF-9476-D532127A0DF4}" sibTransId="{69A533CC-4EF1-4463-841E-458B6BD5E3A1}"/>
    <dgm:cxn modelId="{A141AEA9-DA9B-4E57-A986-94894C8D46C2}" type="presOf" srcId="{E0B63D1B-3F4B-44C3-B79F-63F87EB930F4}" destId="{6272032F-A5FE-4282-B088-49155AA39CB6}" srcOrd="0" destOrd="0" presId="urn:microsoft.com/office/officeart/2005/8/layout/vList5"/>
    <dgm:cxn modelId="{0CC12E72-2437-4240-A194-63ED60042D66}" srcId="{E0B63D1B-3F4B-44C3-B79F-63F87EB930F4}" destId="{CB702D5F-270B-4726-BBE9-F83D997ED15C}" srcOrd="0" destOrd="0" parTransId="{46ABD797-BF07-4651-A6F9-9F5DF0252D7F}" sibTransId="{49E61A87-81B7-4130-8084-778A0F2B4D56}"/>
    <dgm:cxn modelId="{E9CD7BE1-2489-42EE-BF63-185200E94F89}" type="presOf" srcId="{9D254FE7-C22F-46E1-8433-2D89579AEDBA}" destId="{A8273B25-9682-4F92-BE67-0C3AC1142AE7}" srcOrd="0" destOrd="0" presId="urn:microsoft.com/office/officeart/2005/8/layout/vList5"/>
    <dgm:cxn modelId="{DAD0720A-1919-483D-A62C-75161EE5DD36}" srcId="{CB702D5F-270B-4726-BBE9-F83D997ED15C}" destId="{9D254FE7-C22F-46E1-8433-2D89579AEDBA}" srcOrd="0" destOrd="0" parTransId="{BBF18B2F-4C5B-4E05-9A9A-5BC01BB8D206}" sibTransId="{3D5AB892-8EF4-453C-A2A2-9FDAB151B7C7}"/>
    <dgm:cxn modelId="{CB69BD55-8F1C-4C0E-BDD4-46B1E828BB2C}" srcId="{35F485A9-CD8C-4BC2-AC63-CD8793DF74A5}" destId="{3FFA25DD-67EF-410F-AF8A-56622B5F653D}" srcOrd="0" destOrd="0" parTransId="{8644C220-739B-4B3C-9332-BDB8D2F70D10}" sibTransId="{78F864C3-CA5A-44E7-B1A3-D48EC11A8E18}"/>
    <dgm:cxn modelId="{B13161ED-1F22-4D0A-8FC5-5C1611B88386}" srcId="{E0B63D1B-3F4B-44C3-B79F-63F87EB930F4}" destId="{E445D9B4-22CC-438F-975E-B46CECA774BA}" srcOrd="2" destOrd="0" parTransId="{5947F197-C2C2-44CF-BF5A-2215B80F4D1E}" sibTransId="{6CA8034A-DEB8-4144-AF1B-30C82796A8F2}"/>
    <dgm:cxn modelId="{3C7245A5-E5F2-4A61-A7BD-45C9FD402A42}" type="presParOf" srcId="{6272032F-A5FE-4282-B088-49155AA39CB6}" destId="{7458D3B7-309B-407C-8E37-57A0A780E3C2}" srcOrd="0" destOrd="0" presId="urn:microsoft.com/office/officeart/2005/8/layout/vList5"/>
    <dgm:cxn modelId="{0D36492C-986D-4888-92C9-E6B982ECEF7F}" type="presParOf" srcId="{7458D3B7-309B-407C-8E37-57A0A780E3C2}" destId="{0BF069F6-1B29-4E74-9148-2D22A491E3A0}" srcOrd="0" destOrd="0" presId="urn:microsoft.com/office/officeart/2005/8/layout/vList5"/>
    <dgm:cxn modelId="{11D460F6-1BB5-4C24-8C8A-6DE23286D1D3}" type="presParOf" srcId="{7458D3B7-309B-407C-8E37-57A0A780E3C2}" destId="{A8273B25-9682-4F92-BE67-0C3AC1142AE7}" srcOrd="1" destOrd="0" presId="urn:microsoft.com/office/officeart/2005/8/layout/vList5"/>
    <dgm:cxn modelId="{A484B6FB-6527-4893-8E67-092638973FBD}" type="presParOf" srcId="{6272032F-A5FE-4282-B088-49155AA39CB6}" destId="{2CC6DD1D-4026-4A14-8351-E1C93EEA9891}" srcOrd="1" destOrd="0" presId="urn:microsoft.com/office/officeart/2005/8/layout/vList5"/>
    <dgm:cxn modelId="{584F80B7-1EB5-4D15-B641-3FEE80A9F0FF}" type="presParOf" srcId="{6272032F-A5FE-4282-B088-49155AA39CB6}" destId="{876951CA-5BE6-4737-8991-CA77D739B326}" srcOrd="2" destOrd="0" presId="urn:microsoft.com/office/officeart/2005/8/layout/vList5"/>
    <dgm:cxn modelId="{324061E1-6837-4A4F-AF4E-DABA7E432F24}" type="presParOf" srcId="{876951CA-5BE6-4737-8991-CA77D739B326}" destId="{F3670666-D3A7-4F78-956D-0C71F3FCE7D1}" srcOrd="0" destOrd="0" presId="urn:microsoft.com/office/officeart/2005/8/layout/vList5"/>
    <dgm:cxn modelId="{94807B5F-E427-4744-8B83-5319ED67E79C}" type="presParOf" srcId="{876951CA-5BE6-4737-8991-CA77D739B326}" destId="{F0C70464-2DC1-4A55-90BF-014D0542C870}" srcOrd="1" destOrd="0" presId="urn:microsoft.com/office/officeart/2005/8/layout/vList5"/>
    <dgm:cxn modelId="{86D98084-D0C3-4674-978C-CBBEF3B8DBB0}" type="presParOf" srcId="{6272032F-A5FE-4282-B088-49155AA39CB6}" destId="{C88B9C37-F100-4B6E-8446-23F9F5CC9DDA}" srcOrd="3" destOrd="0" presId="urn:microsoft.com/office/officeart/2005/8/layout/vList5"/>
    <dgm:cxn modelId="{6ACAAF24-2741-4994-947E-F4EF4A297A37}" type="presParOf" srcId="{6272032F-A5FE-4282-B088-49155AA39CB6}" destId="{96964511-5125-4231-9845-D1A52565BC0A}" srcOrd="4" destOrd="0" presId="urn:microsoft.com/office/officeart/2005/8/layout/vList5"/>
    <dgm:cxn modelId="{FD6756F3-D5AE-4C6A-A560-9215DC3E6DFF}" type="presParOf" srcId="{96964511-5125-4231-9845-D1A52565BC0A}" destId="{0A3E7B96-D556-45CE-9825-D16413F731D2}" srcOrd="0" destOrd="0" presId="urn:microsoft.com/office/officeart/2005/8/layout/vList5"/>
    <dgm:cxn modelId="{8016118E-D02B-4E11-9D4C-2E063A4E0E84}" type="presParOf" srcId="{96964511-5125-4231-9845-D1A52565BC0A}" destId="{4F1FEC3A-D2BF-4984-8BC3-EB80D1B7E2C8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20398-25B4-4443-B03F-2789729EEE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E7E0A-C2B6-433D-8222-068CD22C8EEF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Грантовая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поддержка в сумме 53 млн. рублей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 3 проекта начинающих фермеров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 2 проекта по развитию семейных животноводческих ферм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создано 13 новых постоянных рабочих  мест,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производство продукции в фермерских хозяйствах, получивших господдержку, увеличилось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43%</a:t>
          </a:r>
        </a:p>
      </dgm:t>
    </dgm:pt>
    <dgm:pt modelId="{FE5BEC41-BCF9-470F-85B4-BC76105B1A3A}" type="parTrans" cxnId="{5DBEA9FC-5874-4144-87FC-014D0EDE9329}">
      <dgm:prSet/>
      <dgm:spPr/>
      <dgm:t>
        <a:bodyPr/>
        <a:lstStyle/>
        <a:p>
          <a:endParaRPr lang="ru-RU" sz="16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59439-E55F-4B1C-A526-EAE8318069EA}" type="sibTrans" cxnId="{5DBEA9FC-5874-4144-87FC-014D0EDE9329}">
      <dgm:prSet/>
      <dgm:spPr/>
      <dgm:t>
        <a:bodyPr/>
        <a:lstStyle/>
        <a:p>
          <a:endParaRPr lang="ru-RU" sz="16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FE47D-03CB-4777-9BBE-85CF9294CCA6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201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году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планируется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поддержать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- 2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проекта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начинающих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фермер</a:t>
          </a:r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ов</a:t>
          </a:r>
          <a:endParaRPr lang="ru-RU" sz="1600" b="1" dirty="0" smtClean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- 2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развитию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семейных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животноводческих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ферм</a:t>
          </a:r>
          <a:endParaRPr lang="ru-RU" sz="1600" b="1" dirty="0" smtClean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Объем господдержки 36 млн. рублей </a:t>
          </a:r>
          <a:endParaRPr lang="ru-RU" sz="16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D4AB3-6E49-4235-AE53-CC8B12CB4693}" type="parTrans" cxnId="{416BEF8B-E408-4A6B-9D3E-B5336A833384}">
      <dgm:prSet/>
      <dgm:spPr/>
      <dgm:t>
        <a:bodyPr/>
        <a:lstStyle/>
        <a:p>
          <a:endParaRPr lang="ru-RU" sz="16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CD046-96FE-4CDA-9B91-A1A128CF6CBB}" type="sibTrans" cxnId="{416BEF8B-E408-4A6B-9D3E-B5336A833384}">
      <dgm:prSet/>
      <dgm:spPr/>
      <dgm:t>
        <a:bodyPr/>
        <a:lstStyle/>
        <a:p>
          <a:endParaRPr lang="ru-RU" sz="16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4D8B0D-EFD8-4A93-A776-A6D7DD266452}" type="pres">
      <dgm:prSet presAssocID="{4CD20398-25B4-4443-B03F-2789729EE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C3C243-8295-4F5B-8E57-FF5964C0DE1F}" type="pres">
      <dgm:prSet presAssocID="{191E7E0A-C2B6-433D-8222-068CD22C8EEF}" presName="parentLin" presStyleCnt="0"/>
      <dgm:spPr/>
    </dgm:pt>
    <dgm:pt modelId="{F94FB683-3CB3-4BB3-B49C-A1CAF62903F7}" type="pres">
      <dgm:prSet presAssocID="{191E7E0A-C2B6-433D-8222-068CD22C8EE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F1002F6-9E93-43CA-A638-0AEF6FAF8615}" type="pres">
      <dgm:prSet presAssocID="{191E7E0A-C2B6-433D-8222-068CD22C8EEF}" presName="parentText" presStyleLbl="node1" presStyleIdx="0" presStyleCnt="2" custScaleX="145121" custScaleY="554428" custLinFactNeighborX="-3276" custLinFactNeighborY="-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6D95C-30BB-48D4-86EB-C6247DA58C1F}" type="pres">
      <dgm:prSet presAssocID="{191E7E0A-C2B6-433D-8222-068CD22C8EEF}" presName="negativeSpace" presStyleCnt="0"/>
      <dgm:spPr/>
    </dgm:pt>
    <dgm:pt modelId="{47B1E8F6-629D-4969-B3DE-AA4AACDA2F4F}" type="pres">
      <dgm:prSet presAssocID="{191E7E0A-C2B6-433D-8222-068CD22C8EEF}" presName="childText" presStyleLbl="conFgAcc1" presStyleIdx="0" presStyleCnt="2" custLinFactY="24653" custLinFactNeighborY="100000">
        <dgm:presLayoutVars>
          <dgm:bulletEnabled val="1"/>
        </dgm:presLayoutVars>
      </dgm:prSet>
      <dgm:spPr/>
    </dgm:pt>
    <dgm:pt modelId="{73B3D496-BEAE-4973-9684-5959E51D8255}" type="pres">
      <dgm:prSet presAssocID="{60D59439-E55F-4B1C-A526-EAE8318069EA}" presName="spaceBetweenRectangles" presStyleCnt="0"/>
      <dgm:spPr/>
    </dgm:pt>
    <dgm:pt modelId="{0D681DC1-4130-432F-9F3B-9149AE64D731}" type="pres">
      <dgm:prSet presAssocID="{F1AFE47D-03CB-4777-9BBE-85CF9294CCA6}" presName="parentLin" presStyleCnt="0"/>
      <dgm:spPr/>
    </dgm:pt>
    <dgm:pt modelId="{7989C96A-CAEE-4D6B-9497-066159CC8C72}" type="pres">
      <dgm:prSet presAssocID="{F1AFE47D-03CB-4777-9BBE-85CF9294CCA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FCD9043-AA2B-48F7-AC29-E23FD5A5E908}" type="pres">
      <dgm:prSet presAssocID="{F1AFE47D-03CB-4777-9BBE-85CF9294CCA6}" presName="parentText" presStyleLbl="node1" presStyleIdx="1" presStyleCnt="2" custScaleX="136261" custScaleY="531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1E6E6-45FA-400F-A693-9BF17C3BCE99}" type="pres">
      <dgm:prSet presAssocID="{F1AFE47D-03CB-4777-9BBE-85CF9294CCA6}" presName="negativeSpace" presStyleCnt="0"/>
      <dgm:spPr/>
    </dgm:pt>
    <dgm:pt modelId="{125E2392-FD0B-49F3-B01C-36D1C77F32C9}" type="pres">
      <dgm:prSet presAssocID="{F1AFE47D-03CB-4777-9BBE-85CF9294CCA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604AA7-A65A-40B1-BEFC-8791C5E1C43B}" type="presOf" srcId="{191E7E0A-C2B6-433D-8222-068CD22C8EEF}" destId="{F94FB683-3CB3-4BB3-B49C-A1CAF62903F7}" srcOrd="0" destOrd="0" presId="urn:microsoft.com/office/officeart/2005/8/layout/list1"/>
    <dgm:cxn modelId="{77C708AB-81F2-426C-A1D1-192710F864FC}" type="presOf" srcId="{F1AFE47D-03CB-4777-9BBE-85CF9294CCA6}" destId="{DFCD9043-AA2B-48F7-AC29-E23FD5A5E908}" srcOrd="1" destOrd="0" presId="urn:microsoft.com/office/officeart/2005/8/layout/list1"/>
    <dgm:cxn modelId="{C54EA586-D5A0-4EDD-9052-11BB851C3583}" type="presOf" srcId="{191E7E0A-C2B6-433D-8222-068CD22C8EEF}" destId="{0F1002F6-9E93-43CA-A638-0AEF6FAF8615}" srcOrd="1" destOrd="0" presId="urn:microsoft.com/office/officeart/2005/8/layout/list1"/>
    <dgm:cxn modelId="{1E8E1721-CB5E-4B45-B695-763BD9DB98F8}" type="presOf" srcId="{F1AFE47D-03CB-4777-9BBE-85CF9294CCA6}" destId="{7989C96A-CAEE-4D6B-9497-066159CC8C72}" srcOrd="0" destOrd="0" presId="urn:microsoft.com/office/officeart/2005/8/layout/list1"/>
    <dgm:cxn modelId="{416BEF8B-E408-4A6B-9D3E-B5336A833384}" srcId="{4CD20398-25B4-4443-B03F-2789729EEE0D}" destId="{F1AFE47D-03CB-4777-9BBE-85CF9294CCA6}" srcOrd="1" destOrd="0" parTransId="{D9FD4AB3-6E49-4235-AE53-CC8B12CB4693}" sibTransId="{C26CD046-96FE-4CDA-9B91-A1A128CF6CBB}"/>
    <dgm:cxn modelId="{5DBEA9FC-5874-4144-87FC-014D0EDE9329}" srcId="{4CD20398-25B4-4443-B03F-2789729EEE0D}" destId="{191E7E0A-C2B6-433D-8222-068CD22C8EEF}" srcOrd="0" destOrd="0" parTransId="{FE5BEC41-BCF9-470F-85B4-BC76105B1A3A}" sibTransId="{60D59439-E55F-4B1C-A526-EAE8318069EA}"/>
    <dgm:cxn modelId="{8D696013-A2D9-4EF5-A4C5-8EB08C696016}" type="presOf" srcId="{4CD20398-25B4-4443-B03F-2789729EEE0D}" destId="{E44D8B0D-EFD8-4A93-A776-A6D7DD266452}" srcOrd="0" destOrd="0" presId="urn:microsoft.com/office/officeart/2005/8/layout/list1"/>
    <dgm:cxn modelId="{3B2635FB-4703-4DA5-825C-B2864101874C}" type="presParOf" srcId="{E44D8B0D-EFD8-4A93-A776-A6D7DD266452}" destId="{16C3C243-8295-4F5B-8E57-FF5964C0DE1F}" srcOrd="0" destOrd="0" presId="urn:microsoft.com/office/officeart/2005/8/layout/list1"/>
    <dgm:cxn modelId="{A51B3E59-720E-4832-92A0-56B1A16003FC}" type="presParOf" srcId="{16C3C243-8295-4F5B-8E57-FF5964C0DE1F}" destId="{F94FB683-3CB3-4BB3-B49C-A1CAF62903F7}" srcOrd="0" destOrd="0" presId="urn:microsoft.com/office/officeart/2005/8/layout/list1"/>
    <dgm:cxn modelId="{065F1BF1-E8D0-4029-AEE0-7E6D153E5314}" type="presParOf" srcId="{16C3C243-8295-4F5B-8E57-FF5964C0DE1F}" destId="{0F1002F6-9E93-43CA-A638-0AEF6FAF8615}" srcOrd="1" destOrd="0" presId="urn:microsoft.com/office/officeart/2005/8/layout/list1"/>
    <dgm:cxn modelId="{8FF91BFC-D37F-4C0C-94F0-8176FB2CD67E}" type="presParOf" srcId="{E44D8B0D-EFD8-4A93-A776-A6D7DD266452}" destId="{1E96D95C-30BB-48D4-86EB-C6247DA58C1F}" srcOrd="1" destOrd="0" presId="urn:microsoft.com/office/officeart/2005/8/layout/list1"/>
    <dgm:cxn modelId="{1B6FDADC-1D41-4F90-898A-890BCE9E50DF}" type="presParOf" srcId="{E44D8B0D-EFD8-4A93-A776-A6D7DD266452}" destId="{47B1E8F6-629D-4969-B3DE-AA4AACDA2F4F}" srcOrd="2" destOrd="0" presId="urn:microsoft.com/office/officeart/2005/8/layout/list1"/>
    <dgm:cxn modelId="{F6FA6B00-4EEA-4817-9FEE-3DB5DE46B4BB}" type="presParOf" srcId="{E44D8B0D-EFD8-4A93-A776-A6D7DD266452}" destId="{73B3D496-BEAE-4973-9684-5959E51D8255}" srcOrd="3" destOrd="0" presId="urn:microsoft.com/office/officeart/2005/8/layout/list1"/>
    <dgm:cxn modelId="{72CC1DBD-7B2F-43AD-A3AF-C42F3033E2D3}" type="presParOf" srcId="{E44D8B0D-EFD8-4A93-A776-A6D7DD266452}" destId="{0D681DC1-4130-432F-9F3B-9149AE64D731}" srcOrd="4" destOrd="0" presId="urn:microsoft.com/office/officeart/2005/8/layout/list1"/>
    <dgm:cxn modelId="{D5D4D180-9267-4C97-98B3-EADF6A8B6DBE}" type="presParOf" srcId="{0D681DC1-4130-432F-9F3B-9149AE64D731}" destId="{7989C96A-CAEE-4D6B-9497-066159CC8C72}" srcOrd="0" destOrd="0" presId="urn:microsoft.com/office/officeart/2005/8/layout/list1"/>
    <dgm:cxn modelId="{CF387355-A9C5-40E0-B603-DCBE56C17D80}" type="presParOf" srcId="{0D681DC1-4130-432F-9F3B-9149AE64D731}" destId="{DFCD9043-AA2B-48F7-AC29-E23FD5A5E908}" srcOrd="1" destOrd="0" presId="urn:microsoft.com/office/officeart/2005/8/layout/list1"/>
    <dgm:cxn modelId="{6DE471B7-E988-4ED1-854E-6AA7E089E788}" type="presParOf" srcId="{E44D8B0D-EFD8-4A93-A776-A6D7DD266452}" destId="{29C1E6E6-45FA-400F-A693-9BF17C3BCE99}" srcOrd="5" destOrd="0" presId="urn:microsoft.com/office/officeart/2005/8/layout/list1"/>
    <dgm:cxn modelId="{4B741EA1-8881-499A-BAB1-D2F1258F30C4}" type="presParOf" srcId="{E44D8B0D-EFD8-4A93-A776-A6D7DD266452}" destId="{125E2392-FD0B-49F3-B01C-36D1C77F32C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12354F-ECE2-4E2E-AC19-C11AC5D12A8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DEAC5-B650-482B-99C0-C11B7CFD89B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в 2019 году планируется: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79DD0C0-B7F5-4E0E-A4D4-282659A3C926}" type="parTrans" cxnId="{A80145D9-3AA0-4AFE-ABBE-486B5F145B57}">
      <dgm:prSet/>
      <dgm:spPr/>
      <dgm:t>
        <a:bodyPr/>
        <a:lstStyle/>
        <a:p>
          <a:endParaRPr lang="ru-RU"/>
        </a:p>
      </dgm:t>
    </dgm:pt>
    <dgm:pt modelId="{B1ADC3BB-F9A0-4F1A-8257-07346529F998}" type="sibTrans" cxnId="{A80145D9-3AA0-4AFE-ABBE-486B5F145B57}">
      <dgm:prSet/>
      <dgm:spPr/>
      <dgm:t>
        <a:bodyPr/>
        <a:lstStyle/>
        <a:p>
          <a:endParaRPr lang="ru-RU"/>
        </a:p>
      </dgm:t>
    </dgm:pt>
    <dgm:pt modelId="{B28262FB-1732-4496-9D23-B67C53412A9C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800" b="1" dirty="0" err="1" smtClean="0">
              <a:latin typeface="Arial" pitchFamily="34" charset="0"/>
              <a:cs typeface="Arial" pitchFamily="34" charset="0"/>
            </a:rPr>
            <a:t>грантовая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поддержка в сумме 36,4 млн. рублей 3 кооперативам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AC63F05-4893-4CA6-AF6B-5C08059B36F7}" type="parTrans" cxnId="{2D71DC98-A499-4872-B138-E96EEA140365}">
      <dgm:prSet/>
      <dgm:spPr/>
      <dgm:t>
        <a:bodyPr/>
        <a:lstStyle/>
        <a:p>
          <a:endParaRPr lang="ru-RU"/>
        </a:p>
      </dgm:t>
    </dgm:pt>
    <dgm:pt modelId="{9726F12E-0CD3-4E16-9251-D2FDA57A1580}" type="sibTrans" cxnId="{2D71DC98-A499-4872-B138-E96EEA140365}">
      <dgm:prSet/>
      <dgm:spPr/>
      <dgm:t>
        <a:bodyPr/>
        <a:lstStyle/>
        <a:p>
          <a:endParaRPr lang="ru-RU"/>
        </a:p>
      </dgm:t>
    </dgm:pt>
    <dgm:pt modelId="{2D56CC2D-C77C-48EA-BA30-2ABA80928D5B}">
      <dgm:prSet custT="1"/>
      <dgm:spPr/>
      <dgm:t>
        <a:bodyPr/>
        <a:lstStyle/>
        <a:p>
          <a:pPr rtl="0"/>
          <a:r>
            <a:rPr lang="ru-RU" sz="1800" b="1" dirty="0" smtClean="0"/>
            <a:t>-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поддержка в рамках регионального проекта по поддержке фермеров и </a:t>
          </a:r>
          <a:r>
            <a:rPr lang="ru-RU" sz="1800" b="1" dirty="0" err="1" smtClean="0">
              <a:latin typeface="Arial" pitchFamily="34" charset="0"/>
              <a:cs typeface="Arial" pitchFamily="34" charset="0"/>
            </a:rPr>
            <a:t>сельхозкооперации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994A81B-1C30-451D-B44A-AF06A4AB0822}" type="parTrans" cxnId="{FC7A6D85-EC72-4149-BFDA-BB3D4B71661B}">
      <dgm:prSet/>
      <dgm:spPr/>
      <dgm:t>
        <a:bodyPr/>
        <a:lstStyle/>
        <a:p>
          <a:endParaRPr lang="ru-RU"/>
        </a:p>
      </dgm:t>
    </dgm:pt>
    <dgm:pt modelId="{57DF2F94-0AE8-4BEA-A40D-14D5FD3A1CF1}" type="sibTrans" cxnId="{FC7A6D85-EC72-4149-BFDA-BB3D4B71661B}">
      <dgm:prSet/>
      <dgm:spPr/>
      <dgm:t>
        <a:bodyPr/>
        <a:lstStyle/>
        <a:p>
          <a:endParaRPr lang="ru-RU"/>
        </a:p>
      </dgm:t>
    </dgm:pt>
    <dgm:pt modelId="{D432DCD6-A151-4D2C-8A0A-CF4C279C70F1}" type="pres">
      <dgm:prSet presAssocID="{0012354F-ECE2-4E2E-AC19-C11AC5D12A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988BF-1995-4647-BB8C-497060AD13AE}" type="pres">
      <dgm:prSet presAssocID="{0D6DEAC5-B650-482B-99C0-C11B7CFD89BC}" presName="circle1" presStyleLbl="node1" presStyleIdx="0" presStyleCnt="3"/>
      <dgm:spPr/>
    </dgm:pt>
    <dgm:pt modelId="{AD909E27-8368-4D18-967F-A3036711939E}" type="pres">
      <dgm:prSet presAssocID="{0D6DEAC5-B650-482B-99C0-C11B7CFD89BC}" presName="space" presStyleCnt="0"/>
      <dgm:spPr/>
    </dgm:pt>
    <dgm:pt modelId="{4D068191-F29C-4394-A9C7-0D3B688600D8}" type="pres">
      <dgm:prSet presAssocID="{0D6DEAC5-B650-482B-99C0-C11B7CFD89BC}" presName="rect1" presStyleLbl="alignAcc1" presStyleIdx="0" presStyleCnt="3"/>
      <dgm:spPr/>
      <dgm:t>
        <a:bodyPr/>
        <a:lstStyle/>
        <a:p>
          <a:endParaRPr lang="ru-RU"/>
        </a:p>
      </dgm:t>
    </dgm:pt>
    <dgm:pt modelId="{56ADA626-1B7B-498F-B246-F03F682E5AAB}" type="pres">
      <dgm:prSet presAssocID="{B28262FB-1732-4496-9D23-B67C53412A9C}" presName="vertSpace2" presStyleLbl="node1" presStyleIdx="0" presStyleCnt="3"/>
      <dgm:spPr/>
    </dgm:pt>
    <dgm:pt modelId="{B8DE2EC8-A434-4A9F-8176-43EA8048384E}" type="pres">
      <dgm:prSet presAssocID="{B28262FB-1732-4496-9D23-B67C53412A9C}" presName="circle2" presStyleLbl="node1" presStyleIdx="1" presStyleCnt="3"/>
      <dgm:spPr/>
    </dgm:pt>
    <dgm:pt modelId="{B6745F65-297F-49E7-86D8-8C0E8F794C4F}" type="pres">
      <dgm:prSet presAssocID="{B28262FB-1732-4496-9D23-B67C53412A9C}" presName="rect2" presStyleLbl="alignAcc1" presStyleIdx="1" presStyleCnt="3"/>
      <dgm:spPr/>
      <dgm:t>
        <a:bodyPr/>
        <a:lstStyle/>
        <a:p>
          <a:endParaRPr lang="ru-RU"/>
        </a:p>
      </dgm:t>
    </dgm:pt>
    <dgm:pt modelId="{98A6B0B8-B1BF-4297-A261-45FB5A3BD95F}" type="pres">
      <dgm:prSet presAssocID="{2D56CC2D-C77C-48EA-BA30-2ABA80928D5B}" presName="vertSpace3" presStyleLbl="node1" presStyleIdx="1" presStyleCnt="3"/>
      <dgm:spPr/>
    </dgm:pt>
    <dgm:pt modelId="{4ECF0644-E5A7-4C31-896A-DDEB232AF68F}" type="pres">
      <dgm:prSet presAssocID="{2D56CC2D-C77C-48EA-BA30-2ABA80928D5B}" presName="circle3" presStyleLbl="node1" presStyleIdx="2" presStyleCnt="3"/>
      <dgm:spPr/>
    </dgm:pt>
    <dgm:pt modelId="{2BD8F861-BAC1-4EA2-B2DA-45F3B5066AA5}" type="pres">
      <dgm:prSet presAssocID="{2D56CC2D-C77C-48EA-BA30-2ABA80928D5B}" presName="rect3" presStyleLbl="alignAcc1" presStyleIdx="2" presStyleCnt="3"/>
      <dgm:spPr/>
      <dgm:t>
        <a:bodyPr/>
        <a:lstStyle/>
        <a:p>
          <a:endParaRPr lang="ru-RU"/>
        </a:p>
      </dgm:t>
    </dgm:pt>
    <dgm:pt modelId="{D1614AEC-DF46-407A-B066-8252C1D1F360}" type="pres">
      <dgm:prSet presAssocID="{0D6DEAC5-B650-482B-99C0-C11B7CFD89B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82B55-523D-428E-A819-3D3F4875F4F6}" type="pres">
      <dgm:prSet presAssocID="{B28262FB-1732-4496-9D23-B67C53412A9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BCD0D-CE78-408A-86A6-DBEE6897AF61}" type="pres">
      <dgm:prSet presAssocID="{2D56CC2D-C77C-48EA-BA30-2ABA80928D5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145D9-3AA0-4AFE-ABBE-486B5F145B57}" srcId="{0012354F-ECE2-4E2E-AC19-C11AC5D12A8E}" destId="{0D6DEAC5-B650-482B-99C0-C11B7CFD89BC}" srcOrd="0" destOrd="0" parTransId="{679DD0C0-B7F5-4E0E-A4D4-282659A3C926}" sibTransId="{B1ADC3BB-F9A0-4F1A-8257-07346529F998}"/>
    <dgm:cxn modelId="{EB943A86-8273-4AFD-9413-5188A5A73CE9}" type="presOf" srcId="{B28262FB-1732-4496-9D23-B67C53412A9C}" destId="{B6745F65-297F-49E7-86D8-8C0E8F794C4F}" srcOrd="0" destOrd="0" presId="urn:microsoft.com/office/officeart/2005/8/layout/target3"/>
    <dgm:cxn modelId="{D591C487-79E3-40D8-84BD-9C9102D9AEE7}" type="presOf" srcId="{0012354F-ECE2-4E2E-AC19-C11AC5D12A8E}" destId="{D432DCD6-A151-4D2C-8A0A-CF4C279C70F1}" srcOrd="0" destOrd="0" presId="urn:microsoft.com/office/officeart/2005/8/layout/target3"/>
    <dgm:cxn modelId="{2D71DC98-A499-4872-B138-E96EEA140365}" srcId="{0012354F-ECE2-4E2E-AC19-C11AC5D12A8E}" destId="{B28262FB-1732-4496-9D23-B67C53412A9C}" srcOrd="1" destOrd="0" parTransId="{2AC63F05-4893-4CA6-AF6B-5C08059B36F7}" sibTransId="{9726F12E-0CD3-4E16-9251-D2FDA57A1580}"/>
    <dgm:cxn modelId="{56714ED1-411A-43A7-87B2-D1AF956F3334}" type="presOf" srcId="{2D56CC2D-C77C-48EA-BA30-2ABA80928D5B}" destId="{F40BCD0D-CE78-408A-86A6-DBEE6897AF61}" srcOrd="1" destOrd="0" presId="urn:microsoft.com/office/officeart/2005/8/layout/target3"/>
    <dgm:cxn modelId="{34527D47-6E15-45E2-8D73-559EE079AFBD}" type="presOf" srcId="{0D6DEAC5-B650-482B-99C0-C11B7CFD89BC}" destId="{4D068191-F29C-4394-A9C7-0D3B688600D8}" srcOrd="0" destOrd="0" presId="urn:microsoft.com/office/officeart/2005/8/layout/target3"/>
    <dgm:cxn modelId="{FC7A6D85-EC72-4149-BFDA-BB3D4B71661B}" srcId="{0012354F-ECE2-4E2E-AC19-C11AC5D12A8E}" destId="{2D56CC2D-C77C-48EA-BA30-2ABA80928D5B}" srcOrd="2" destOrd="0" parTransId="{F994A81B-1C30-451D-B44A-AF06A4AB0822}" sibTransId="{57DF2F94-0AE8-4BEA-A40D-14D5FD3A1CF1}"/>
    <dgm:cxn modelId="{5C2A7209-693A-48AD-86E2-17EF301BE9FC}" type="presOf" srcId="{B28262FB-1732-4496-9D23-B67C53412A9C}" destId="{47B82B55-523D-428E-A819-3D3F4875F4F6}" srcOrd="1" destOrd="0" presId="urn:microsoft.com/office/officeart/2005/8/layout/target3"/>
    <dgm:cxn modelId="{D3BDA693-ED84-4FC3-8023-9F0543636ED4}" type="presOf" srcId="{0D6DEAC5-B650-482B-99C0-C11B7CFD89BC}" destId="{D1614AEC-DF46-407A-B066-8252C1D1F360}" srcOrd="1" destOrd="0" presId="urn:microsoft.com/office/officeart/2005/8/layout/target3"/>
    <dgm:cxn modelId="{1F21266B-CFB3-4950-BFBC-B87236B97D9D}" type="presOf" srcId="{2D56CC2D-C77C-48EA-BA30-2ABA80928D5B}" destId="{2BD8F861-BAC1-4EA2-B2DA-45F3B5066AA5}" srcOrd="0" destOrd="0" presId="urn:microsoft.com/office/officeart/2005/8/layout/target3"/>
    <dgm:cxn modelId="{5975DFC5-681A-41E5-84F6-E0993A7A6907}" type="presParOf" srcId="{D432DCD6-A151-4D2C-8A0A-CF4C279C70F1}" destId="{04F988BF-1995-4647-BB8C-497060AD13AE}" srcOrd="0" destOrd="0" presId="urn:microsoft.com/office/officeart/2005/8/layout/target3"/>
    <dgm:cxn modelId="{A0D818AC-F3EC-40C4-B4BA-B7FCD49273ED}" type="presParOf" srcId="{D432DCD6-A151-4D2C-8A0A-CF4C279C70F1}" destId="{AD909E27-8368-4D18-967F-A3036711939E}" srcOrd="1" destOrd="0" presId="urn:microsoft.com/office/officeart/2005/8/layout/target3"/>
    <dgm:cxn modelId="{13EAE66D-D2ED-4A4A-8BC8-B033AB5DD9DC}" type="presParOf" srcId="{D432DCD6-A151-4D2C-8A0A-CF4C279C70F1}" destId="{4D068191-F29C-4394-A9C7-0D3B688600D8}" srcOrd="2" destOrd="0" presId="urn:microsoft.com/office/officeart/2005/8/layout/target3"/>
    <dgm:cxn modelId="{3096AD93-B173-4244-9A40-824B9D30EB80}" type="presParOf" srcId="{D432DCD6-A151-4D2C-8A0A-CF4C279C70F1}" destId="{56ADA626-1B7B-498F-B246-F03F682E5AAB}" srcOrd="3" destOrd="0" presId="urn:microsoft.com/office/officeart/2005/8/layout/target3"/>
    <dgm:cxn modelId="{FC5326D9-ACAD-478F-ACAC-495C546ACCC4}" type="presParOf" srcId="{D432DCD6-A151-4D2C-8A0A-CF4C279C70F1}" destId="{B8DE2EC8-A434-4A9F-8176-43EA8048384E}" srcOrd="4" destOrd="0" presId="urn:microsoft.com/office/officeart/2005/8/layout/target3"/>
    <dgm:cxn modelId="{3F888D7B-C3FB-4DA4-92C5-B773BEF0D596}" type="presParOf" srcId="{D432DCD6-A151-4D2C-8A0A-CF4C279C70F1}" destId="{B6745F65-297F-49E7-86D8-8C0E8F794C4F}" srcOrd="5" destOrd="0" presId="urn:microsoft.com/office/officeart/2005/8/layout/target3"/>
    <dgm:cxn modelId="{1608372A-02D1-4670-92C2-AB94CEE8BF2B}" type="presParOf" srcId="{D432DCD6-A151-4D2C-8A0A-CF4C279C70F1}" destId="{98A6B0B8-B1BF-4297-A261-45FB5A3BD95F}" srcOrd="6" destOrd="0" presId="urn:microsoft.com/office/officeart/2005/8/layout/target3"/>
    <dgm:cxn modelId="{60AA05C5-3E54-4712-A905-258548AD9EC7}" type="presParOf" srcId="{D432DCD6-A151-4D2C-8A0A-CF4C279C70F1}" destId="{4ECF0644-E5A7-4C31-896A-DDEB232AF68F}" srcOrd="7" destOrd="0" presId="urn:microsoft.com/office/officeart/2005/8/layout/target3"/>
    <dgm:cxn modelId="{08DF3A33-B82C-4A46-B5C3-5CC675D17D94}" type="presParOf" srcId="{D432DCD6-A151-4D2C-8A0A-CF4C279C70F1}" destId="{2BD8F861-BAC1-4EA2-B2DA-45F3B5066AA5}" srcOrd="8" destOrd="0" presId="urn:microsoft.com/office/officeart/2005/8/layout/target3"/>
    <dgm:cxn modelId="{6306BF9F-F3CE-4AE9-9F24-9E3C31CDF09F}" type="presParOf" srcId="{D432DCD6-A151-4D2C-8A0A-CF4C279C70F1}" destId="{D1614AEC-DF46-407A-B066-8252C1D1F360}" srcOrd="9" destOrd="0" presId="urn:microsoft.com/office/officeart/2005/8/layout/target3"/>
    <dgm:cxn modelId="{973153BA-7D62-478D-867D-DEB307190ADF}" type="presParOf" srcId="{D432DCD6-A151-4D2C-8A0A-CF4C279C70F1}" destId="{47B82B55-523D-428E-A819-3D3F4875F4F6}" srcOrd="10" destOrd="0" presId="urn:microsoft.com/office/officeart/2005/8/layout/target3"/>
    <dgm:cxn modelId="{08C43151-F155-4DA7-94AA-7663A69FCB57}" type="presParOf" srcId="{D432DCD6-A151-4D2C-8A0A-CF4C279C70F1}" destId="{F40BCD0D-CE78-408A-86A6-DBEE6897AF61}" srcOrd="11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206F2B-B3B1-42B4-8C9B-FAC98E4FD88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321D26-B12E-4566-A1DE-957EE352BD17}">
      <dgm:prSet phldrT="[Текст]" custT="1"/>
      <dgm:spPr>
        <a:solidFill>
          <a:srgbClr val="CCFF99"/>
        </a:solidFill>
      </dgm:spPr>
      <dgm:t>
        <a:bodyPr/>
        <a:lstStyle/>
        <a:p>
          <a:r>
            <a:rPr lang="ru-RU" sz="20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</a:t>
          </a:r>
          <a:endParaRPr lang="ru-RU" sz="20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5BCEEF6-D634-4195-A985-55B7EFCCF5A3}" type="parTrans" cxnId="{904A3B40-5985-48B1-9BD0-B9E02E70347F}">
      <dgm:prSet/>
      <dgm:spPr/>
      <dgm:t>
        <a:bodyPr/>
        <a:lstStyle/>
        <a:p>
          <a:endParaRPr lang="ru-RU"/>
        </a:p>
      </dgm:t>
    </dgm:pt>
    <dgm:pt modelId="{03F0EEE0-FE30-493F-B335-AA5BEC53C7CC}" type="sibTrans" cxnId="{904A3B40-5985-48B1-9BD0-B9E02E70347F}">
      <dgm:prSet/>
      <dgm:spPr/>
      <dgm:t>
        <a:bodyPr/>
        <a:lstStyle/>
        <a:p>
          <a:endParaRPr lang="ru-RU"/>
        </a:p>
      </dgm:t>
    </dgm:pt>
    <dgm:pt modelId="{0730DA58-268F-46B7-A435-A88C07DD8DB4}">
      <dgm:prSet phldrT="[Текст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Жилищные условия улучшили 11 семей, в том числе 9 молодых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48AB480-8D55-4E5C-B7EF-E6D93AC084E5}" type="parTrans" cxnId="{6C870177-D9C8-4F97-B9E7-7574E3348F30}">
      <dgm:prSet/>
      <dgm:spPr/>
      <dgm:t>
        <a:bodyPr/>
        <a:lstStyle/>
        <a:p>
          <a:endParaRPr lang="ru-RU"/>
        </a:p>
      </dgm:t>
    </dgm:pt>
    <dgm:pt modelId="{65273EB3-160B-4E41-82A6-0E98B2F3897F}" type="sibTrans" cxnId="{6C870177-D9C8-4F97-B9E7-7574E3348F30}">
      <dgm:prSet/>
      <dgm:spPr/>
      <dgm:t>
        <a:bodyPr/>
        <a:lstStyle/>
        <a:p>
          <a:endParaRPr lang="ru-RU"/>
        </a:p>
      </dgm:t>
    </dgm:pt>
    <dgm:pt modelId="{12092555-79EB-4885-85C8-36EE4BD778AF}">
      <dgm:prSet phldrT="[Текст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Введены в эксплуатацию 4 автомобильные дороги протяженностью 12 км в Даровском,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Малмыжском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Уржумском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и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Фаленском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районах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3E5FA77A-6A2E-440A-BDC3-F1C46513A594}" type="parTrans" cxnId="{38964D9B-94BF-49B8-ADDD-513CD20DE468}">
      <dgm:prSet/>
      <dgm:spPr/>
      <dgm:t>
        <a:bodyPr/>
        <a:lstStyle/>
        <a:p>
          <a:endParaRPr lang="ru-RU"/>
        </a:p>
      </dgm:t>
    </dgm:pt>
    <dgm:pt modelId="{68E8AC6D-3C1A-4624-ADA6-A489C361D2F9}" type="sibTrans" cxnId="{38964D9B-94BF-49B8-ADDD-513CD20DE468}">
      <dgm:prSet/>
      <dgm:spPr/>
      <dgm:t>
        <a:bodyPr/>
        <a:lstStyle/>
        <a:p>
          <a:endParaRPr lang="ru-RU"/>
        </a:p>
      </dgm:t>
    </dgm:pt>
    <dgm:pt modelId="{C4A8E708-BC8A-4BDA-A077-11A690FD46DC}">
      <dgm:prSet phldrT="[Текст]" custT="1"/>
      <dgm:spPr>
        <a:solidFill>
          <a:srgbClr val="CCFF9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E64C9B-BA9C-4C0E-8E61-4693C787A1EA}" type="parTrans" cxnId="{F8A6DE2D-E275-4D90-8907-336AEC025507}">
      <dgm:prSet/>
      <dgm:spPr/>
      <dgm:t>
        <a:bodyPr/>
        <a:lstStyle/>
        <a:p>
          <a:endParaRPr lang="ru-RU"/>
        </a:p>
      </dgm:t>
    </dgm:pt>
    <dgm:pt modelId="{CB61A179-61B8-4C5D-AC23-4629601CE369}" type="sibTrans" cxnId="{F8A6DE2D-E275-4D90-8907-336AEC025507}">
      <dgm:prSet/>
      <dgm:spPr/>
      <dgm:t>
        <a:bodyPr/>
        <a:lstStyle/>
        <a:p>
          <a:endParaRPr lang="ru-RU"/>
        </a:p>
      </dgm:t>
    </dgm:pt>
    <dgm:pt modelId="{2FE8DF9F-AD06-4BE0-ACDD-54043A153874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На средства дорожного фонда Кировской области в объеме 183 млн. рублей провести капитальный ремонт автомобильной дороги Зуевка – Октябрьский – Городище в Зуевском районе протяженностью 8,4 км, и приступить к капитальному ремонту дороги Косино–Соколовка – Суна –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Мусихи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.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95FEC61-941B-4A4C-ACF5-4247592DBA25}" type="parTrans" cxnId="{A6C4A9BD-6704-401E-ABB7-DD95ABB538FF}">
      <dgm:prSet/>
      <dgm:spPr/>
      <dgm:t>
        <a:bodyPr/>
        <a:lstStyle/>
        <a:p>
          <a:endParaRPr lang="ru-RU"/>
        </a:p>
      </dgm:t>
    </dgm:pt>
    <dgm:pt modelId="{4E8ECF3C-AAEC-4237-8D23-89FBE7A403D0}" type="sibTrans" cxnId="{A6C4A9BD-6704-401E-ABB7-DD95ABB538FF}">
      <dgm:prSet/>
      <dgm:spPr/>
      <dgm:t>
        <a:bodyPr/>
        <a:lstStyle/>
        <a:p>
          <a:endParaRPr lang="ru-RU"/>
        </a:p>
      </dgm:t>
    </dgm:pt>
    <dgm:pt modelId="{C3898D60-3BCA-4474-A98A-8314B7E4F6BE}">
      <dgm:prSet phldrT="[Текст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Построен водопровод протяженностью 5,4 км в Соколовском сельском поселении Зуевского района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E8A6635-9AFD-4198-9A2C-9C6466D106DC}" type="parTrans" cxnId="{ECC3FDC1-D4A1-47B6-A19D-4FDC763E52AC}">
      <dgm:prSet/>
      <dgm:spPr/>
      <dgm:t>
        <a:bodyPr/>
        <a:lstStyle/>
        <a:p>
          <a:endParaRPr lang="ru-RU"/>
        </a:p>
      </dgm:t>
    </dgm:pt>
    <dgm:pt modelId="{D8CA5B87-AB96-40EB-ADEF-04E11BE9E42D}" type="sibTrans" cxnId="{ECC3FDC1-D4A1-47B6-A19D-4FDC763E52AC}">
      <dgm:prSet/>
      <dgm:spPr/>
      <dgm:t>
        <a:bodyPr/>
        <a:lstStyle/>
        <a:p>
          <a:endParaRPr lang="ru-RU"/>
        </a:p>
      </dgm:t>
    </dgm:pt>
    <dgm:pt modelId="{11D5E9D5-3170-4257-9B44-272769BA73FF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Ввести в эксплуатацию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фельдшерско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- акушерский пункт в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Унинском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районе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DBB3983-A9FA-4022-9F70-AC7220D6B533}" type="parTrans" cxnId="{2CC0D67E-44F5-4324-B646-97A50F8290D7}">
      <dgm:prSet/>
      <dgm:spPr/>
      <dgm:t>
        <a:bodyPr/>
        <a:lstStyle/>
        <a:p>
          <a:endParaRPr lang="ru-RU"/>
        </a:p>
      </dgm:t>
    </dgm:pt>
    <dgm:pt modelId="{20E00615-116B-4752-8459-3B210F30D43F}" type="sibTrans" cxnId="{2CC0D67E-44F5-4324-B646-97A50F8290D7}">
      <dgm:prSet/>
      <dgm:spPr/>
      <dgm:t>
        <a:bodyPr/>
        <a:lstStyle/>
        <a:p>
          <a:endParaRPr lang="ru-RU"/>
        </a:p>
      </dgm:t>
    </dgm:pt>
    <dgm:pt modelId="{422B0657-21B1-4AAF-8F8A-993504DD158C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Построить 3,4 км локальных водопроводов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F90AD98-EEE3-4CCD-8A90-684D7CCFC150}" type="parTrans" cxnId="{DCAC1285-8101-4783-B145-0A3EB1E82F9A}">
      <dgm:prSet/>
      <dgm:spPr/>
      <dgm:t>
        <a:bodyPr/>
        <a:lstStyle/>
        <a:p>
          <a:endParaRPr lang="ru-RU"/>
        </a:p>
      </dgm:t>
    </dgm:pt>
    <dgm:pt modelId="{4DF5044F-CC71-48A4-B8B4-19EB90DFFD88}" type="sibTrans" cxnId="{DCAC1285-8101-4783-B145-0A3EB1E82F9A}">
      <dgm:prSet/>
      <dgm:spPr/>
      <dgm:t>
        <a:bodyPr/>
        <a:lstStyle/>
        <a:p>
          <a:endParaRPr lang="ru-RU"/>
        </a:p>
      </dgm:t>
    </dgm:pt>
    <dgm:pt modelId="{FDF8D98D-4841-404D-9DF9-7755A09C822B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Завершить капитальный ремонт автомобильной дороги протяженностью 7,5 км в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Верхошижемском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районе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E061C00-4286-4F8B-BEA5-47BBCD9D7BA1}" type="parTrans" cxnId="{80CBAF02-3EF2-4536-BC37-49D2CDF385C3}">
      <dgm:prSet/>
      <dgm:spPr/>
      <dgm:t>
        <a:bodyPr/>
        <a:lstStyle/>
        <a:p>
          <a:endParaRPr lang="ru-RU"/>
        </a:p>
      </dgm:t>
    </dgm:pt>
    <dgm:pt modelId="{FB7225E7-17F1-4710-AE00-CD4F1B4FE262}" type="sibTrans" cxnId="{80CBAF02-3EF2-4536-BC37-49D2CDF385C3}">
      <dgm:prSet/>
      <dgm:spPr/>
      <dgm:t>
        <a:bodyPr/>
        <a:lstStyle/>
        <a:p>
          <a:endParaRPr lang="ru-RU"/>
        </a:p>
      </dgm:t>
    </dgm:pt>
    <dgm:pt modelId="{0153D0A2-282A-48A6-9645-107287D3BAF2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 разработать проектную документацию на реконструкцию автомобильной дороги в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Фаленском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районе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E1C0C5F-8FD2-4F9C-BB27-4105E89E0000}" type="parTrans" cxnId="{8DFD85F5-E244-4BD1-8C57-198EA6627C42}">
      <dgm:prSet/>
      <dgm:spPr/>
      <dgm:t>
        <a:bodyPr/>
        <a:lstStyle/>
        <a:p>
          <a:endParaRPr lang="ru-RU"/>
        </a:p>
      </dgm:t>
    </dgm:pt>
    <dgm:pt modelId="{C0623134-B63D-42AE-AE28-0ED2729722B1}" type="sibTrans" cxnId="{8DFD85F5-E244-4BD1-8C57-198EA6627C42}">
      <dgm:prSet/>
      <dgm:spPr/>
      <dgm:t>
        <a:bodyPr/>
        <a:lstStyle/>
        <a:p>
          <a:endParaRPr lang="ru-RU"/>
        </a:p>
      </dgm:t>
    </dgm:pt>
    <dgm:pt modelId="{BF4EDBA2-0305-40F9-86D5-C8EA9B5682D2}" type="pres">
      <dgm:prSet presAssocID="{60206F2B-B3B1-42B4-8C9B-FAC98E4FD8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5203C-D73E-4A6A-BEDF-268EC731C4A7}" type="pres">
      <dgm:prSet presAssocID="{91321D26-B12E-4566-A1DE-957EE352BD17}" presName="composite" presStyleCnt="0"/>
      <dgm:spPr/>
    </dgm:pt>
    <dgm:pt modelId="{E2C52BBC-955E-4BD1-8761-9270EABAE4F2}" type="pres">
      <dgm:prSet presAssocID="{91321D26-B12E-4566-A1DE-957EE352BD17}" presName="parentText" presStyleLbl="alignNode1" presStyleIdx="0" presStyleCnt="2" custScaleY="115310" custLinFactNeighborX="0" custLinFactNeighborY="-3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7B991-CBF3-427A-822F-881A3C0F4647}" type="pres">
      <dgm:prSet presAssocID="{91321D26-B12E-4566-A1DE-957EE352BD17}" presName="descendantText" presStyleLbl="alignAcc1" presStyleIdx="0" presStyleCnt="2" custScaleY="123066" custLinFactNeighborX="300" custLinFactNeighborY="-3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EDBA3-79DE-4AB3-8E91-967BB645B2E4}" type="pres">
      <dgm:prSet presAssocID="{03F0EEE0-FE30-493F-B335-AA5BEC53C7CC}" presName="sp" presStyleCnt="0"/>
      <dgm:spPr/>
    </dgm:pt>
    <dgm:pt modelId="{CC03B8C0-39C5-47A8-BC39-18253FF8E48A}" type="pres">
      <dgm:prSet presAssocID="{C4A8E708-BC8A-4BDA-A077-11A690FD46DC}" presName="composite" presStyleCnt="0"/>
      <dgm:spPr/>
    </dgm:pt>
    <dgm:pt modelId="{56FF4415-9C2D-4A46-A3AC-112C9A507BDC}" type="pres">
      <dgm:prSet presAssocID="{C4A8E708-BC8A-4BDA-A077-11A690FD46DC}" presName="parentText" presStyleLbl="alignNode1" presStyleIdx="1" presStyleCnt="2" custScaleY="1654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F80E4-6286-4DCA-91CA-C9FA8217706D}" type="pres">
      <dgm:prSet presAssocID="{C4A8E708-BC8A-4BDA-A077-11A690FD46DC}" presName="descendantText" presStyleLbl="alignAcc1" presStyleIdx="1" presStyleCnt="2" custScaleY="203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C1285-8101-4783-B145-0A3EB1E82F9A}" srcId="{C4A8E708-BC8A-4BDA-A077-11A690FD46DC}" destId="{422B0657-21B1-4AAF-8F8A-993504DD158C}" srcOrd="1" destOrd="0" parTransId="{9F90AD98-EEE3-4CCD-8A90-684D7CCFC150}" sibTransId="{4DF5044F-CC71-48A4-B8B4-19EB90DFFD88}"/>
    <dgm:cxn modelId="{3ECC2935-C894-4AAD-B63A-CD508037DF26}" type="presOf" srcId="{FDF8D98D-4841-404D-9DF9-7755A09C822B}" destId="{C93F80E4-6286-4DCA-91CA-C9FA8217706D}" srcOrd="0" destOrd="2" presId="urn:microsoft.com/office/officeart/2005/8/layout/chevron2"/>
    <dgm:cxn modelId="{7D404819-6573-48FB-8E06-3A45A2E27EF0}" type="presOf" srcId="{2FE8DF9F-AD06-4BE0-ACDD-54043A153874}" destId="{C93F80E4-6286-4DCA-91CA-C9FA8217706D}" srcOrd="0" destOrd="4" presId="urn:microsoft.com/office/officeart/2005/8/layout/chevron2"/>
    <dgm:cxn modelId="{ECC3FDC1-D4A1-47B6-A19D-4FDC763E52AC}" srcId="{91321D26-B12E-4566-A1DE-957EE352BD17}" destId="{C3898D60-3BCA-4474-A98A-8314B7E4F6BE}" srcOrd="1" destOrd="0" parTransId="{7E8A6635-9AFD-4198-9A2C-9C6466D106DC}" sibTransId="{D8CA5B87-AB96-40EB-ADEF-04E11BE9E42D}"/>
    <dgm:cxn modelId="{3EE02660-7740-4D5B-998C-7F53ABC61EBC}" type="presOf" srcId="{C3898D60-3BCA-4474-A98A-8314B7E4F6BE}" destId="{EEC7B991-CBF3-427A-822F-881A3C0F4647}" srcOrd="0" destOrd="1" presId="urn:microsoft.com/office/officeart/2005/8/layout/chevron2"/>
    <dgm:cxn modelId="{38964D9B-94BF-49B8-ADDD-513CD20DE468}" srcId="{91321D26-B12E-4566-A1DE-957EE352BD17}" destId="{12092555-79EB-4885-85C8-36EE4BD778AF}" srcOrd="2" destOrd="0" parTransId="{3E5FA77A-6A2E-440A-BDC3-F1C46513A594}" sibTransId="{68E8AC6D-3C1A-4624-ADA6-A489C361D2F9}"/>
    <dgm:cxn modelId="{73F5A3D3-6C67-40D7-920D-0D89157721E2}" type="presOf" srcId="{12092555-79EB-4885-85C8-36EE4BD778AF}" destId="{EEC7B991-CBF3-427A-822F-881A3C0F4647}" srcOrd="0" destOrd="2" presId="urn:microsoft.com/office/officeart/2005/8/layout/chevron2"/>
    <dgm:cxn modelId="{32AAD067-3A79-41D3-BE97-7E1C622BEE66}" type="presOf" srcId="{C4A8E708-BC8A-4BDA-A077-11A690FD46DC}" destId="{56FF4415-9C2D-4A46-A3AC-112C9A507BDC}" srcOrd="0" destOrd="0" presId="urn:microsoft.com/office/officeart/2005/8/layout/chevron2"/>
    <dgm:cxn modelId="{57FD6453-44A2-4A1D-86A5-758DEDA2BD35}" type="presOf" srcId="{422B0657-21B1-4AAF-8F8A-993504DD158C}" destId="{C93F80E4-6286-4DCA-91CA-C9FA8217706D}" srcOrd="0" destOrd="1" presId="urn:microsoft.com/office/officeart/2005/8/layout/chevron2"/>
    <dgm:cxn modelId="{0AA1E9F8-9F62-4B25-A994-544C869B7944}" type="presOf" srcId="{11D5E9D5-3170-4257-9B44-272769BA73FF}" destId="{C93F80E4-6286-4DCA-91CA-C9FA8217706D}" srcOrd="0" destOrd="0" presId="urn:microsoft.com/office/officeart/2005/8/layout/chevron2"/>
    <dgm:cxn modelId="{8DFD85F5-E244-4BD1-8C57-198EA6627C42}" srcId="{C4A8E708-BC8A-4BDA-A077-11A690FD46DC}" destId="{0153D0A2-282A-48A6-9645-107287D3BAF2}" srcOrd="3" destOrd="0" parTransId="{CE1C0C5F-8FD2-4F9C-BB27-4105E89E0000}" sibTransId="{C0623134-B63D-42AE-AE28-0ED2729722B1}"/>
    <dgm:cxn modelId="{6C870177-D9C8-4F97-B9E7-7574E3348F30}" srcId="{91321D26-B12E-4566-A1DE-957EE352BD17}" destId="{0730DA58-268F-46B7-A435-A88C07DD8DB4}" srcOrd="0" destOrd="0" parTransId="{748AB480-8D55-4E5C-B7EF-E6D93AC084E5}" sibTransId="{65273EB3-160B-4E41-82A6-0E98B2F3897F}"/>
    <dgm:cxn modelId="{904A3B40-5985-48B1-9BD0-B9E02E70347F}" srcId="{60206F2B-B3B1-42B4-8C9B-FAC98E4FD885}" destId="{91321D26-B12E-4566-A1DE-957EE352BD17}" srcOrd="0" destOrd="0" parTransId="{85BCEEF6-D634-4195-A985-55B7EFCCF5A3}" sibTransId="{03F0EEE0-FE30-493F-B335-AA5BEC53C7CC}"/>
    <dgm:cxn modelId="{A6C4A9BD-6704-401E-ABB7-DD95ABB538FF}" srcId="{C4A8E708-BC8A-4BDA-A077-11A690FD46DC}" destId="{2FE8DF9F-AD06-4BE0-ACDD-54043A153874}" srcOrd="4" destOrd="0" parTransId="{F95FEC61-941B-4A4C-ACF5-4247592DBA25}" sibTransId="{4E8ECF3C-AAEC-4237-8D23-89FBE7A403D0}"/>
    <dgm:cxn modelId="{2CC0D67E-44F5-4324-B646-97A50F8290D7}" srcId="{C4A8E708-BC8A-4BDA-A077-11A690FD46DC}" destId="{11D5E9D5-3170-4257-9B44-272769BA73FF}" srcOrd="0" destOrd="0" parTransId="{EDBB3983-A9FA-4022-9F70-AC7220D6B533}" sibTransId="{20E00615-116B-4752-8459-3B210F30D43F}"/>
    <dgm:cxn modelId="{8C779D6A-4305-4818-AF0A-928AE9E268F3}" type="presOf" srcId="{0153D0A2-282A-48A6-9645-107287D3BAF2}" destId="{C93F80E4-6286-4DCA-91CA-C9FA8217706D}" srcOrd="0" destOrd="3" presId="urn:microsoft.com/office/officeart/2005/8/layout/chevron2"/>
    <dgm:cxn modelId="{80CBAF02-3EF2-4536-BC37-49D2CDF385C3}" srcId="{C4A8E708-BC8A-4BDA-A077-11A690FD46DC}" destId="{FDF8D98D-4841-404D-9DF9-7755A09C822B}" srcOrd="2" destOrd="0" parTransId="{2E061C00-4286-4F8B-BEA5-47BBCD9D7BA1}" sibTransId="{FB7225E7-17F1-4710-AE00-CD4F1B4FE262}"/>
    <dgm:cxn modelId="{A8D4DF9C-7AD2-498F-ACEF-FD148BF49101}" type="presOf" srcId="{60206F2B-B3B1-42B4-8C9B-FAC98E4FD885}" destId="{BF4EDBA2-0305-40F9-86D5-C8EA9B5682D2}" srcOrd="0" destOrd="0" presId="urn:microsoft.com/office/officeart/2005/8/layout/chevron2"/>
    <dgm:cxn modelId="{F8A6DE2D-E275-4D90-8907-336AEC025507}" srcId="{60206F2B-B3B1-42B4-8C9B-FAC98E4FD885}" destId="{C4A8E708-BC8A-4BDA-A077-11A690FD46DC}" srcOrd="1" destOrd="0" parTransId="{16E64C9B-BA9C-4C0E-8E61-4693C787A1EA}" sibTransId="{CB61A179-61B8-4C5D-AC23-4629601CE369}"/>
    <dgm:cxn modelId="{D5962007-5FEB-4C22-A931-95A1F0B2960A}" type="presOf" srcId="{91321D26-B12E-4566-A1DE-957EE352BD17}" destId="{E2C52BBC-955E-4BD1-8761-9270EABAE4F2}" srcOrd="0" destOrd="0" presId="urn:microsoft.com/office/officeart/2005/8/layout/chevron2"/>
    <dgm:cxn modelId="{80D479DE-FB5E-42AA-82EE-B6244BD0DA39}" type="presOf" srcId="{0730DA58-268F-46B7-A435-A88C07DD8DB4}" destId="{EEC7B991-CBF3-427A-822F-881A3C0F4647}" srcOrd="0" destOrd="0" presId="urn:microsoft.com/office/officeart/2005/8/layout/chevron2"/>
    <dgm:cxn modelId="{E7CE2215-2294-45EE-A975-C302980C5838}" type="presParOf" srcId="{BF4EDBA2-0305-40F9-86D5-C8EA9B5682D2}" destId="{3875203C-D73E-4A6A-BEDF-268EC731C4A7}" srcOrd="0" destOrd="0" presId="urn:microsoft.com/office/officeart/2005/8/layout/chevron2"/>
    <dgm:cxn modelId="{ECB505B3-FA2E-4026-9D89-ABF2AD0ADF69}" type="presParOf" srcId="{3875203C-D73E-4A6A-BEDF-268EC731C4A7}" destId="{E2C52BBC-955E-4BD1-8761-9270EABAE4F2}" srcOrd="0" destOrd="0" presId="urn:microsoft.com/office/officeart/2005/8/layout/chevron2"/>
    <dgm:cxn modelId="{78400B94-8368-4CC4-98A2-F7581DDB8966}" type="presParOf" srcId="{3875203C-D73E-4A6A-BEDF-268EC731C4A7}" destId="{EEC7B991-CBF3-427A-822F-881A3C0F4647}" srcOrd="1" destOrd="0" presId="urn:microsoft.com/office/officeart/2005/8/layout/chevron2"/>
    <dgm:cxn modelId="{E0C631CC-0242-4645-B13A-AA1D2FC86047}" type="presParOf" srcId="{BF4EDBA2-0305-40F9-86D5-C8EA9B5682D2}" destId="{52FEDBA3-79DE-4AB3-8E91-967BB645B2E4}" srcOrd="1" destOrd="0" presId="urn:microsoft.com/office/officeart/2005/8/layout/chevron2"/>
    <dgm:cxn modelId="{01C90CD6-4D5C-4A8F-99F9-2149FD898923}" type="presParOf" srcId="{BF4EDBA2-0305-40F9-86D5-C8EA9B5682D2}" destId="{CC03B8C0-39C5-47A8-BC39-18253FF8E48A}" srcOrd="2" destOrd="0" presId="urn:microsoft.com/office/officeart/2005/8/layout/chevron2"/>
    <dgm:cxn modelId="{D32F2A81-FD37-4693-9ECA-5316F3E5E95C}" type="presParOf" srcId="{CC03B8C0-39C5-47A8-BC39-18253FF8E48A}" destId="{56FF4415-9C2D-4A46-A3AC-112C9A507BDC}" srcOrd="0" destOrd="0" presId="urn:microsoft.com/office/officeart/2005/8/layout/chevron2"/>
    <dgm:cxn modelId="{331682F1-C91C-4CB2-86D4-A562758F2DBB}" type="presParOf" srcId="{CC03B8C0-39C5-47A8-BC39-18253FF8E48A}" destId="{C93F80E4-6286-4DCA-91CA-C9FA8217706D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B63D1B-3F4B-44C3-B79F-63F87EB930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702D5F-270B-4726-BBE9-F83D997ED15C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23182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ABD797-BF07-4651-A6F9-9F5DF0252D7F}" type="parTrans" cxnId="{0CC12E72-2437-4240-A194-63ED60042D66}">
      <dgm:prSet/>
      <dgm:spPr/>
      <dgm:t>
        <a:bodyPr/>
        <a:lstStyle/>
        <a:p>
          <a:endParaRPr lang="ru-RU"/>
        </a:p>
      </dgm:t>
    </dgm:pt>
    <dgm:pt modelId="{49E61A87-81B7-4130-8084-778A0F2B4D56}" type="sibTrans" cxnId="{0CC12E72-2437-4240-A194-63ED60042D66}">
      <dgm:prSet/>
      <dgm:spPr/>
      <dgm:t>
        <a:bodyPr/>
        <a:lstStyle/>
        <a:p>
          <a:endParaRPr lang="ru-RU"/>
        </a:p>
      </dgm:t>
    </dgm:pt>
    <dgm:pt modelId="{9D254FE7-C22F-46E1-8433-2D89579AEDBA}">
      <dgm:prSet phldrT="[Текст]" custT="1"/>
      <dgm:spPr>
        <a:solidFill>
          <a:srgbClr val="FFFF00">
            <a:alpha val="90000"/>
          </a:srgbClr>
        </a:solidFill>
        <a:ln w="3175"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Кировская область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BF18B2F-4C5B-4E05-9A9A-5BC01BB8D206}" type="parTrans" cxnId="{DAD0720A-1919-483D-A62C-75161EE5DD36}">
      <dgm:prSet/>
      <dgm:spPr/>
      <dgm:t>
        <a:bodyPr/>
        <a:lstStyle/>
        <a:p>
          <a:endParaRPr lang="ru-RU"/>
        </a:p>
      </dgm:t>
    </dgm:pt>
    <dgm:pt modelId="{3D5AB892-8EF4-453C-A2A2-9FDAB151B7C7}" type="sibTrans" cxnId="{DAD0720A-1919-483D-A62C-75161EE5DD36}">
      <dgm:prSet/>
      <dgm:spPr/>
      <dgm:t>
        <a:bodyPr/>
        <a:lstStyle/>
        <a:p>
          <a:endParaRPr lang="ru-RU"/>
        </a:p>
      </dgm:t>
    </dgm:pt>
    <dgm:pt modelId="{35F485A9-CD8C-4BC2-AC63-CD8793DF74A5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25481</a:t>
          </a:r>
          <a:endParaRPr lang="ru-RU" sz="1800" dirty="0">
            <a:solidFill>
              <a:schemeClr val="tx1"/>
            </a:solidFill>
          </a:endParaRPr>
        </a:p>
      </dgm:t>
    </dgm:pt>
    <dgm:pt modelId="{0EB2AF05-D803-420B-AF0A-572E350405B8}" type="parTrans" cxnId="{5A616580-8324-40A8-A961-06DE428BAD2E}">
      <dgm:prSet/>
      <dgm:spPr/>
      <dgm:t>
        <a:bodyPr/>
        <a:lstStyle/>
        <a:p>
          <a:endParaRPr lang="ru-RU"/>
        </a:p>
      </dgm:t>
    </dgm:pt>
    <dgm:pt modelId="{B330D075-4E0F-4DC7-9EF3-B72C49BACB01}" type="sibTrans" cxnId="{5A616580-8324-40A8-A961-06DE428BAD2E}">
      <dgm:prSet/>
      <dgm:spPr/>
      <dgm:t>
        <a:bodyPr/>
        <a:lstStyle/>
        <a:p>
          <a:endParaRPr lang="ru-RU"/>
        </a:p>
      </dgm:t>
    </dgm:pt>
    <dgm:pt modelId="{3FFA25DD-67EF-410F-AF8A-56622B5F653D}">
      <dgm:prSet phldrT="[Текст]" custT="1"/>
      <dgm:spPr>
        <a:solidFill>
          <a:srgbClr val="FFFF00">
            <a:alpha val="90000"/>
          </a:srgbClr>
        </a:solidFill>
        <a:ln w="3175"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Российская Федерация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8644C220-739B-4B3C-9332-BDB8D2F70D10}" type="parTrans" cxnId="{CB69BD55-8F1C-4C0E-BDD4-46B1E828BB2C}">
      <dgm:prSet/>
      <dgm:spPr/>
      <dgm:t>
        <a:bodyPr/>
        <a:lstStyle/>
        <a:p>
          <a:endParaRPr lang="ru-RU"/>
        </a:p>
      </dgm:t>
    </dgm:pt>
    <dgm:pt modelId="{78F864C3-CA5A-44E7-B1A3-D48EC11A8E18}" type="sibTrans" cxnId="{CB69BD55-8F1C-4C0E-BDD4-46B1E828BB2C}">
      <dgm:prSet/>
      <dgm:spPr/>
      <dgm:t>
        <a:bodyPr/>
        <a:lstStyle/>
        <a:p>
          <a:endParaRPr lang="ru-RU"/>
        </a:p>
      </dgm:t>
    </dgm:pt>
    <dgm:pt modelId="{E445D9B4-22CC-438F-975E-B46CECA774BA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21178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947F197-C2C2-44CF-BF5A-2215B80F4D1E}" type="parTrans" cxnId="{B13161ED-1F22-4D0A-8FC5-5C1611B88386}">
      <dgm:prSet/>
      <dgm:spPr/>
      <dgm:t>
        <a:bodyPr/>
        <a:lstStyle/>
        <a:p>
          <a:endParaRPr lang="ru-RU"/>
        </a:p>
      </dgm:t>
    </dgm:pt>
    <dgm:pt modelId="{6CA8034A-DEB8-4144-AF1B-30C82796A8F2}" type="sibTrans" cxnId="{B13161ED-1F22-4D0A-8FC5-5C1611B88386}">
      <dgm:prSet/>
      <dgm:spPr/>
      <dgm:t>
        <a:bodyPr/>
        <a:lstStyle/>
        <a:p>
          <a:endParaRPr lang="ru-RU"/>
        </a:p>
      </dgm:t>
    </dgm:pt>
    <dgm:pt modelId="{D8579647-1FE6-49E5-B21B-205ED2C83417}">
      <dgm:prSet phldrT="[Текст]" custT="1"/>
      <dgm:spPr>
        <a:solidFill>
          <a:srgbClr val="FFFF00">
            <a:alpha val="90000"/>
          </a:srgbClr>
        </a:solidFill>
        <a:ln w="3175"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Приволжский федеральный округ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8ED9E42E-5453-47CF-9476-D532127A0DF4}" type="parTrans" cxnId="{2EABD11C-5F58-405B-B730-F67A1D7D473F}">
      <dgm:prSet/>
      <dgm:spPr/>
      <dgm:t>
        <a:bodyPr/>
        <a:lstStyle/>
        <a:p>
          <a:endParaRPr lang="ru-RU"/>
        </a:p>
      </dgm:t>
    </dgm:pt>
    <dgm:pt modelId="{69A533CC-4EF1-4463-841E-458B6BD5E3A1}" type="sibTrans" cxnId="{2EABD11C-5F58-405B-B730-F67A1D7D473F}">
      <dgm:prSet/>
      <dgm:spPr/>
      <dgm:t>
        <a:bodyPr/>
        <a:lstStyle/>
        <a:p>
          <a:endParaRPr lang="ru-RU"/>
        </a:p>
      </dgm:t>
    </dgm:pt>
    <dgm:pt modelId="{BD833D65-2AA9-47E1-9F65-57891ED033FF}">
      <dgm:prSet phldrT="[Текст]" custT="1"/>
      <dgm:spPr>
        <a:solidFill>
          <a:srgbClr val="FFFF00">
            <a:alpha val="90000"/>
          </a:srgbClr>
        </a:solidFill>
        <a:ln w="3175"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5 место в ПФО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E67B8C5-28AE-4545-ABF1-BE83061621A3}" type="parTrans" cxnId="{B7792478-C6DE-43FB-9BEA-5CC0CA773E2F}">
      <dgm:prSet/>
      <dgm:spPr/>
      <dgm:t>
        <a:bodyPr/>
        <a:lstStyle/>
        <a:p>
          <a:endParaRPr lang="ru-RU"/>
        </a:p>
      </dgm:t>
    </dgm:pt>
    <dgm:pt modelId="{655E7C32-AD14-49E5-BDA8-D47D62A417C1}" type="sibTrans" cxnId="{B7792478-C6DE-43FB-9BEA-5CC0CA773E2F}">
      <dgm:prSet/>
      <dgm:spPr/>
      <dgm:t>
        <a:bodyPr/>
        <a:lstStyle/>
        <a:p>
          <a:endParaRPr lang="ru-RU"/>
        </a:p>
      </dgm:t>
    </dgm:pt>
    <dgm:pt modelId="{6272032F-A5FE-4282-B088-49155AA39CB6}" type="pres">
      <dgm:prSet presAssocID="{E0B63D1B-3F4B-44C3-B79F-63F87EB930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8D3B7-309B-407C-8E37-57A0A780E3C2}" type="pres">
      <dgm:prSet presAssocID="{CB702D5F-270B-4726-BBE9-F83D997ED15C}" presName="linNode" presStyleCnt="0"/>
      <dgm:spPr/>
    </dgm:pt>
    <dgm:pt modelId="{0BF069F6-1B29-4E74-9148-2D22A491E3A0}" type="pres">
      <dgm:prSet presAssocID="{CB702D5F-270B-4726-BBE9-F83D997ED15C}" presName="parentText" presStyleLbl="node1" presStyleIdx="0" presStyleCnt="3" custScaleX="82832" custScaleY="85045" custLinFactNeighborX="-2903" custLinFactNeighborY="-6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3B25-9682-4F92-BE67-0C3AC1142AE7}" type="pres">
      <dgm:prSet presAssocID="{CB702D5F-270B-4726-BBE9-F83D997ED15C}" presName="descendantText" presStyleLbl="alignAccFollowNode1" presStyleIdx="0" presStyleCnt="3" custScaleX="118866" custScaleY="107892" custLinFactNeighborX="-264" custLinFactNeighborY="-11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6DD1D-4026-4A14-8351-E1C93EEA9891}" type="pres">
      <dgm:prSet presAssocID="{49E61A87-81B7-4130-8084-778A0F2B4D56}" presName="sp" presStyleCnt="0"/>
      <dgm:spPr/>
    </dgm:pt>
    <dgm:pt modelId="{876951CA-5BE6-4737-8991-CA77D739B326}" type="pres">
      <dgm:prSet presAssocID="{35F485A9-CD8C-4BC2-AC63-CD8793DF74A5}" presName="linNode" presStyleCnt="0"/>
      <dgm:spPr/>
    </dgm:pt>
    <dgm:pt modelId="{F3670666-D3A7-4F78-956D-0C71F3FCE7D1}" type="pres">
      <dgm:prSet presAssocID="{35F485A9-CD8C-4BC2-AC63-CD8793DF74A5}" presName="parentText" presStyleLbl="node1" presStyleIdx="1" presStyleCnt="3" custScaleX="116291" custScaleY="73592" custLinFactNeighborX="-1" custLinFactNeighborY="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70464-2DC1-4A55-90BF-014D0542C870}" type="pres">
      <dgm:prSet presAssocID="{35F485A9-CD8C-4BC2-AC63-CD8793DF74A5}" presName="descendantText" presStyleLbl="alignAccFollowNode1" presStyleIdx="1" presStyleCnt="3" custScaleX="16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B9C37-F100-4B6E-8446-23F9F5CC9DDA}" type="pres">
      <dgm:prSet presAssocID="{B330D075-4E0F-4DC7-9EF3-B72C49BACB01}" presName="sp" presStyleCnt="0"/>
      <dgm:spPr/>
    </dgm:pt>
    <dgm:pt modelId="{96964511-5125-4231-9845-D1A52565BC0A}" type="pres">
      <dgm:prSet presAssocID="{E445D9B4-22CC-438F-975E-B46CECA774BA}" presName="linNode" presStyleCnt="0"/>
      <dgm:spPr/>
    </dgm:pt>
    <dgm:pt modelId="{0A3E7B96-D556-45CE-9825-D16413F731D2}" type="pres">
      <dgm:prSet presAssocID="{E445D9B4-22CC-438F-975E-B46CECA774BA}" presName="parentText" presStyleLbl="node1" presStyleIdx="2" presStyleCnt="3" custScaleX="95419" custScaleY="74357" custLinFactNeighborX="-1" custLinFactNeighborY="2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FEC3A-D2BF-4984-8BC3-EB80D1B7E2C8}" type="pres">
      <dgm:prSet presAssocID="{E445D9B4-22CC-438F-975E-B46CECA774BA}" presName="descendantText" presStyleLbl="alignAccFollowNode1" presStyleIdx="2" presStyleCnt="3" custScaleX="132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161ED-1F22-4D0A-8FC5-5C1611B88386}" srcId="{E0B63D1B-3F4B-44C3-B79F-63F87EB930F4}" destId="{E445D9B4-22CC-438F-975E-B46CECA774BA}" srcOrd="2" destOrd="0" parTransId="{5947F197-C2C2-44CF-BF5A-2215B80F4D1E}" sibTransId="{6CA8034A-DEB8-4144-AF1B-30C82796A8F2}"/>
    <dgm:cxn modelId="{E01AA05A-65A5-4B88-B6C6-AC555AD7328E}" type="presOf" srcId="{E445D9B4-22CC-438F-975E-B46CECA774BA}" destId="{0A3E7B96-D556-45CE-9825-D16413F731D2}" srcOrd="0" destOrd="0" presId="urn:microsoft.com/office/officeart/2005/8/layout/vList5"/>
    <dgm:cxn modelId="{B7792478-C6DE-43FB-9BEA-5CC0CA773E2F}" srcId="{CB702D5F-270B-4726-BBE9-F83D997ED15C}" destId="{BD833D65-2AA9-47E1-9F65-57891ED033FF}" srcOrd="1" destOrd="0" parTransId="{AE67B8C5-28AE-4545-ABF1-BE83061621A3}" sibTransId="{655E7C32-AD14-49E5-BDA8-D47D62A417C1}"/>
    <dgm:cxn modelId="{55B44064-EAEF-4293-8C84-7D7A4CBB22CB}" type="presOf" srcId="{3FFA25DD-67EF-410F-AF8A-56622B5F653D}" destId="{F0C70464-2DC1-4A55-90BF-014D0542C870}" srcOrd="0" destOrd="0" presId="urn:microsoft.com/office/officeart/2005/8/layout/vList5"/>
    <dgm:cxn modelId="{15AD756A-1951-4BBA-AF2F-6E75947B5DF6}" type="presOf" srcId="{CB702D5F-270B-4726-BBE9-F83D997ED15C}" destId="{0BF069F6-1B29-4E74-9148-2D22A491E3A0}" srcOrd="0" destOrd="0" presId="urn:microsoft.com/office/officeart/2005/8/layout/vList5"/>
    <dgm:cxn modelId="{F0453284-AD8A-40C0-B008-F1FC358B8476}" type="presOf" srcId="{E0B63D1B-3F4B-44C3-B79F-63F87EB930F4}" destId="{6272032F-A5FE-4282-B088-49155AA39CB6}" srcOrd="0" destOrd="0" presId="urn:microsoft.com/office/officeart/2005/8/layout/vList5"/>
    <dgm:cxn modelId="{0CC12E72-2437-4240-A194-63ED60042D66}" srcId="{E0B63D1B-3F4B-44C3-B79F-63F87EB930F4}" destId="{CB702D5F-270B-4726-BBE9-F83D997ED15C}" srcOrd="0" destOrd="0" parTransId="{46ABD797-BF07-4651-A6F9-9F5DF0252D7F}" sibTransId="{49E61A87-81B7-4130-8084-778A0F2B4D56}"/>
    <dgm:cxn modelId="{DAD0720A-1919-483D-A62C-75161EE5DD36}" srcId="{CB702D5F-270B-4726-BBE9-F83D997ED15C}" destId="{9D254FE7-C22F-46E1-8433-2D89579AEDBA}" srcOrd="0" destOrd="0" parTransId="{BBF18B2F-4C5B-4E05-9A9A-5BC01BB8D206}" sibTransId="{3D5AB892-8EF4-453C-A2A2-9FDAB151B7C7}"/>
    <dgm:cxn modelId="{5A616580-8324-40A8-A961-06DE428BAD2E}" srcId="{E0B63D1B-3F4B-44C3-B79F-63F87EB930F4}" destId="{35F485A9-CD8C-4BC2-AC63-CD8793DF74A5}" srcOrd="1" destOrd="0" parTransId="{0EB2AF05-D803-420B-AF0A-572E350405B8}" sibTransId="{B330D075-4E0F-4DC7-9EF3-B72C49BACB01}"/>
    <dgm:cxn modelId="{CB69BD55-8F1C-4C0E-BDD4-46B1E828BB2C}" srcId="{35F485A9-CD8C-4BC2-AC63-CD8793DF74A5}" destId="{3FFA25DD-67EF-410F-AF8A-56622B5F653D}" srcOrd="0" destOrd="0" parTransId="{8644C220-739B-4B3C-9332-BDB8D2F70D10}" sibTransId="{78F864C3-CA5A-44E7-B1A3-D48EC11A8E18}"/>
    <dgm:cxn modelId="{2EABD11C-5F58-405B-B730-F67A1D7D473F}" srcId="{E445D9B4-22CC-438F-975E-B46CECA774BA}" destId="{D8579647-1FE6-49E5-B21B-205ED2C83417}" srcOrd="0" destOrd="0" parTransId="{8ED9E42E-5453-47CF-9476-D532127A0DF4}" sibTransId="{69A533CC-4EF1-4463-841E-458B6BD5E3A1}"/>
    <dgm:cxn modelId="{B70F3052-BE29-41DC-9784-662851668439}" type="presOf" srcId="{35F485A9-CD8C-4BC2-AC63-CD8793DF74A5}" destId="{F3670666-D3A7-4F78-956D-0C71F3FCE7D1}" srcOrd="0" destOrd="0" presId="urn:microsoft.com/office/officeart/2005/8/layout/vList5"/>
    <dgm:cxn modelId="{4EF4CE7D-D595-4E6D-8B25-EEFD945292B7}" type="presOf" srcId="{D8579647-1FE6-49E5-B21B-205ED2C83417}" destId="{4F1FEC3A-D2BF-4984-8BC3-EB80D1B7E2C8}" srcOrd="0" destOrd="0" presId="urn:microsoft.com/office/officeart/2005/8/layout/vList5"/>
    <dgm:cxn modelId="{48618DC4-C8DA-4ACE-9630-5482D065AD7C}" type="presOf" srcId="{BD833D65-2AA9-47E1-9F65-57891ED033FF}" destId="{A8273B25-9682-4F92-BE67-0C3AC1142AE7}" srcOrd="0" destOrd="1" presId="urn:microsoft.com/office/officeart/2005/8/layout/vList5"/>
    <dgm:cxn modelId="{5B7FDE13-B6BE-4F63-820B-AFB60535FBC9}" type="presOf" srcId="{9D254FE7-C22F-46E1-8433-2D89579AEDBA}" destId="{A8273B25-9682-4F92-BE67-0C3AC1142AE7}" srcOrd="0" destOrd="0" presId="urn:microsoft.com/office/officeart/2005/8/layout/vList5"/>
    <dgm:cxn modelId="{ED1C8EBF-C536-441A-A8A4-E0E8493CCE58}" type="presParOf" srcId="{6272032F-A5FE-4282-B088-49155AA39CB6}" destId="{7458D3B7-309B-407C-8E37-57A0A780E3C2}" srcOrd="0" destOrd="0" presId="urn:microsoft.com/office/officeart/2005/8/layout/vList5"/>
    <dgm:cxn modelId="{2CFC220B-3320-4C3B-BE83-C85DE55C91BA}" type="presParOf" srcId="{7458D3B7-309B-407C-8E37-57A0A780E3C2}" destId="{0BF069F6-1B29-4E74-9148-2D22A491E3A0}" srcOrd="0" destOrd="0" presId="urn:microsoft.com/office/officeart/2005/8/layout/vList5"/>
    <dgm:cxn modelId="{10070ACB-CC32-4135-85C4-EB4DEE99A185}" type="presParOf" srcId="{7458D3B7-309B-407C-8E37-57A0A780E3C2}" destId="{A8273B25-9682-4F92-BE67-0C3AC1142AE7}" srcOrd="1" destOrd="0" presId="urn:microsoft.com/office/officeart/2005/8/layout/vList5"/>
    <dgm:cxn modelId="{5F3A2F26-7827-497F-87AC-A13B0C209162}" type="presParOf" srcId="{6272032F-A5FE-4282-B088-49155AA39CB6}" destId="{2CC6DD1D-4026-4A14-8351-E1C93EEA9891}" srcOrd="1" destOrd="0" presId="urn:microsoft.com/office/officeart/2005/8/layout/vList5"/>
    <dgm:cxn modelId="{CB894478-08F2-4D29-B5E4-4A1E94481E29}" type="presParOf" srcId="{6272032F-A5FE-4282-B088-49155AA39CB6}" destId="{876951CA-5BE6-4737-8991-CA77D739B326}" srcOrd="2" destOrd="0" presId="urn:microsoft.com/office/officeart/2005/8/layout/vList5"/>
    <dgm:cxn modelId="{D999BD07-7513-43E6-B939-AA5772B190CE}" type="presParOf" srcId="{876951CA-5BE6-4737-8991-CA77D739B326}" destId="{F3670666-D3A7-4F78-956D-0C71F3FCE7D1}" srcOrd="0" destOrd="0" presId="urn:microsoft.com/office/officeart/2005/8/layout/vList5"/>
    <dgm:cxn modelId="{9702A402-231B-403C-B1D9-0701B5F5E489}" type="presParOf" srcId="{876951CA-5BE6-4737-8991-CA77D739B326}" destId="{F0C70464-2DC1-4A55-90BF-014D0542C870}" srcOrd="1" destOrd="0" presId="urn:microsoft.com/office/officeart/2005/8/layout/vList5"/>
    <dgm:cxn modelId="{C8B7739A-CF17-4F98-9783-0E4499C94EAF}" type="presParOf" srcId="{6272032F-A5FE-4282-B088-49155AA39CB6}" destId="{C88B9C37-F100-4B6E-8446-23F9F5CC9DDA}" srcOrd="3" destOrd="0" presId="urn:microsoft.com/office/officeart/2005/8/layout/vList5"/>
    <dgm:cxn modelId="{2BE55C14-973B-458B-8952-E4BAA1E3BB8F}" type="presParOf" srcId="{6272032F-A5FE-4282-B088-49155AA39CB6}" destId="{96964511-5125-4231-9845-D1A52565BC0A}" srcOrd="4" destOrd="0" presId="urn:microsoft.com/office/officeart/2005/8/layout/vList5"/>
    <dgm:cxn modelId="{66DD33F9-1422-4123-8900-A8979A94E96B}" type="presParOf" srcId="{96964511-5125-4231-9845-D1A52565BC0A}" destId="{0A3E7B96-D556-45CE-9825-D16413F731D2}" srcOrd="0" destOrd="0" presId="urn:microsoft.com/office/officeart/2005/8/layout/vList5"/>
    <dgm:cxn modelId="{70D0982E-D5CE-4611-919A-021A1F2D8C7C}" type="presParOf" srcId="{96964511-5125-4231-9845-D1A52565BC0A}" destId="{4F1FEC3A-D2BF-4984-8BC3-EB80D1B7E2C8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1BAE0-3148-4C00-88F4-052ABFFA9577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6DC0-6BD2-43DB-B27C-F065F3112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55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BF279-22F8-45B3-9A70-97D0D6861019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7EE1-664E-4073-BFC4-1C435EDC7F0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10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277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20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FF1B-A587-42DD-AC40-12320A9AD27E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7DB6-F0A3-412D-A5BA-7E1866D9438B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26C1-149B-42F5-8B4B-1BBC6376775E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E353-4620-4829-9F5B-33DAAAE6D1AB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5F4-8889-41C6-8CD8-79490057494E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F16D-100C-464C-A068-65CF3F5AC77C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4C3-38A5-48FC-B877-E41E0FAA7E5D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E56D-EC6B-4F0A-B665-5C735928518C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ED0C-58F6-48F8-A132-C38D0577374B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C5E4-877C-4138-8BDE-59467F403AD6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D5DB-5E58-4972-B7BF-0CBE6A5584E4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E5DBD-E553-493E-AAEC-0673C56E8827}" type="datetime1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spd="slow">
    <p:strips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chart" Target="../charts/chart14.xml"/><Relationship Id="rId7" Type="http://schemas.openxmlformats.org/officeDocument/2006/relationships/image" Target="../media/image10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5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524" y="1928803"/>
            <a:ext cx="8580953" cy="28575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агропромышленного комплекса Кировской области в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году,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задачах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мерах по развитию отрасли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2019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2870" y="6237312"/>
            <a:ext cx="2883903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Киров - 2019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7" descr="Kirov_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555" y="356659"/>
            <a:ext cx="859896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0619" y="549842"/>
            <a:ext cx="7254806" cy="719723"/>
          </a:xfrm>
          <a:prstGeom prst="rect">
            <a:avLst/>
          </a:prstGeom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10</a:t>
            </a:fld>
            <a:endParaRPr lang="ru-RU" sz="1400" dirty="0"/>
          </a:p>
        </p:txBody>
      </p:sp>
      <p:graphicFrame>
        <p:nvGraphicFramePr>
          <p:cNvPr id="22" name="Схема 21"/>
          <p:cNvGraphicFramePr/>
          <p:nvPr/>
        </p:nvGraphicFramePr>
        <p:xfrm>
          <a:off x="5595942" y="1142984"/>
          <a:ext cx="407196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0" y="1357298"/>
          <a:ext cx="509587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309530" y="285728"/>
            <a:ext cx="4643470" cy="428628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Поголовье  коров </a:t>
            </a:r>
          </a:p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сельскохозяйственных организациях, тыс. гол.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5524504" y="285728"/>
            <a:ext cx="4143404" cy="428628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Темп роста поголовья  коров к 2017 году, 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1113745">
            <a:off x="1475578" y="907445"/>
            <a:ext cx="1757823" cy="451384"/>
          </a:xfrm>
          <a:prstGeom prst="rightArrow">
            <a:avLst/>
          </a:prstGeom>
          <a:solidFill>
            <a:srgbClr val="00B05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+ 7,4 тыс. гол.</a:t>
            </a:r>
            <a:endParaRPr lang="ru-RU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66720" y="3714752"/>
            <a:ext cx="3714776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Рост поголовья коров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66720" y="4143380"/>
          <a:ext cx="37147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714512"/>
              </a:tblGrid>
              <a:tr h="321471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 района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Немский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+ 563 головы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Орловский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+ 538 голов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Оричевский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+ 516 голов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Зуевский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+ 205 голов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Куменский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+ 170 голов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5595942" y="3714752"/>
            <a:ext cx="3857652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Снижение поголовья коров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595942" y="4143380"/>
          <a:ext cx="3857652" cy="221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785950"/>
              </a:tblGrid>
              <a:tr h="369096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районов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096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Уржумский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- 176 голов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Тужинский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- 138 голов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Подосиновский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- 122 головы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Свечинский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- 111 голов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Кильмезский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- 103 головы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Стрелка вверх 17"/>
          <p:cNvSpPr/>
          <p:nvPr/>
        </p:nvSpPr>
        <p:spPr>
          <a:xfrm>
            <a:off x="238092" y="4786322"/>
            <a:ext cx="357190" cy="64294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5167314" y="4714884"/>
            <a:ext cx="357190" cy="64294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154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96404" y="6421461"/>
            <a:ext cx="809596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19458" name="Picture 2" descr="http://mtdata.ru/u16/photoF7C7/20558233978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6" y="1071546"/>
            <a:ext cx="3214710" cy="221457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523844" y="3500438"/>
            <a:ext cx="6786610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Структура производства мяса по категориям производителей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190536" y="3786190"/>
          <a:ext cx="5167314" cy="278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310058" y="3786190"/>
          <a:ext cx="535785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523844" y="142852"/>
            <a:ext cx="6000792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скота и птицы на убой, тыс. тонн 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66654" y="357166"/>
          <a:ext cx="66040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3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617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380968" y="285728"/>
            <a:ext cx="4000528" cy="428628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Структура производства мяса по видам </a:t>
            </a:r>
          </a:p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сельхозорганизациях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4595810" y="785794"/>
            <a:ext cx="2214578" cy="428628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производство свинины, тыс. то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нн</a:t>
            </a:r>
            <a:endParaRPr lang="ru-RU" sz="1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0" y="857232"/>
          <a:ext cx="452437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6881826" y="1285860"/>
          <a:ext cx="271464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7239016" y="785794"/>
            <a:ext cx="2214578" cy="428628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производство говядины, тыс. тонн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238620" y="1428736"/>
          <a:ext cx="278608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166654" y="3929042"/>
          <a:ext cx="2786082" cy="250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309530" y="3357562"/>
            <a:ext cx="2786082" cy="500066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производство яиц, </a:t>
            </a:r>
          </a:p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млн. штук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Z:\ Отдел прогнозирования\ Цапаев\Герефорды 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2" t="21984" r="47343" b="22658"/>
          <a:stretch/>
        </p:blipFill>
        <p:spPr bwMode="auto">
          <a:xfrm>
            <a:off x="7453330" y="4786322"/>
            <a:ext cx="2000265" cy="121444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1694" y="3643314"/>
            <a:ext cx="2143140" cy="1285884"/>
          </a:xfrm>
          <a:prstGeom prst="round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C:\Users\Tregubova\Pictures\Картинки\main_image_n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1430" y="5072074"/>
            <a:ext cx="2306428" cy="128588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2881298" y="4071942"/>
            <a:ext cx="2286016" cy="1500198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яйценоскости кур-несушек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разделили 1 место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Удмуртской Республикой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309530" y="428604"/>
            <a:ext cx="4143404" cy="428628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племенных организаций, ед.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166654" y="5072074"/>
            <a:ext cx="5643602" cy="928694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племенных хозяйствах произведено 67% молока, продуктивность коров – 7776 кг, на 449 кг выше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среднеобластного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показателя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1"/>
          </p:nvPr>
        </p:nvGraphicFramePr>
        <p:xfrm>
          <a:off x="0" y="1285860"/>
          <a:ext cx="5548281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5953132" y="3857628"/>
            <a:ext cx="3000396" cy="928694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8900" lvl="0" indent="0">
              <a:spcBef>
                <a:spcPts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Продано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 тыс.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племенного молодняка крупного рогатого скота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Tregubova\Pictures\среднеивкин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6" y="1142984"/>
            <a:ext cx="3238523" cy="242889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96404" y="6357958"/>
            <a:ext cx="809596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309530" y="928670"/>
            <a:ext cx="9358378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 dirty="0" smtClean="0">
                <a:latin typeface="Arial" charset="0"/>
                <a:cs typeface="Arial" charset="0"/>
              </a:rPr>
              <a:t>Предоставляются субсидии по 570 инвестиционным кредитным договорам</a:t>
            </a:r>
            <a:endParaRPr lang="ru-RU" altLang="ru-RU" sz="1500" b="1" dirty="0">
              <a:latin typeface="Arial" charset="0"/>
              <a:cs typeface="Arial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380968" y="5500702"/>
            <a:ext cx="9286940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1500" b="1" spc="-20" dirty="0" smtClean="0">
                <a:latin typeface="Arial" charset="0"/>
                <a:cs typeface="Arial" charset="0"/>
              </a:rPr>
              <a:t>Предоставлена субсидия в сумме 50,6 млн. рублей на возмещение части прямых затрат на строительство и реконструкцию молочных ферм: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ООО Агрофирма «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Подгорцы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Юрьянского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и СПК «Соколовка» Зуевского района</a:t>
            </a:r>
            <a:endParaRPr lang="ru-RU" altLang="ru-RU" sz="1500" b="1" spc="-20" dirty="0">
              <a:latin typeface="Arial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309530" y="1500174"/>
            <a:ext cx="9358378" cy="500066"/>
          </a:xfrm>
          <a:prstGeom prst="roundRect">
            <a:avLst>
              <a:gd name="adj" fmla="val 2781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 dirty="0" smtClean="0">
                <a:latin typeface="Arial" charset="0"/>
                <a:cs typeface="Arial" charset="0"/>
              </a:rPr>
              <a:t>Приобретено более 2,5 тысяч единиц техники и оборудования на сумму свыше 2 млрд. рублей </a:t>
            </a:r>
            <a:endParaRPr lang="ru-RU" altLang="ru-RU" sz="1500" b="1" dirty="0">
              <a:latin typeface="Arial" charset="0"/>
              <a:cs typeface="Arial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309530" y="2143116"/>
            <a:ext cx="5429288" cy="1428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Завершено строительство молочных ферм: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- СХПК им. Кирова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Оричевского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района (на 500 гол.),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ООО Агрофирма «Адышево»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Оричевского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(на 752 гол.),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ООО Агрофирма 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Подгорцы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Юрьянского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(на 512 гол),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ООО СХП 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Елгань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Унинского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(на 400 гол.)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309530" y="285728"/>
            <a:ext cx="4714908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Реализация инвестиционных проектов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80968" y="3714752"/>
            <a:ext cx="5214974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Проведена модернизация фермы: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СПК «Соколовка» Зуевского района (280 гол.)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380968" y="4429132"/>
            <a:ext cx="5214974" cy="8572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Введена в эксплуатацию первая очередь строительства животноводческого комплекса  в  АО «Агрофирма 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Немский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Немского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района (3100 гол.).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 descr="Z:\ФГБУ\!!!!!Ивест проект\ООО Агрофирма Пригородная\ФОТО\43_40_1_2.JPG"/>
          <p:cNvPicPr>
            <a:picLocks noChangeAspect="1" noChangeArrowheads="1"/>
          </p:cNvPicPr>
          <p:nvPr/>
        </p:nvPicPr>
        <p:blipFill>
          <a:blip r:embed="rId2" cstate="print"/>
          <a:srcRect l="1786" t="21429" r="1786" b="28571"/>
          <a:stretch>
            <a:fillRect/>
          </a:stretch>
        </p:blipFill>
        <p:spPr bwMode="auto">
          <a:xfrm>
            <a:off x="6524636" y="2143116"/>
            <a:ext cx="3078672" cy="17859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3" name="Picture 2" descr="Z:\ФГБУ\!!!!!Ивест проект\ООО Агрофирма Коршик\ФОТО\43_39_1_1.JPG"/>
          <p:cNvPicPr>
            <a:picLocks noChangeAspect="1" noChangeArrowheads="1"/>
          </p:cNvPicPr>
          <p:nvPr/>
        </p:nvPicPr>
        <p:blipFill>
          <a:blip r:embed="rId3" cstate="print"/>
          <a:srcRect l="15389" t="8554" b="25151"/>
          <a:stretch>
            <a:fillRect/>
          </a:stretch>
        </p:blipFill>
        <p:spPr bwMode="auto">
          <a:xfrm>
            <a:off x="5810256" y="3429000"/>
            <a:ext cx="3000396" cy="18573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9286905" y="3429001"/>
            <a:ext cx="309563" cy="13335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ru-RU" kern="0">
              <a:sym typeface="Arial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4333870" y="1523987"/>
            <a:ext cx="309563" cy="13335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ru-RU" kern="0"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9525" y="1619238"/>
            <a:ext cx="516117" cy="1143008"/>
          </a:xfrm>
          <a:prstGeom prst="rect">
            <a:avLst/>
          </a:prstGeom>
          <a:noFill/>
        </p:spPr>
        <p:txBody>
          <a:bodyPr vert="vert270" wrap="square" lIns="103163" tIns="51581" rIns="103163" bIns="51581">
            <a:spAutoFit/>
          </a:bodyPr>
          <a:lstStyle/>
          <a:p>
            <a:pPr>
              <a:defRPr/>
            </a:pPr>
            <a:r>
              <a:rPr lang="ru-RU" b="1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</a:t>
            </a:r>
            <a:r>
              <a:rPr lang="ru-RU" b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1,2 </a:t>
            </a:r>
            <a:r>
              <a:rPr lang="ru-RU" b="1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5168" y="3143248"/>
            <a:ext cx="823894" cy="1714512"/>
          </a:xfrm>
          <a:prstGeom prst="rect">
            <a:avLst/>
          </a:prstGeom>
          <a:noFill/>
        </p:spPr>
        <p:txBody>
          <a:bodyPr vert="vert270" wrap="square" lIns="103163" tIns="51581" rIns="103163" bIns="51581">
            <a:spAutoFit/>
          </a:bodyPr>
          <a:lstStyle/>
          <a:p>
            <a:pPr>
              <a:defRPr/>
            </a:pPr>
            <a:r>
              <a:rPr lang="ru-RU" b="1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</a:t>
            </a:r>
            <a:r>
              <a:rPr lang="ru-RU" b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145 тонн</a:t>
            </a:r>
          </a:p>
          <a:p>
            <a:pPr>
              <a:defRPr/>
            </a:pPr>
            <a:endParaRPr lang="ru-RU" b="1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15</a:t>
            </a:fld>
            <a:endParaRPr lang="ru-RU" sz="1400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52406" y="785794"/>
          <a:ext cx="364333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5095876" y="1785925"/>
          <a:ext cx="3714776" cy="32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738158" y="428604"/>
            <a:ext cx="3429024" cy="357190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Надой молока от коровы в сутки, кг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5381628" y="1214422"/>
            <a:ext cx="3929090" cy="357190"/>
          </a:xfrm>
          <a:prstGeom prst="roundRect">
            <a:avLst>
              <a:gd name="adj" fmla="val 140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Валовой надой молока в сутки, тонн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Z:\  И.В.Головкова\Отдел прогнозирования\DSC_4067.JPG"/>
          <p:cNvPicPr>
            <a:picLocks noChangeAspect="1" noChangeArrowheads="1"/>
          </p:cNvPicPr>
          <p:nvPr/>
        </p:nvPicPr>
        <p:blipFill>
          <a:blip r:embed="rId4" cstate="print"/>
          <a:srcRect l="34428" t="31128"/>
          <a:stretch>
            <a:fillRect/>
          </a:stretch>
        </p:blipFill>
        <p:spPr bwMode="auto">
          <a:xfrm>
            <a:off x="738158" y="3929066"/>
            <a:ext cx="3000396" cy="2214578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08219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3477" y="6357958"/>
            <a:ext cx="653262" cy="365125"/>
          </a:xfrm>
        </p:spPr>
        <p:txBody>
          <a:bodyPr/>
          <a:lstStyle/>
          <a:p>
            <a:fld id="{307DB4B9-4FDC-49E6-B9BB-928CFFB2A881}" type="slidenum">
              <a:rPr lang="ru-RU" sz="1400"/>
              <a:pPr/>
              <a:t>16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595282" y="857232"/>
            <a:ext cx="3429024" cy="357190"/>
          </a:xfrm>
          <a:prstGeom prst="roundRect">
            <a:avLst>
              <a:gd name="adj" fmla="val 1718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Общая посевная площадь, тыс. га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595282" y="285728"/>
            <a:ext cx="3500462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Развитие растениеводства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1285860"/>
          <a:ext cx="4095744" cy="255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4953000" y="857232"/>
            <a:ext cx="3429024" cy="357190"/>
          </a:xfrm>
          <a:prstGeom prst="roundRect">
            <a:avLst>
              <a:gd name="adj" fmla="val 1718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Площадь зерновых культур, тыс. га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310058" y="1071546"/>
          <a:ext cx="542928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Скругленный прямоугольник 21"/>
          <p:cNvSpPr>
            <a:spLocks noChangeArrowheads="1"/>
          </p:cNvSpPr>
          <p:nvPr/>
        </p:nvSpPr>
        <p:spPr bwMode="auto">
          <a:xfrm>
            <a:off x="238092" y="3786190"/>
            <a:ext cx="3214710" cy="357190"/>
          </a:xfrm>
          <a:prstGeom prst="roundRect">
            <a:avLst>
              <a:gd name="adj" fmla="val 1718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Валовой сбор зерна, тыс. тонн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238092" y="4143379"/>
          <a:ext cx="3214710" cy="228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3881430" y="3786190"/>
            <a:ext cx="5715040" cy="357190"/>
          </a:xfrm>
          <a:prstGeom prst="roundRect">
            <a:avLst>
              <a:gd name="adj" fmla="val 1718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Урожайность зерновых культур в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сельхозорганизациях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/га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4095744" y="4214818"/>
          <a:ext cx="5643602" cy="212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8479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3477" y="6357958"/>
            <a:ext cx="653262" cy="365125"/>
          </a:xfrm>
        </p:spPr>
        <p:txBody>
          <a:bodyPr/>
          <a:lstStyle/>
          <a:p>
            <a:fld id="{307DB4B9-4FDC-49E6-B9BB-928CFFB2A881}" type="slidenum">
              <a:rPr lang="ru-RU" sz="1400"/>
              <a:pPr/>
              <a:t>17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595282" y="571480"/>
            <a:ext cx="3571900" cy="357190"/>
          </a:xfrm>
          <a:prstGeom prst="roundRect">
            <a:avLst>
              <a:gd name="adj" fmla="val 1718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Производство картофеля, тыс. тонн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Users\Tregubova\Desktop\трак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4" y="4572008"/>
            <a:ext cx="2571769" cy="1571636"/>
          </a:xfrm>
          <a:prstGeom prst="rect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3595678" y="4000504"/>
            <a:ext cx="5929354" cy="500066"/>
          </a:xfrm>
          <a:prstGeom prst="roundRect">
            <a:avLst>
              <a:gd name="adj" fmla="val 1718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Заготовка грубых и сочных кормов в расчете на условную голову скота,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к.ед.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4881562" y="571480"/>
            <a:ext cx="3571900" cy="357190"/>
          </a:xfrm>
          <a:prstGeom prst="roundRect">
            <a:avLst>
              <a:gd name="adj" fmla="val 1718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Производство овощей, тыс. тонн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80968" y="1214422"/>
          <a:ext cx="3571900" cy="27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4238620" y="1357298"/>
          <a:ext cx="5143536" cy="25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595678" y="4429132"/>
          <a:ext cx="600079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8479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Tregubova\Pictures\wheat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0" y="1142984"/>
            <a:ext cx="9358378" cy="4857784"/>
          </a:xfrm>
          <a:prstGeom prst="rect">
            <a:avLst/>
          </a:prstGeom>
          <a:noFill/>
        </p:spPr>
      </p:pic>
      <p:sp>
        <p:nvSpPr>
          <p:cNvPr id="18" name="Стрелка вправо 17"/>
          <p:cNvSpPr/>
          <p:nvPr/>
        </p:nvSpPr>
        <p:spPr>
          <a:xfrm>
            <a:off x="5095876" y="1428736"/>
            <a:ext cx="4643470" cy="4572032"/>
          </a:xfrm>
          <a:prstGeom prst="rightArrow">
            <a:avLst>
              <a:gd name="adj1" fmla="val 50000"/>
              <a:gd name="adj2" fmla="val 49099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09530" y="1428736"/>
            <a:ext cx="4643470" cy="45720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9530" y="2786058"/>
            <a:ext cx="36433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посевные площади на уровне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года – 836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Произвести зерна  585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тонн.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Заготовить грубых и сочных кормов на условную голову скота не менее 30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к.ед.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5876" y="2786058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яровой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347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га. 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работу по доработке семян до посевных кондиций, обмену, приобретению недостающих объемов семян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18</a:t>
            </a:fld>
            <a:endParaRPr lang="ru-RU" sz="1400" dirty="0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452406" y="285728"/>
            <a:ext cx="4500594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Задачи отрасли растениеводства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049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19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023910" y="1357298"/>
            <a:ext cx="8286808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сконцентрировано в собственность поселений  255 тыс. га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1023910" y="2285992"/>
            <a:ext cx="8286808" cy="642942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начаты работы в отношении 83 тыс. га в 21 муниципальном районе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1023910" y="3286124"/>
            <a:ext cx="8286808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государственная поддержка в 2019 году составит 4 млн. рублей 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238092" y="4286256"/>
            <a:ext cx="4286280" cy="1857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Активно ведется работа в районах: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Кирово-Чепецком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Куменском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Лебяжском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Орловском,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Советском, Яранском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5238752" y="4286256"/>
            <a:ext cx="4429156" cy="1857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Недостаточно активно  ведется  работа  в районах: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Зуевском, Нолинском,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Оричевском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Слободском, Сунском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523844" y="285728"/>
            <a:ext cx="7000924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эффективного использования земель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28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egubova\Pictures\овощ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78" y="4643446"/>
            <a:ext cx="2286016" cy="1643074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13" name="Содержимое 4" descr="i (2).jpg"/>
          <p:cNvPicPr>
            <a:picLocks noGrp="1" noChangeAspect="1"/>
          </p:cNvPicPr>
          <p:nvPr>
            <p:ph idx="1"/>
          </p:nvPr>
        </p:nvPicPr>
        <p:blipFill>
          <a:blip r:embed="rId3"/>
          <a:srcRect l="2106" t="24637" r="57895" b="55072"/>
          <a:stretch>
            <a:fillRect/>
          </a:stretch>
        </p:blipFill>
        <p:spPr>
          <a:xfrm>
            <a:off x="6953264" y="1785926"/>
            <a:ext cx="2428892" cy="1714512"/>
          </a:xfrm>
          <a:prstGeom prst="round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1472" y="6381328"/>
            <a:ext cx="648072" cy="365125"/>
          </a:xfrm>
        </p:spPr>
        <p:txBody>
          <a:bodyPr>
            <a:normAutofit/>
          </a:bodyPr>
          <a:lstStyle/>
          <a:p>
            <a:fld id="{307DB4B9-4FDC-49E6-B9BB-928CFFB2A881}" type="slidenum">
              <a:rPr lang="ru-RU" sz="1400"/>
              <a:pPr/>
              <a:t>2</a:t>
            </a:fld>
            <a:endParaRPr lang="ru-RU" sz="1400" dirty="0"/>
          </a:p>
        </p:txBody>
      </p:sp>
      <p:pic>
        <p:nvPicPr>
          <p:cNvPr id="9" name="Picture 5" descr="https://im1-tub-ru.yandex.net/i?id=e6c898e59be15c30ee376a693ee44ad5-l&amp;n=13"/>
          <p:cNvPicPr>
            <a:picLocks noChangeAspect="1" noChangeArrowheads="1"/>
          </p:cNvPicPr>
          <p:nvPr/>
        </p:nvPicPr>
        <p:blipFill>
          <a:blip r:embed="rId3"/>
          <a:srcRect l="29152" t="75995" r="30059" b="3197"/>
          <a:stretch>
            <a:fillRect/>
          </a:stretch>
        </p:blipFill>
        <p:spPr bwMode="auto">
          <a:xfrm>
            <a:off x="7453330" y="3214686"/>
            <a:ext cx="2214578" cy="171451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" name="Picture 3" descr="https://im1-tub-ru.yandex.net/i?id=e6c898e59be15c30ee376a693ee44ad5-l&amp;n=13"/>
          <p:cNvPicPr>
            <a:picLocks noChangeAspect="1" noChangeArrowheads="1"/>
          </p:cNvPicPr>
          <p:nvPr/>
        </p:nvPicPr>
        <p:blipFill>
          <a:blip r:embed="rId3"/>
          <a:srcRect l="7895" t="49759" r="39474" b="26719"/>
          <a:stretch>
            <a:fillRect/>
          </a:stretch>
        </p:blipFill>
        <p:spPr bwMode="auto">
          <a:xfrm>
            <a:off x="7381892" y="428604"/>
            <a:ext cx="2286016" cy="178595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380968" y="1071546"/>
            <a:ext cx="6215106" cy="1285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Произведено продукции сельского хозяйства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39,9 млрд. рублей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101,5% к 2017 году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881034" y="3214686"/>
            <a:ext cx="5214974" cy="21431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 производства всего –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104,0%</a:t>
            </a:r>
          </a:p>
          <a:p>
            <a:pPr algn="ctr">
              <a:spcBef>
                <a:spcPts val="0"/>
              </a:spcBef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 </a:t>
            </a:r>
          </a:p>
          <a:p>
            <a:pPr>
              <a:spcBef>
                <a:spcPts val="0"/>
              </a:spcBef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  растениеводства –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108,8%</a:t>
            </a:r>
          </a:p>
          <a:p>
            <a:pPr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 животноводства –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101,6%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591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leverkirov.ru/index.php/fotogalereya/image?view=image&amp;format=raw&amp;type=orig&amp;id=304"/>
          <p:cNvPicPr>
            <a:picLocks noChangeAspect="1" noChangeArrowheads="1"/>
          </p:cNvPicPr>
          <p:nvPr/>
        </p:nvPicPr>
        <p:blipFill>
          <a:blip r:embed="rId2"/>
          <a:srcRect t="12500" r="13333" b="15625"/>
          <a:stretch>
            <a:fillRect/>
          </a:stretch>
        </p:blipFill>
        <p:spPr bwMode="auto">
          <a:xfrm>
            <a:off x="6881826" y="4714884"/>
            <a:ext cx="2786082" cy="164307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239280" y="6357958"/>
            <a:ext cx="666720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523844" y="285728"/>
            <a:ext cx="7000924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КОГБУ «Центр сельскохозяйственного консультирования </a:t>
            </a:r>
          </a:p>
          <a:p>
            <a:pPr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«Клевера Нечерноземья»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523844" y="1142984"/>
            <a:ext cx="4214842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2018 году оказано 3500 консультаций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523844" y="1928802"/>
            <a:ext cx="7572428" cy="30003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2019 году основные направления консультирования сохранены.</a:t>
            </a:r>
          </a:p>
          <a:p>
            <a:pPr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Расширена тематика и объем консультаций:</a:t>
            </a:r>
          </a:p>
          <a:p>
            <a:pPr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- по вопросам развития молочного и мясного скотоводства   </a:t>
            </a:r>
          </a:p>
          <a:p>
            <a:pPr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- государственной поддержки малых форм хозяйствования на селе</a:t>
            </a:r>
          </a:p>
          <a:p>
            <a:pPr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Будет продолжена работа с хозяйствами по договорам комплексного обслуживания на платной основе.</a:t>
            </a:r>
          </a:p>
          <a:p>
            <a:pPr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Учреждение «Клевера Нечерноземья» определено региональным центром компетенций в сфере развития сельскохозяйственной кооперации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14529097"/>
              </p:ext>
            </p:extLst>
          </p:nvPr>
        </p:nvGraphicFramePr>
        <p:xfrm>
          <a:off x="3095612" y="1142984"/>
          <a:ext cx="6609917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21</a:t>
            </a:fld>
            <a:endParaRPr lang="ru-RU" sz="1400" dirty="0"/>
          </a:p>
        </p:txBody>
      </p:sp>
      <p:pic>
        <p:nvPicPr>
          <p:cNvPr id="7" name="Picture 2" descr="D:\защита\DSCN67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26"/>
          <a:stretch>
            <a:fillRect/>
          </a:stretch>
        </p:blipFill>
        <p:spPr bwMode="auto">
          <a:xfrm>
            <a:off x="452406" y="4286256"/>
            <a:ext cx="2643206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09530" y="285728"/>
            <a:ext cx="5857916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Развитие малых форм хозяйствования на селе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Z:\ Отдел развития сельских территорий и инвестиционной деятельности\ Зонова Н.А\Доклады\Доклад Райляну Клепцов\ФОТО КЛЕПЦОВ В.А\Клепцов Владимир Александрович.JPG"/>
          <p:cNvPicPr>
            <a:picLocks noChangeAspect="1" noChangeArrowheads="1"/>
          </p:cNvPicPr>
          <p:nvPr/>
        </p:nvPicPr>
        <p:blipFill>
          <a:blip r:embed="rId8" cstate="print"/>
          <a:srcRect l="17333" t="9333" r="2667" b="12445"/>
          <a:stretch>
            <a:fillRect/>
          </a:stretch>
        </p:blipFill>
        <p:spPr bwMode="auto">
          <a:xfrm>
            <a:off x="452406" y="1785926"/>
            <a:ext cx="2643206" cy="214314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309530" y="714356"/>
            <a:ext cx="5214974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Индекс производства продукции в К(Ф)Х –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108%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640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96404" y="6357958"/>
            <a:ext cx="809596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452406" y="785794"/>
            <a:ext cx="9072626" cy="500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в 2018 году </a:t>
            </a:r>
            <a:r>
              <a:rPr lang="ru-RU" altLang="ru-RU" sz="1600" b="1" dirty="0" err="1" smtClean="0">
                <a:latin typeface="Arial" charset="0"/>
                <a:cs typeface="Arial" charset="0"/>
              </a:rPr>
              <a:t>грантовую</a:t>
            </a:r>
            <a:r>
              <a:rPr lang="ru-RU" altLang="ru-RU" sz="1600" b="1" dirty="0" smtClean="0">
                <a:latin typeface="Arial" charset="0"/>
                <a:cs typeface="Arial" charset="0"/>
              </a:rPr>
              <a:t> поддержку в сумме 23,4 млн. рублей получили 4 кооператива</a:t>
            </a:r>
            <a:endParaRPr lang="ru-RU" altLang="ru-RU" sz="16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09530" y="4572008"/>
          <a:ext cx="921550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Z:\ Отдел развития сельских территорий и инвестиционной деятельности\2016 год\Конкурс кооперативы\Фото\СППК Звезда\Стройка\20160801_112240.jpg"/>
          <p:cNvPicPr>
            <a:picLocks noChangeAspect="1" noChangeArrowheads="1"/>
          </p:cNvPicPr>
          <p:nvPr/>
        </p:nvPicPr>
        <p:blipFill>
          <a:blip r:embed="rId7" cstate="print"/>
          <a:srcRect l="5555" t="25000" b="27083"/>
          <a:stretch>
            <a:fillRect/>
          </a:stretch>
        </p:blipFill>
        <p:spPr bwMode="auto">
          <a:xfrm>
            <a:off x="7381892" y="2214554"/>
            <a:ext cx="2071702" cy="1357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452406" y="285728"/>
            <a:ext cx="5857916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Развитие сельскохозяйственной кооперации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2406" y="1643050"/>
            <a:ext cx="5214974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ru-RU" altLang="ru-RU" sz="1600" dirty="0" smtClean="0">
                <a:latin typeface="Arial" charset="0"/>
                <a:cs typeface="Arial" charset="0"/>
              </a:rPr>
              <a:t>-</a:t>
            </a:r>
            <a:r>
              <a:rPr lang="ru-RU" altLang="ru-RU" sz="1600" b="1" dirty="0" smtClean="0">
                <a:latin typeface="Arial" charset="0"/>
                <a:cs typeface="Arial" charset="0"/>
              </a:rPr>
              <a:t> создано 12 постоянных рабочих мест;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- прирост объема реализации продукции 98%</a:t>
            </a:r>
            <a:endParaRPr lang="ru-RU" altLang="ru-RU" sz="1600" b="1" dirty="0">
              <a:latin typeface="Arial" charset="0"/>
              <a:cs typeface="Arial" charset="0"/>
            </a:endParaRPr>
          </a:p>
        </p:txBody>
      </p:sp>
      <p:pic>
        <p:nvPicPr>
          <p:cNvPr id="1026" name="Picture 2" descr="Z:\ Отдел развития сельских территорий и инвестиционной деятельности\2016 год\Конкурс кооперативы\Фото\СППК Звезда\MAN\20160819_162150.jpg"/>
          <p:cNvPicPr>
            <a:picLocks noChangeAspect="1" noChangeArrowheads="1"/>
          </p:cNvPicPr>
          <p:nvPr/>
        </p:nvPicPr>
        <p:blipFill>
          <a:blip r:embed="rId8" cstate="print"/>
          <a:srcRect r="4203"/>
          <a:stretch>
            <a:fillRect/>
          </a:stretch>
        </p:blipFill>
        <p:spPr bwMode="auto">
          <a:xfrm>
            <a:off x="6024570" y="1357298"/>
            <a:ext cx="2000264" cy="12144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2406" y="2786058"/>
            <a:ext cx="5286412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2 кооператива получили субсидию в сумме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3,3 млн. рублей на реализацию молока</a:t>
            </a:r>
            <a:endParaRPr lang="ru-RU" alt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738422" y="1285860"/>
            <a:ext cx="484632" cy="3354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452406" y="3714752"/>
            <a:ext cx="6357982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 более 500 граждан, ведущих личное подсобное хозяйство;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 объем реализованного молока увеличился в 2 раза</a:t>
            </a:r>
            <a:endParaRPr lang="ru-RU" alt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738422" y="3357562"/>
            <a:ext cx="484632" cy="3354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446054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23</a:t>
            </a:fld>
            <a:endParaRPr lang="ru-RU" sz="1400" dirty="0"/>
          </a:p>
        </p:txBody>
      </p:sp>
      <p:pic>
        <p:nvPicPr>
          <p:cNvPr id="17" name="Picture 3" descr="Z:\ Отдел прогнозирования\ Трегубова\КАРТА  АПК\АПК информация\Дорога Пижанка.gif"/>
          <p:cNvPicPr>
            <a:picLocks noChangeAspect="1" noChangeArrowheads="1"/>
          </p:cNvPicPr>
          <p:nvPr/>
        </p:nvPicPr>
        <p:blipFill>
          <a:blip r:embed="rId2"/>
          <a:srcRect l="3306" t="68918" r="69277" b="4440"/>
          <a:stretch>
            <a:fillRect/>
          </a:stretch>
        </p:blipFill>
        <p:spPr bwMode="auto">
          <a:xfrm>
            <a:off x="7381892" y="5143512"/>
            <a:ext cx="2357454" cy="1214446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523844" y="285728"/>
            <a:ext cx="9001188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«Устойчивое развитие сельских территорий Кировской области на период 2014 – 2021 годов»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380968" y="1227666"/>
          <a:ext cx="9215502" cy="463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85728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868" y="4786322"/>
            <a:ext cx="2214578" cy="1285884"/>
          </a:xfrm>
          <a:prstGeom prst="round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67842" y="6357958"/>
            <a:ext cx="738158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595282" y="928670"/>
            <a:ext cx="8764788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базе Кировского института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агробизнеса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 кадрового обеспечения обучение прошли 4237 человек</a:t>
            </a: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595282" y="1643050"/>
            <a:ext cx="8786874" cy="11430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Продолжается работа по профориентации обучающихся в образовательных учреждениях общего образования.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Реализуются программы «Опорное предприятие-подшефная школа» и «Развитие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агрообразования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Кировской области».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595282" y="2928934"/>
            <a:ext cx="8858312" cy="19288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Созданы учебные классы для будущих инженеров.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Перечислены сельскохозяйственными предприятиями средства для проведения ремонта и совершенствования материальной базы ветеринарной клиники биологического и ветеринарного факультетов.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Учебный класс для агрономов оборудует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Кирово-Чепецкий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завод 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Агрохимикат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 и Торговый Дом 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Кирово-Чепецкая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Химическая Компания»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595282" y="285728"/>
            <a:ext cx="4000528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Развитие кадрового потенциала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Урок механизации.jpg"/>
          <p:cNvPicPr>
            <a:picLocks noChangeAspect="1"/>
          </p:cNvPicPr>
          <p:nvPr/>
        </p:nvPicPr>
        <p:blipFill>
          <a:blip r:embed="rId4" cstate="print"/>
          <a:srcRect t="6947" r="3365"/>
          <a:stretch>
            <a:fillRect/>
          </a:stretch>
        </p:blipFill>
        <p:spPr>
          <a:xfrm>
            <a:off x="5667380" y="5143512"/>
            <a:ext cx="1928826" cy="1214445"/>
          </a:xfrm>
          <a:prstGeom prst="round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z="1400"/>
              <a:pPr/>
              <a:t>25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7464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6" name="Скругленный прямоугольник 13"/>
          <p:cNvSpPr>
            <a:spLocks noChangeArrowheads="1"/>
          </p:cNvSpPr>
          <p:nvPr/>
        </p:nvSpPr>
        <p:spPr bwMode="auto">
          <a:xfrm>
            <a:off x="2024042" y="500042"/>
            <a:ext cx="4500593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Среднемесячная заработная плата, рублей </a:t>
            </a:r>
            <a:endParaRPr lang="ru-RU" altLang="ru-RU" sz="1400" b="1" dirty="0">
              <a:latin typeface="Arial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809596" y="1071546"/>
          <a:ext cx="6667512" cy="284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5238752" y="3786190"/>
          <a:ext cx="407196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03726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263070607"/>
              </p:ext>
            </p:extLst>
          </p:nvPr>
        </p:nvGraphicFramePr>
        <p:xfrm>
          <a:off x="350488" y="2276872"/>
          <a:ext cx="522658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1472" y="6381328"/>
            <a:ext cx="648072" cy="365125"/>
          </a:xfrm>
        </p:spPr>
        <p:txBody>
          <a:bodyPr>
            <a:normAutofit/>
          </a:bodyPr>
          <a:lstStyle/>
          <a:p>
            <a:fld id="{307DB4B9-4FDC-49E6-B9BB-928CFFB2A881}" type="slidenum">
              <a:rPr lang="ru-RU" sz="1400"/>
              <a:pPr/>
              <a:t>26</a:t>
            </a:fld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11" name="Picture 2" descr="C:\Users\Tregubova\Desktop\комбинат.jpg"/>
          <p:cNvPicPr>
            <a:picLocks noChangeAspect="1" noChangeArrowheads="1"/>
          </p:cNvPicPr>
          <p:nvPr/>
        </p:nvPicPr>
        <p:blipFill>
          <a:blip r:embed="rId3"/>
          <a:srcRect l="4386" b="12499"/>
          <a:stretch>
            <a:fillRect/>
          </a:stretch>
        </p:blipFill>
        <p:spPr bwMode="auto">
          <a:xfrm>
            <a:off x="5953132" y="2643182"/>
            <a:ext cx="3114992" cy="2000264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3" descr="C:\Users\Tregubova\Desktop\дороничи.jpg"/>
          <p:cNvPicPr>
            <a:picLocks noChangeAspect="1" noChangeArrowheads="1"/>
          </p:cNvPicPr>
          <p:nvPr/>
        </p:nvPicPr>
        <p:blipFill>
          <a:blip r:embed="rId4"/>
          <a:srcRect t="10122"/>
          <a:stretch>
            <a:fillRect/>
          </a:stretch>
        </p:blipFill>
        <p:spPr bwMode="auto">
          <a:xfrm>
            <a:off x="6881826" y="4000504"/>
            <a:ext cx="2714645" cy="1760173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523844" y="285728"/>
            <a:ext cx="6000792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Пищевая и перерабатывающая промышленность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595282" y="1285860"/>
            <a:ext cx="4357718" cy="500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Оборот организаций, млрд. рублей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362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72480" y="1523988"/>
            <a:ext cx="5840770" cy="411958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На поддержку АПК области предусмотрена государственная финансовая поддержка всего –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1,5 млрд. рублей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в том числе: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средств федерального бюджета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млрд. рублей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средств областного бюджета  -       </a:t>
            </a:r>
            <a:r>
              <a:rPr lang="ru-RU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млрд. рублей</a:t>
            </a:r>
          </a:p>
          <a:p>
            <a:pPr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144" y="2780929"/>
            <a:ext cx="29281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27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23844" y="285728"/>
            <a:ext cx="8501122" cy="7143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в 2019 году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607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egubova\Picture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2" y="500042"/>
            <a:ext cx="8143932" cy="5715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4350" y="2852738"/>
            <a:ext cx="81216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z="1400"/>
              <a:pPr/>
              <a:t>3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7464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8" name="Скругленный прямоугольник 13"/>
          <p:cNvSpPr>
            <a:spLocks noChangeArrowheads="1"/>
          </p:cNvSpPr>
          <p:nvPr/>
        </p:nvSpPr>
        <p:spPr bwMode="auto">
          <a:xfrm>
            <a:off x="5738818" y="1000108"/>
            <a:ext cx="3000396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Прибыль, млрд. рублей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452406" y="285728"/>
            <a:ext cx="8286808" cy="500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1600" b="1" dirty="0" smtClean="0">
                <a:latin typeface="Arial" charset="0"/>
              </a:rPr>
              <a:t>Индекс производства в сельскохозяйственных организациях –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charset="0"/>
              </a:rPr>
              <a:t>103,5%</a:t>
            </a:r>
            <a:r>
              <a:rPr lang="ru-RU" altLang="ru-RU" sz="1600" b="1" dirty="0" smtClean="0">
                <a:latin typeface="Arial" charset="0"/>
              </a:rPr>
              <a:t>  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452406" y="1000108"/>
            <a:ext cx="2857520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Выручка, млрд. рублей</a:t>
            </a:r>
            <a:endParaRPr lang="ru-RU" altLang="ru-RU" sz="1400" b="1" dirty="0">
              <a:latin typeface="Arial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0" y="1857364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5381628" y="1714488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Скругленный прямоугольник 13"/>
          <p:cNvSpPr>
            <a:spLocks noChangeArrowheads="1"/>
          </p:cNvSpPr>
          <p:nvPr/>
        </p:nvSpPr>
        <p:spPr bwMode="auto">
          <a:xfrm>
            <a:off x="3952868" y="3786190"/>
            <a:ext cx="3000396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Рентабельность, %</a:t>
            </a:r>
            <a:endParaRPr lang="ru-RU" altLang="ru-RU" sz="1400" b="1" dirty="0">
              <a:latin typeface="Arial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2666984" y="4143380"/>
          <a:ext cx="723901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3726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13" name="Рисунок 12" descr="господд 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347" r="16347"/>
          <a:stretch>
            <a:fillRect/>
          </a:stretch>
        </p:blipFill>
        <p:spPr>
          <a:xfrm>
            <a:off x="309531" y="1357298"/>
            <a:ext cx="3571900" cy="3143271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1472" y="6381328"/>
            <a:ext cx="648072" cy="365125"/>
          </a:xfrm>
        </p:spPr>
        <p:txBody>
          <a:bodyPr>
            <a:normAutofit/>
          </a:bodyPr>
          <a:lstStyle/>
          <a:p>
            <a:fld id="{307DB4B9-4FDC-49E6-B9BB-928CFFB2A881}" type="slidenum">
              <a:rPr lang="ru-RU" sz="1400"/>
              <a:pPr/>
              <a:t>4</a:t>
            </a:fld>
            <a:endParaRPr lang="ru-RU" sz="1400" dirty="0"/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881430" y="1285860"/>
            <a:ext cx="5786478" cy="25717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АПК в 2018 году: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- 1,9 млрд. рублей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из федерального бюджета -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рублей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из областного бюджета -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рублей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881430" y="4500570"/>
            <a:ext cx="5786478" cy="10715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привлечено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 1 рубль областных средств - 2,3 рубля федеральных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453198" y="4071942"/>
            <a:ext cx="484632" cy="285752"/>
          </a:xfrm>
          <a:prstGeom prst="down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473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5</a:t>
            </a:fld>
            <a:endParaRPr lang="ru-RU" sz="1400" dirty="0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66720" y="357166"/>
            <a:ext cx="5000660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животноводства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1113745">
            <a:off x="1118160" y="2821851"/>
            <a:ext cx="1552003" cy="4335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+ 3,3%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>
            <a:spLocks noChangeArrowheads="1"/>
          </p:cNvSpPr>
          <p:nvPr/>
        </p:nvSpPr>
        <p:spPr bwMode="auto">
          <a:xfrm>
            <a:off x="2095480" y="1428736"/>
            <a:ext cx="5786478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в хозяйствах всех категорий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1076549">
            <a:off x="3902309" y="2830831"/>
            <a:ext cx="1562427" cy="39450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+ 1,2%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1036339">
            <a:off x="7188974" y="2758137"/>
            <a:ext cx="1439784" cy="38045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+ 1,0%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2738422" y="3357562"/>
          <a:ext cx="371477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-190536" y="3357562"/>
          <a:ext cx="35719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6310322" y="3357562"/>
          <a:ext cx="323056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82417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4212821"/>
              </p:ext>
            </p:extLst>
          </p:nvPr>
        </p:nvGraphicFramePr>
        <p:xfrm>
          <a:off x="2809860" y="2357430"/>
          <a:ext cx="4714908" cy="198798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13164"/>
                <a:gridCol w="1472984"/>
                <a:gridCol w="1428760"/>
              </a:tblGrid>
              <a:tr h="192405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Районы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2018 г. к 2017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тонн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Орловский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+ 13,8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Оричевский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Кумёнский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marL="72000" algn="l" fontAlgn="b">
                        <a:spcBef>
                          <a:spcPts val="0"/>
                        </a:spcBef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Кирово-Чепецкий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5178">
                <a:tc>
                  <a:txBody>
                    <a:bodyPr/>
                    <a:lstStyle/>
                    <a:p>
                      <a:pPr marL="72000" algn="l" fontAlgn="b">
                        <a:spcBef>
                          <a:spcPts val="0"/>
                        </a:spcBef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Немский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+ 16,1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6</a:t>
            </a:fld>
            <a:endParaRPr lang="ru-RU" sz="1400" dirty="0"/>
          </a:p>
        </p:txBody>
      </p:sp>
      <p:sp>
        <p:nvSpPr>
          <p:cNvPr id="10" name="Скругленный прямоугольник 13"/>
          <p:cNvSpPr>
            <a:spLocks noChangeArrowheads="1"/>
          </p:cNvSpPr>
          <p:nvPr/>
        </p:nvSpPr>
        <p:spPr bwMode="auto">
          <a:xfrm>
            <a:off x="1023910" y="3429000"/>
            <a:ext cx="1571636" cy="92869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Наибольшая прибавка производства молока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2" name="Скругленный прямоугольник 13"/>
          <p:cNvSpPr>
            <a:spLocks noChangeArrowheads="1"/>
          </p:cNvSpPr>
          <p:nvPr/>
        </p:nvSpPr>
        <p:spPr bwMode="auto">
          <a:xfrm>
            <a:off x="3167050" y="5500702"/>
            <a:ext cx="1714512" cy="85725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Снизили производство более, чем на 5%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95546" y="4929198"/>
            <a:ext cx="357190" cy="85725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380968" y="2714620"/>
            <a:ext cx="357190" cy="785818"/>
          </a:xfrm>
          <a:prstGeom prst="upArrow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6116880"/>
              </p:ext>
            </p:extLst>
          </p:nvPr>
        </p:nvGraphicFramePr>
        <p:xfrm>
          <a:off x="5095876" y="4500571"/>
          <a:ext cx="4643471" cy="196291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57388"/>
                <a:gridCol w="1288189"/>
                <a:gridCol w="1497894"/>
              </a:tblGrid>
              <a:tr h="2146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2018 г. к 2017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3467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тонн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Свечинский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Афанасьевский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- 7,5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Фаленский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1559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Подосиновский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Лузский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Тужинский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238092" y="142852"/>
            <a:ext cx="5572164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Производство молока в </a:t>
            </a:r>
            <a:r>
              <a:rPr lang="ru-RU" altLang="ru-RU" sz="1400" b="1" dirty="0" err="1" smtClean="0">
                <a:latin typeface="Arial" charset="0"/>
              </a:rPr>
              <a:t>сельхозорганизациях</a:t>
            </a:r>
            <a:r>
              <a:rPr lang="ru-RU" altLang="ru-RU" sz="1400" b="1" dirty="0" smtClean="0">
                <a:latin typeface="Arial" charset="0"/>
              </a:rPr>
              <a:t>, тыс. тонн</a:t>
            </a:r>
            <a:endParaRPr lang="ru-RU" altLang="ru-RU" sz="1400" b="1" dirty="0">
              <a:latin typeface="Arial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333412" y="428604"/>
          <a:ext cx="7143800" cy="185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Скругленный прямоугольник 13"/>
          <p:cNvSpPr>
            <a:spLocks noChangeArrowheads="1"/>
          </p:cNvSpPr>
          <p:nvPr/>
        </p:nvSpPr>
        <p:spPr bwMode="auto">
          <a:xfrm>
            <a:off x="1023910" y="2357430"/>
            <a:ext cx="1571636" cy="92869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Увеличили производство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района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20" name="Скругленный прямоугольник 13"/>
          <p:cNvSpPr>
            <a:spLocks noChangeArrowheads="1"/>
          </p:cNvSpPr>
          <p:nvPr/>
        </p:nvSpPr>
        <p:spPr bwMode="auto">
          <a:xfrm>
            <a:off x="3167050" y="4500570"/>
            <a:ext cx="1714512" cy="85725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Снизили производство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районов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20922540">
            <a:off x="6499253" y="625297"/>
            <a:ext cx="1403240" cy="5152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+ 36%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7"/>
          <p:cNvSpPr txBox="1">
            <a:spLocks/>
          </p:cNvSpPr>
          <p:nvPr/>
        </p:nvSpPr>
        <p:spPr>
          <a:xfrm>
            <a:off x="541704" y="4214818"/>
            <a:ext cx="3714776" cy="2143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96404" y="6357958"/>
            <a:ext cx="809596" cy="365125"/>
          </a:xfrm>
        </p:spPr>
        <p:txBody>
          <a:bodyPr/>
          <a:lstStyle/>
          <a:p>
            <a:fld id="{307DB4B9-4FDC-49E6-B9BB-928CFFB2A881}" type="slidenum">
              <a:rPr lang="ru-RU" sz="1400" smtClean="0"/>
              <a:pPr/>
              <a:t>7</a:t>
            </a:fld>
            <a:endParaRPr lang="ru-RU" sz="1400" dirty="0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2095480" y="214290"/>
            <a:ext cx="5286412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Надой молока на 1 корову </a:t>
            </a:r>
          </a:p>
          <a:p>
            <a:pPr algn="ctr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сельскохозяйственных организациях, кг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282" y="4643446"/>
            <a:ext cx="4929222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  –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6094 кг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Приволжский федеральный округ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5823 кг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09530" y="1000108"/>
          <a:ext cx="6357982" cy="264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6953264" y="1428736"/>
            <a:ext cx="2571768" cy="11430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место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Приволжском федеральном округе</a:t>
            </a:r>
          </a:p>
        </p:txBody>
      </p:sp>
      <p:pic>
        <p:nvPicPr>
          <p:cNvPr id="15" name="Picture 4" descr="Z:\ФГБУ\!!!!!Ивест проект\ООО Агрофирма Коршик\ФОТО\43_39_10_2.JPG"/>
          <p:cNvPicPr>
            <a:picLocks noChangeAspect="1" noChangeArrowheads="1"/>
          </p:cNvPicPr>
          <p:nvPr/>
        </p:nvPicPr>
        <p:blipFill>
          <a:blip r:embed="rId4" cstate="print"/>
          <a:srcRect l="5730" t="18750" r="8333" b="4166"/>
          <a:stretch>
            <a:fillRect/>
          </a:stretch>
        </p:blipFill>
        <p:spPr bwMode="auto">
          <a:xfrm>
            <a:off x="6381760" y="4071942"/>
            <a:ext cx="3357586" cy="22145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44064" y="6357958"/>
            <a:ext cx="761936" cy="365125"/>
          </a:xfrm>
        </p:spPr>
        <p:txBody>
          <a:bodyPr/>
          <a:lstStyle/>
          <a:p>
            <a:fld id="{307DB4B9-4FDC-49E6-B9BB-928CFFB2A881}" type="slidenum">
              <a:rPr lang="ru-RU" sz="1400" smtClean="0"/>
              <a:pPr/>
              <a:t>8</a:t>
            </a:fld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38290" y="3571876"/>
          <a:ext cx="6072230" cy="23574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72230"/>
              </a:tblGrid>
              <a:tr h="3367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ЗАО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племзавод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«Октябрьский» 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Куменского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района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10377кг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СПК (колхоз)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«Красное Знамя» 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Куменского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района  –  10135 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«Агрофирма «Адышево» 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Оричевского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района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9553 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«Агрофирма «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Чудиновская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»  Орловского района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9304 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Природа-Агро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Немского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района  –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9193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ФГУП «Кировская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ЛОС»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Оричевского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района –  9099 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СХПК им.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Кирова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Оричевского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района – 9020 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38224" y="3071810"/>
          <a:ext cx="7143800" cy="428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4380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Cyr"/>
                          <a:cs typeface="Arial" panose="020B0604020202020204" pitchFamily="34" charset="0"/>
                        </a:rPr>
                        <a:t>Сельхозорганизации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Cyr"/>
                          <a:cs typeface="Arial" panose="020B0604020202020204" pitchFamily="34" charset="0"/>
                        </a:rPr>
                        <a:t> - лидеры по надою молока на 1 корову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37464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66654" y="1285860"/>
          <a:ext cx="457203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2166918" y="214290"/>
            <a:ext cx="5786478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Надой молока на 1 корову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8000 кг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238092" y="785794"/>
            <a:ext cx="2143140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2018 год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5095876" y="1285860"/>
          <a:ext cx="450059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5167314" y="785794"/>
            <a:ext cx="2143140" cy="35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2017 год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3"/>
          <p:cNvSpPr>
            <a:spLocks noChangeArrowheads="1"/>
          </p:cNvSpPr>
          <p:nvPr/>
        </p:nvSpPr>
        <p:spPr bwMode="auto">
          <a:xfrm>
            <a:off x="809596" y="6000768"/>
            <a:ext cx="8143932" cy="42862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молочной продуктивности – 24 района области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238092" y="5857892"/>
            <a:ext cx="357190" cy="64294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34460433"/>
              </p:ext>
            </p:extLst>
          </p:nvPr>
        </p:nvGraphicFramePr>
        <p:xfrm>
          <a:off x="247650" y="1214423"/>
          <a:ext cx="4281343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30"/>
                <a:gridCol w="1214446"/>
                <a:gridCol w="1219067"/>
              </a:tblGrid>
              <a:tr h="35718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Надой, кг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к 2017 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Лузский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3749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Лебяжский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3316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Подосиновский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3190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19963675"/>
              </p:ext>
            </p:extLst>
          </p:nvPr>
        </p:nvGraphicFramePr>
        <p:xfrm>
          <a:off x="5310190" y="1214421"/>
          <a:ext cx="432795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357322"/>
                <a:gridCol w="1113241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Надой, кг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к 2017 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Тужинский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Нагорский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4331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Свечинский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4337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Афанасьевский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4527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Кильмезский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4808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9</a:t>
            </a:fld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14" name="Рисунок 13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2" y="3714752"/>
            <a:ext cx="3643338" cy="2428891"/>
          </a:xfrm>
          <a:prstGeom prst="roundRect">
            <a:avLst/>
          </a:prstGeom>
        </p:spPr>
      </p:pic>
      <p:graphicFrame>
        <p:nvGraphicFramePr>
          <p:cNvPr id="13" name="Схема 12"/>
          <p:cNvGraphicFramePr/>
          <p:nvPr/>
        </p:nvGraphicFramePr>
        <p:xfrm>
          <a:off x="4310058" y="4143380"/>
          <a:ext cx="535785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238092" y="571480"/>
            <a:ext cx="4286280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Надой на корову менее 4000 кг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5310190" y="571480"/>
            <a:ext cx="4357718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Надой на корову менее 5000 кг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9061</TotalTime>
  <Words>1797</Words>
  <Application>Microsoft Office PowerPoint</Application>
  <PresentationFormat>Лист A4 (210x297 мм)</PresentationFormat>
  <Paragraphs>466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 результатах работы агропромышленного комплекса Кировской области в 2018 году, задачах и мерах по развитию отрасли  в 2019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Р. Гилязетдинова</dc:creator>
  <cp:lastModifiedBy>Tregubova</cp:lastModifiedBy>
  <cp:revision>854</cp:revision>
  <cp:lastPrinted>2014-02-24T06:11:47Z</cp:lastPrinted>
  <dcterms:created xsi:type="dcterms:W3CDTF">2013-02-12T09:27:02Z</dcterms:created>
  <dcterms:modified xsi:type="dcterms:W3CDTF">2019-03-04T07:24:02Z</dcterms:modified>
</cp:coreProperties>
</file>