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6" r:id="rId2"/>
  </p:sldMasterIdLst>
  <p:notesMasterIdLst>
    <p:notesMasterId r:id="rId37"/>
  </p:notesMasterIdLst>
  <p:handoutMasterIdLst>
    <p:handoutMasterId r:id="rId38"/>
  </p:handoutMasterIdLst>
  <p:sldIdLst>
    <p:sldId id="580" r:id="rId3"/>
    <p:sldId id="574" r:id="rId4"/>
    <p:sldId id="510" r:id="rId5"/>
    <p:sldId id="520" r:id="rId6"/>
    <p:sldId id="512" r:id="rId7"/>
    <p:sldId id="513" r:id="rId8"/>
    <p:sldId id="514" r:id="rId9"/>
    <p:sldId id="516" r:id="rId10"/>
    <p:sldId id="581" r:id="rId11"/>
    <p:sldId id="575" r:id="rId12"/>
    <p:sldId id="576" r:id="rId13"/>
    <p:sldId id="519" r:id="rId14"/>
    <p:sldId id="522" r:id="rId15"/>
    <p:sldId id="524" r:id="rId16"/>
    <p:sldId id="503" r:id="rId17"/>
    <p:sldId id="488" r:id="rId18"/>
    <p:sldId id="527" r:id="rId19"/>
    <p:sldId id="579" r:id="rId20"/>
    <p:sldId id="571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466" r:id="rId36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600"/>
    <a:srgbClr val="003399"/>
    <a:srgbClr val="E3CBCB"/>
    <a:srgbClr val="336699"/>
    <a:srgbClr val="339933"/>
    <a:srgbClr val="0066CC"/>
    <a:srgbClr val="FFCCCC"/>
    <a:srgbClr val="92242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7" autoAdjust="0"/>
    <p:restoredTop sz="96029" autoAdjust="0"/>
  </p:normalViewPr>
  <p:slideViewPr>
    <p:cSldViewPr>
      <p:cViewPr>
        <p:scale>
          <a:sx n="80" d="100"/>
          <a:sy n="80" d="100"/>
        </p:scale>
        <p:origin x="-2808" y="-786"/>
      </p:cViewPr>
      <p:guideLst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5192847053275E-2"/>
          <c:y val="6.0559509524006565E-2"/>
          <c:w val="0.91715514197040893"/>
          <c:h val="0.754301955477323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90/25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2295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80/30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648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70/50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Лист1!$E$2</c:f>
              <c:numCache>
                <c:formatCode>0</c:formatCode>
                <c:ptCount val="1"/>
                <c:pt idx="0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97856"/>
        <c:axId val="40699392"/>
      </c:barChart>
      <c:catAx>
        <c:axId val="4069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699392"/>
        <c:crosses val="autoZero"/>
        <c:auto val="1"/>
        <c:lblAlgn val="ctr"/>
        <c:lblOffset val="100"/>
        <c:noMultiLvlLbl val="0"/>
      </c:catAx>
      <c:valAx>
        <c:axId val="40699392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406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5192847053275E-2"/>
          <c:y val="6.0559509524006565E-2"/>
          <c:w val="0.91715514197040893"/>
          <c:h val="0.754301955477323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90/25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40500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80/30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25200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70/50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7875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10752"/>
        <c:axId val="117616640"/>
      </c:barChart>
      <c:catAx>
        <c:axId val="11761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7616640"/>
        <c:crosses val="autoZero"/>
        <c:auto val="1"/>
        <c:lblAlgn val="ctr"/>
        <c:lblOffset val="100"/>
        <c:noMultiLvlLbl val="0"/>
      </c:catAx>
      <c:valAx>
        <c:axId val="117616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61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Страховая сумма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918925797843913"/>
          <c:y val="3.19622751675053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39481-44D8-45C7-B91C-78DF30E0A7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892DA-F0C5-4B39-A302-9EC9E5C9E7B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г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л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в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н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о</a:t>
          </a:r>
          <a:endParaRPr lang="ru-RU" sz="1600" b="1" dirty="0">
            <a:solidFill>
              <a:srgbClr val="FF0000"/>
            </a:solidFill>
          </a:endParaRPr>
        </a:p>
      </dgm:t>
    </dgm:pt>
    <dgm:pt modelId="{8A910FBD-2D34-44E1-A1CC-5B32A04E8C5C}" type="parTrans" cxnId="{57243274-C63B-456F-9B67-F3191E923602}">
      <dgm:prSet/>
      <dgm:spPr/>
      <dgm:t>
        <a:bodyPr/>
        <a:lstStyle/>
        <a:p>
          <a:endParaRPr lang="ru-RU" sz="1200"/>
        </a:p>
      </dgm:t>
    </dgm:pt>
    <dgm:pt modelId="{2F02FCB6-1CAB-4CD4-A308-914D3C6A4829}" type="sibTrans" cxnId="{57243274-C63B-456F-9B67-F3191E923602}">
      <dgm:prSet/>
      <dgm:spPr/>
      <dgm:t>
        <a:bodyPr/>
        <a:lstStyle/>
        <a:p>
          <a:endParaRPr lang="ru-RU" sz="1200"/>
        </a:p>
      </dgm:t>
    </dgm:pt>
    <dgm:pt modelId="{33D60EE2-57C5-41DE-9BB9-165E475CEEF2}">
      <dgm:prSet phldrT="[Текст]" custT="1"/>
      <dgm:spPr/>
      <dgm:t>
        <a:bodyPr/>
        <a:lstStyle/>
        <a:p>
          <a:r>
            <a:rPr lang="ru-RU" sz="2000" dirty="0" smtClean="0"/>
            <a:t>Минсельхоз России </a:t>
          </a:r>
          <a:endParaRPr lang="ru-RU" sz="1600" i="1" dirty="0"/>
        </a:p>
      </dgm:t>
    </dgm:pt>
    <dgm:pt modelId="{1E5DEBA9-E70F-4B34-BE0A-315DE8F4016A}" type="parTrans" cxnId="{95547ADB-8DE0-40D6-91CE-870FD7CB7E12}">
      <dgm:prSet/>
      <dgm:spPr/>
      <dgm:t>
        <a:bodyPr/>
        <a:lstStyle/>
        <a:p>
          <a:endParaRPr lang="ru-RU" sz="1200"/>
        </a:p>
      </dgm:t>
    </dgm:pt>
    <dgm:pt modelId="{62009E15-4316-4EB5-8057-8276BED90EE5}" type="sibTrans" cxnId="{95547ADB-8DE0-40D6-91CE-870FD7CB7E12}">
      <dgm:prSet/>
      <dgm:spPr/>
      <dgm:t>
        <a:bodyPr/>
        <a:lstStyle/>
        <a:p>
          <a:endParaRPr lang="ru-RU" sz="1200"/>
        </a:p>
      </dgm:t>
    </dgm:pt>
    <dgm:pt modelId="{A6528238-8919-4052-9525-DE0B3D42AF95}">
      <dgm:prSet phldrT="[Текст]" custT="1"/>
      <dgm:spPr/>
      <dgm:t>
        <a:bodyPr/>
        <a:lstStyle/>
        <a:p>
          <a:r>
            <a:rPr lang="ru-RU" sz="2000" dirty="0" smtClean="0"/>
            <a:t>Минфин России </a:t>
          </a:r>
          <a:endParaRPr lang="ru-RU" sz="1600" i="1" dirty="0"/>
        </a:p>
      </dgm:t>
    </dgm:pt>
    <dgm:pt modelId="{08C88E44-5E9D-424E-AD79-D0CFC0C9415A}" type="parTrans" cxnId="{A3DBB080-80B7-467A-AB43-2D4059DDF142}">
      <dgm:prSet/>
      <dgm:spPr/>
      <dgm:t>
        <a:bodyPr/>
        <a:lstStyle/>
        <a:p>
          <a:endParaRPr lang="ru-RU" sz="1200"/>
        </a:p>
      </dgm:t>
    </dgm:pt>
    <dgm:pt modelId="{54EB1BD6-61B3-44DE-A7C1-961F04ECE1F8}" type="sibTrans" cxnId="{A3DBB080-80B7-467A-AB43-2D4059DDF142}">
      <dgm:prSet/>
      <dgm:spPr/>
      <dgm:t>
        <a:bodyPr/>
        <a:lstStyle/>
        <a:p>
          <a:endParaRPr lang="ru-RU" sz="1200"/>
        </a:p>
      </dgm:t>
    </dgm:pt>
    <dgm:pt modelId="{7890FCC3-89A9-4352-9B66-7B36C6CB4506}">
      <dgm:prSet phldrT="[Текст]" custT="1"/>
      <dgm:spPr/>
      <dgm:t>
        <a:bodyPr/>
        <a:lstStyle/>
        <a:p>
          <a:r>
            <a:rPr lang="ru-RU" sz="2000" dirty="0" smtClean="0"/>
            <a:t>Банк России </a:t>
          </a:r>
          <a:endParaRPr lang="ru-RU" sz="1600" i="1" dirty="0"/>
        </a:p>
      </dgm:t>
    </dgm:pt>
    <dgm:pt modelId="{437C4868-B330-448D-BF14-5FE3C9BC78A7}" type="parTrans" cxnId="{5A50CB07-8820-496E-AB75-A5DA60FBFF5B}">
      <dgm:prSet/>
      <dgm:spPr/>
      <dgm:t>
        <a:bodyPr/>
        <a:lstStyle/>
        <a:p>
          <a:endParaRPr lang="ru-RU" sz="1200"/>
        </a:p>
      </dgm:t>
    </dgm:pt>
    <dgm:pt modelId="{7844B91C-CF3A-46A9-B00E-9BB04704EF87}" type="sibTrans" cxnId="{5A50CB07-8820-496E-AB75-A5DA60FBFF5B}">
      <dgm:prSet/>
      <dgm:spPr/>
      <dgm:t>
        <a:bodyPr/>
        <a:lstStyle/>
        <a:p>
          <a:endParaRPr lang="ru-RU" sz="1200"/>
        </a:p>
      </dgm:t>
    </dgm:pt>
    <dgm:pt modelId="{3D488A88-B779-4F8A-912D-97804C55891F}" type="pres">
      <dgm:prSet presAssocID="{DCE39481-44D8-45C7-B91C-78DF30E0A7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8FF528-8AA7-4510-8127-53AC8666E735}" type="pres">
      <dgm:prSet presAssocID="{F78892DA-F0C5-4B39-A302-9EC9E5C9E7B8}" presName="thickLine" presStyleLbl="alignNode1" presStyleIdx="0" presStyleCnt="1"/>
      <dgm:spPr/>
    </dgm:pt>
    <dgm:pt modelId="{61636563-2698-4642-9713-A12D683027E9}" type="pres">
      <dgm:prSet presAssocID="{F78892DA-F0C5-4B39-A302-9EC9E5C9E7B8}" presName="horz1" presStyleCnt="0"/>
      <dgm:spPr/>
    </dgm:pt>
    <dgm:pt modelId="{10938E42-E76D-4865-9DF5-90DB4DAFEC45}" type="pres">
      <dgm:prSet presAssocID="{F78892DA-F0C5-4B39-A302-9EC9E5C9E7B8}" presName="tx1" presStyleLbl="revTx" presStyleIdx="0" presStyleCnt="4" custFlipHor="1" custScaleX="36020"/>
      <dgm:spPr/>
      <dgm:t>
        <a:bodyPr/>
        <a:lstStyle/>
        <a:p>
          <a:endParaRPr lang="ru-RU"/>
        </a:p>
      </dgm:t>
    </dgm:pt>
    <dgm:pt modelId="{529C49DE-52C1-48B5-9F46-D04C195213C7}" type="pres">
      <dgm:prSet presAssocID="{F78892DA-F0C5-4B39-A302-9EC9E5C9E7B8}" presName="vert1" presStyleCnt="0"/>
      <dgm:spPr/>
    </dgm:pt>
    <dgm:pt modelId="{0E6419A6-E9B0-4F3E-A3D7-7D9E63B6724C}" type="pres">
      <dgm:prSet presAssocID="{33D60EE2-57C5-41DE-9BB9-165E475CEEF2}" presName="vertSpace2a" presStyleCnt="0"/>
      <dgm:spPr/>
    </dgm:pt>
    <dgm:pt modelId="{8E40EBE6-77AF-4570-B631-CD968C7DBD50}" type="pres">
      <dgm:prSet presAssocID="{33D60EE2-57C5-41DE-9BB9-165E475CEEF2}" presName="horz2" presStyleCnt="0"/>
      <dgm:spPr/>
    </dgm:pt>
    <dgm:pt modelId="{C5CD081B-3427-4D44-8569-74F361DFD45D}" type="pres">
      <dgm:prSet presAssocID="{33D60EE2-57C5-41DE-9BB9-165E475CEEF2}" presName="horzSpace2" presStyleCnt="0"/>
      <dgm:spPr/>
    </dgm:pt>
    <dgm:pt modelId="{A9A20092-5595-4E85-A434-02B5E1B5084E}" type="pres">
      <dgm:prSet presAssocID="{33D60EE2-57C5-41DE-9BB9-165E475CEEF2}" presName="tx2" presStyleLbl="revTx" presStyleIdx="1" presStyleCnt="4"/>
      <dgm:spPr/>
      <dgm:t>
        <a:bodyPr/>
        <a:lstStyle/>
        <a:p>
          <a:endParaRPr lang="ru-RU"/>
        </a:p>
      </dgm:t>
    </dgm:pt>
    <dgm:pt modelId="{B5383ABB-AF15-4C84-8DF3-E2710C9B8389}" type="pres">
      <dgm:prSet presAssocID="{33D60EE2-57C5-41DE-9BB9-165E475CEEF2}" presName="vert2" presStyleCnt="0"/>
      <dgm:spPr/>
    </dgm:pt>
    <dgm:pt modelId="{15419928-6455-4A0F-8137-09CFE6832054}" type="pres">
      <dgm:prSet presAssocID="{33D60EE2-57C5-41DE-9BB9-165E475CEEF2}" presName="thinLine2b" presStyleLbl="callout" presStyleIdx="0" presStyleCnt="3"/>
      <dgm:spPr/>
    </dgm:pt>
    <dgm:pt modelId="{8B8D984A-AB6E-4870-8CB2-B1095EB3A82C}" type="pres">
      <dgm:prSet presAssocID="{33D60EE2-57C5-41DE-9BB9-165E475CEEF2}" presName="vertSpace2b" presStyleCnt="0"/>
      <dgm:spPr/>
    </dgm:pt>
    <dgm:pt modelId="{58789D57-177E-4CF6-9DF9-DCA1695ABD2F}" type="pres">
      <dgm:prSet presAssocID="{A6528238-8919-4052-9525-DE0B3D42AF95}" presName="horz2" presStyleCnt="0"/>
      <dgm:spPr/>
    </dgm:pt>
    <dgm:pt modelId="{992421F3-7C03-4F18-96B2-E2BD41377BFE}" type="pres">
      <dgm:prSet presAssocID="{A6528238-8919-4052-9525-DE0B3D42AF95}" presName="horzSpace2" presStyleCnt="0"/>
      <dgm:spPr/>
    </dgm:pt>
    <dgm:pt modelId="{FC7BB2F8-3FC4-4B0B-B663-47AA2A6721EC}" type="pres">
      <dgm:prSet presAssocID="{A6528238-8919-4052-9525-DE0B3D42AF95}" presName="tx2" presStyleLbl="revTx" presStyleIdx="2" presStyleCnt="4"/>
      <dgm:spPr/>
      <dgm:t>
        <a:bodyPr/>
        <a:lstStyle/>
        <a:p>
          <a:endParaRPr lang="ru-RU"/>
        </a:p>
      </dgm:t>
    </dgm:pt>
    <dgm:pt modelId="{21500638-2761-4BDF-ACE6-AD28501C4B81}" type="pres">
      <dgm:prSet presAssocID="{A6528238-8919-4052-9525-DE0B3D42AF95}" presName="vert2" presStyleCnt="0"/>
      <dgm:spPr/>
    </dgm:pt>
    <dgm:pt modelId="{B9B67632-3199-431D-901D-B44488B9185B}" type="pres">
      <dgm:prSet presAssocID="{A6528238-8919-4052-9525-DE0B3D42AF95}" presName="thinLine2b" presStyleLbl="callout" presStyleIdx="1" presStyleCnt="3"/>
      <dgm:spPr/>
    </dgm:pt>
    <dgm:pt modelId="{749F757A-D4EA-4EA1-8295-A1139F69A017}" type="pres">
      <dgm:prSet presAssocID="{A6528238-8919-4052-9525-DE0B3D42AF95}" presName="vertSpace2b" presStyleCnt="0"/>
      <dgm:spPr/>
    </dgm:pt>
    <dgm:pt modelId="{9647A080-1587-4A02-A9D6-EC63B862450A}" type="pres">
      <dgm:prSet presAssocID="{7890FCC3-89A9-4352-9B66-7B36C6CB4506}" presName="horz2" presStyleCnt="0"/>
      <dgm:spPr/>
    </dgm:pt>
    <dgm:pt modelId="{427C815D-FADD-41EE-ABCE-89A92E0C76DD}" type="pres">
      <dgm:prSet presAssocID="{7890FCC3-89A9-4352-9B66-7B36C6CB4506}" presName="horzSpace2" presStyleCnt="0"/>
      <dgm:spPr/>
    </dgm:pt>
    <dgm:pt modelId="{576FCD52-2E8B-4186-A35F-4736CE1A2F97}" type="pres">
      <dgm:prSet presAssocID="{7890FCC3-89A9-4352-9B66-7B36C6CB4506}" presName="tx2" presStyleLbl="revTx" presStyleIdx="3" presStyleCnt="4"/>
      <dgm:spPr/>
      <dgm:t>
        <a:bodyPr/>
        <a:lstStyle/>
        <a:p>
          <a:endParaRPr lang="ru-RU"/>
        </a:p>
      </dgm:t>
    </dgm:pt>
    <dgm:pt modelId="{FF2F3450-DC8B-4A7E-8AE1-960D115A70C3}" type="pres">
      <dgm:prSet presAssocID="{7890FCC3-89A9-4352-9B66-7B36C6CB4506}" presName="vert2" presStyleCnt="0"/>
      <dgm:spPr/>
    </dgm:pt>
    <dgm:pt modelId="{535CECA1-4096-4DD3-BF56-D111084999AC}" type="pres">
      <dgm:prSet presAssocID="{7890FCC3-89A9-4352-9B66-7B36C6CB4506}" presName="thinLine2b" presStyleLbl="callout" presStyleIdx="2" presStyleCnt="3"/>
      <dgm:spPr/>
    </dgm:pt>
    <dgm:pt modelId="{B858DDBC-D40D-4878-ACBC-1D1076CB64B9}" type="pres">
      <dgm:prSet presAssocID="{7890FCC3-89A9-4352-9B66-7B36C6CB4506}" presName="vertSpace2b" presStyleCnt="0"/>
      <dgm:spPr/>
    </dgm:pt>
  </dgm:ptLst>
  <dgm:cxnLst>
    <dgm:cxn modelId="{5A50CB07-8820-496E-AB75-A5DA60FBFF5B}" srcId="{F78892DA-F0C5-4B39-A302-9EC9E5C9E7B8}" destId="{7890FCC3-89A9-4352-9B66-7B36C6CB4506}" srcOrd="2" destOrd="0" parTransId="{437C4868-B330-448D-BF14-5FE3C9BC78A7}" sibTransId="{7844B91C-CF3A-46A9-B00E-9BB04704EF87}"/>
    <dgm:cxn modelId="{57243274-C63B-456F-9B67-F3191E923602}" srcId="{DCE39481-44D8-45C7-B91C-78DF30E0A7A9}" destId="{F78892DA-F0C5-4B39-A302-9EC9E5C9E7B8}" srcOrd="0" destOrd="0" parTransId="{8A910FBD-2D34-44E1-A1CC-5B32A04E8C5C}" sibTransId="{2F02FCB6-1CAB-4CD4-A308-914D3C6A4829}"/>
    <dgm:cxn modelId="{A85BDF28-C333-46DD-9B63-4963F7265F44}" type="presOf" srcId="{7890FCC3-89A9-4352-9B66-7B36C6CB4506}" destId="{576FCD52-2E8B-4186-A35F-4736CE1A2F97}" srcOrd="0" destOrd="0" presId="urn:microsoft.com/office/officeart/2008/layout/LinedList"/>
    <dgm:cxn modelId="{A3DBB080-80B7-467A-AB43-2D4059DDF142}" srcId="{F78892DA-F0C5-4B39-A302-9EC9E5C9E7B8}" destId="{A6528238-8919-4052-9525-DE0B3D42AF95}" srcOrd="1" destOrd="0" parTransId="{08C88E44-5E9D-424E-AD79-D0CFC0C9415A}" sibTransId="{54EB1BD6-61B3-44DE-A7C1-961F04ECE1F8}"/>
    <dgm:cxn modelId="{323B1863-978B-4910-8870-60F089D3C26D}" type="presOf" srcId="{A6528238-8919-4052-9525-DE0B3D42AF95}" destId="{FC7BB2F8-3FC4-4B0B-B663-47AA2A6721EC}" srcOrd="0" destOrd="0" presId="urn:microsoft.com/office/officeart/2008/layout/LinedList"/>
    <dgm:cxn modelId="{76B70E37-2140-4EA0-9AB9-9E74276671D6}" type="presOf" srcId="{33D60EE2-57C5-41DE-9BB9-165E475CEEF2}" destId="{A9A20092-5595-4E85-A434-02B5E1B5084E}" srcOrd="0" destOrd="0" presId="urn:microsoft.com/office/officeart/2008/layout/LinedList"/>
    <dgm:cxn modelId="{95547ADB-8DE0-40D6-91CE-870FD7CB7E12}" srcId="{F78892DA-F0C5-4B39-A302-9EC9E5C9E7B8}" destId="{33D60EE2-57C5-41DE-9BB9-165E475CEEF2}" srcOrd="0" destOrd="0" parTransId="{1E5DEBA9-E70F-4B34-BE0A-315DE8F4016A}" sibTransId="{62009E15-4316-4EB5-8057-8276BED90EE5}"/>
    <dgm:cxn modelId="{7969F21E-3438-450E-BD78-10D37038D8D4}" type="presOf" srcId="{F78892DA-F0C5-4B39-A302-9EC9E5C9E7B8}" destId="{10938E42-E76D-4865-9DF5-90DB4DAFEC45}" srcOrd="0" destOrd="0" presId="urn:microsoft.com/office/officeart/2008/layout/LinedList"/>
    <dgm:cxn modelId="{EBFCD407-1551-4792-8CF3-8E600CD9243E}" type="presOf" srcId="{DCE39481-44D8-45C7-B91C-78DF30E0A7A9}" destId="{3D488A88-B779-4F8A-912D-97804C55891F}" srcOrd="0" destOrd="0" presId="urn:microsoft.com/office/officeart/2008/layout/LinedList"/>
    <dgm:cxn modelId="{E9859A44-78B6-4917-95B2-CFBD4F79D2D1}" type="presParOf" srcId="{3D488A88-B779-4F8A-912D-97804C55891F}" destId="{508FF528-8AA7-4510-8127-53AC8666E735}" srcOrd="0" destOrd="0" presId="urn:microsoft.com/office/officeart/2008/layout/LinedList"/>
    <dgm:cxn modelId="{0FA816F4-4108-4260-94F9-463A636CBAB0}" type="presParOf" srcId="{3D488A88-B779-4F8A-912D-97804C55891F}" destId="{61636563-2698-4642-9713-A12D683027E9}" srcOrd="1" destOrd="0" presId="urn:microsoft.com/office/officeart/2008/layout/LinedList"/>
    <dgm:cxn modelId="{03993900-98ED-4E93-84C7-126E166159D4}" type="presParOf" srcId="{61636563-2698-4642-9713-A12D683027E9}" destId="{10938E42-E76D-4865-9DF5-90DB4DAFEC45}" srcOrd="0" destOrd="0" presId="urn:microsoft.com/office/officeart/2008/layout/LinedList"/>
    <dgm:cxn modelId="{70B6810B-8C9D-4A4A-B402-EE4352A59FD5}" type="presParOf" srcId="{61636563-2698-4642-9713-A12D683027E9}" destId="{529C49DE-52C1-48B5-9F46-D04C195213C7}" srcOrd="1" destOrd="0" presId="urn:microsoft.com/office/officeart/2008/layout/LinedList"/>
    <dgm:cxn modelId="{CCCDE06F-8C09-485A-B908-DA975E370AE6}" type="presParOf" srcId="{529C49DE-52C1-48B5-9F46-D04C195213C7}" destId="{0E6419A6-E9B0-4F3E-A3D7-7D9E63B6724C}" srcOrd="0" destOrd="0" presId="urn:microsoft.com/office/officeart/2008/layout/LinedList"/>
    <dgm:cxn modelId="{B7380E53-1B5B-45FA-976B-1E6D46DAD0A7}" type="presParOf" srcId="{529C49DE-52C1-48B5-9F46-D04C195213C7}" destId="{8E40EBE6-77AF-4570-B631-CD968C7DBD50}" srcOrd="1" destOrd="0" presId="urn:microsoft.com/office/officeart/2008/layout/LinedList"/>
    <dgm:cxn modelId="{B774AFA1-6AC3-4DFC-B374-E5789E016A94}" type="presParOf" srcId="{8E40EBE6-77AF-4570-B631-CD968C7DBD50}" destId="{C5CD081B-3427-4D44-8569-74F361DFD45D}" srcOrd="0" destOrd="0" presId="urn:microsoft.com/office/officeart/2008/layout/LinedList"/>
    <dgm:cxn modelId="{77ACC67E-A61F-4CAC-86FA-5AA8DA2501F9}" type="presParOf" srcId="{8E40EBE6-77AF-4570-B631-CD968C7DBD50}" destId="{A9A20092-5595-4E85-A434-02B5E1B5084E}" srcOrd="1" destOrd="0" presId="urn:microsoft.com/office/officeart/2008/layout/LinedList"/>
    <dgm:cxn modelId="{341FB3B9-72FA-4D7C-B483-D4E55B65DB1A}" type="presParOf" srcId="{8E40EBE6-77AF-4570-B631-CD968C7DBD50}" destId="{B5383ABB-AF15-4C84-8DF3-E2710C9B8389}" srcOrd="2" destOrd="0" presId="urn:microsoft.com/office/officeart/2008/layout/LinedList"/>
    <dgm:cxn modelId="{28A3D20D-F518-45AE-97BE-B0781948C222}" type="presParOf" srcId="{529C49DE-52C1-48B5-9F46-D04C195213C7}" destId="{15419928-6455-4A0F-8137-09CFE6832054}" srcOrd="2" destOrd="0" presId="urn:microsoft.com/office/officeart/2008/layout/LinedList"/>
    <dgm:cxn modelId="{6AAFE63F-F6DB-449B-93E5-DB3D162341F1}" type="presParOf" srcId="{529C49DE-52C1-48B5-9F46-D04C195213C7}" destId="{8B8D984A-AB6E-4870-8CB2-B1095EB3A82C}" srcOrd="3" destOrd="0" presId="urn:microsoft.com/office/officeart/2008/layout/LinedList"/>
    <dgm:cxn modelId="{140F8A29-2E23-4238-A309-B5105E83C306}" type="presParOf" srcId="{529C49DE-52C1-48B5-9F46-D04C195213C7}" destId="{58789D57-177E-4CF6-9DF9-DCA1695ABD2F}" srcOrd="4" destOrd="0" presId="urn:microsoft.com/office/officeart/2008/layout/LinedList"/>
    <dgm:cxn modelId="{DDC1E0F8-FA78-4C15-8213-64574919CD89}" type="presParOf" srcId="{58789D57-177E-4CF6-9DF9-DCA1695ABD2F}" destId="{992421F3-7C03-4F18-96B2-E2BD41377BFE}" srcOrd="0" destOrd="0" presId="urn:microsoft.com/office/officeart/2008/layout/LinedList"/>
    <dgm:cxn modelId="{3E597F4C-82F5-4F38-B9BE-98D0AF9275B1}" type="presParOf" srcId="{58789D57-177E-4CF6-9DF9-DCA1695ABD2F}" destId="{FC7BB2F8-3FC4-4B0B-B663-47AA2A6721EC}" srcOrd="1" destOrd="0" presId="urn:microsoft.com/office/officeart/2008/layout/LinedList"/>
    <dgm:cxn modelId="{A3D62AAF-ABCE-4364-A3D7-2738FF2385FB}" type="presParOf" srcId="{58789D57-177E-4CF6-9DF9-DCA1695ABD2F}" destId="{21500638-2761-4BDF-ACE6-AD28501C4B81}" srcOrd="2" destOrd="0" presId="urn:microsoft.com/office/officeart/2008/layout/LinedList"/>
    <dgm:cxn modelId="{F7877C87-B7A8-4D4F-98A7-0C45881A978D}" type="presParOf" srcId="{529C49DE-52C1-48B5-9F46-D04C195213C7}" destId="{B9B67632-3199-431D-901D-B44488B9185B}" srcOrd="5" destOrd="0" presId="urn:microsoft.com/office/officeart/2008/layout/LinedList"/>
    <dgm:cxn modelId="{816EE03C-BAB9-4F8E-8B61-6C755436C2CB}" type="presParOf" srcId="{529C49DE-52C1-48B5-9F46-D04C195213C7}" destId="{749F757A-D4EA-4EA1-8295-A1139F69A017}" srcOrd="6" destOrd="0" presId="urn:microsoft.com/office/officeart/2008/layout/LinedList"/>
    <dgm:cxn modelId="{561C5BF2-ADF5-4B51-B295-4457AB122717}" type="presParOf" srcId="{529C49DE-52C1-48B5-9F46-D04C195213C7}" destId="{9647A080-1587-4A02-A9D6-EC63B862450A}" srcOrd="7" destOrd="0" presId="urn:microsoft.com/office/officeart/2008/layout/LinedList"/>
    <dgm:cxn modelId="{19F8B751-0181-457E-BED3-DFE3663D6400}" type="presParOf" srcId="{9647A080-1587-4A02-A9D6-EC63B862450A}" destId="{427C815D-FADD-41EE-ABCE-89A92E0C76DD}" srcOrd="0" destOrd="0" presId="urn:microsoft.com/office/officeart/2008/layout/LinedList"/>
    <dgm:cxn modelId="{26F36551-C222-46F0-BDC9-1EA9520C609B}" type="presParOf" srcId="{9647A080-1587-4A02-A9D6-EC63B862450A}" destId="{576FCD52-2E8B-4186-A35F-4736CE1A2F97}" srcOrd="1" destOrd="0" presId="urn:microsoft.com/office/officeart/2008/layout/LinedList"/>
    <dgm:cxn modelId="{F20A6D37-A1EC-4896-93BB-EF861FA1B18A}" type="presParOf" srcId="{9647A080-1587-4A02-A9D6-EC63B862450A}" destId="{FF2F3450-DC8B-4A7E-8AE1-960D115A70C3}" srcOrd="2" destOrd="0" presId="urn:microsoft.com/office/officeart/2008/layout/LinedList"/>
    <dgm:cxn modelId="{F33AA38B-CF69-4810-939D-9BF64F4C87FF}" type="presParOf" srcId="{529C49DE-52C1-48B5-9F46-D04C195213C7}" destId="{535CECA1-4096-4DD3-BF56-D111084999AC}" srcOrd="8" destOrd="0" presId="urn:microsoft.com/office/officeart/2008/layout/LinedList"/>
    <dgm:cxn modelId="{5CE6DFFE-168A-4074-88A7-C7944B2B5354}" type="presParOf" srcId="{529C49DE-52C1-48B5-9F46-D04C195213C7}" destId="{B858DDBC-D40D-4878-ACBC-1D1076CB6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Используются только сорта / гибриды, внесенные в Государственный реестр селекционных достижений?</a:t>
          </a:r>
          <a:endParaRPr lang="ru-RU" sz="1800" b="1" dirty="0"/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  <a:endParaRPr lang="ru-RU" sz="1800" dirty="0">
            <a:solidFill>
              <a:schemeClr val="bg1"/>
            </a:solidFill>
          </a:endParaRP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7AC5FAF4-4AC0-4925-BCDB-030274FF0D77}">
      <dgm:prSet phldrT="[Текст]"/>
      <dgm:spPr/>
      <dgm:t>
        <a:bodyPr/>
        <a:lstStyle/>
        <a:p>
          <a:r>
            <a:rPr lang="ru-RU" dirty="0" smtClean="0"/>
            <a:t>2. </a:t>
          </a:r>
          <a:endParaRPr lang="ru-RU" dirty="0"/>
        </a:p>
      </dgm:t>
    </dgm:pt>
    <dgm:pt modelId="{691D362A-BEDA-4E3E-ABB1-402F2B0B502E}" type="parTrans" cxnId="{577D5184-17EF-46DD-8311-058AAA8263B9}">
      <dgm:prSet/>
      <dgm:spPr/>
      <dgm:t>
        <a:bodyPr/>
        <a:lstStyle/>
        <a:p>
          <a:endParaRPr lang="ru-RU"/>
        </a:p>
      </dgm:t>
    </dgm:pt>
    <dgm:pt modelId="{633B667C-36A6-4DA7-95DB-1B02EB16C3AB}" type="sibTrans" cxnId="{577D5184-17EF-46DD-8311-058AAA8263B9}">
      <dgm:prSet/>
      <dgm:spPr/>
      <dgm:t>
        <a:bodyPr/>
        <a:lstStyle/>
        <a:p>
          <a:endParaRPr lang="ru-RU"/>
        </a:p>
      </dgm:t>
    </dgm:pt>
    <dgm:pt modelId="{F74C7B05-7281-4868-BFDB-D4A65F99FAF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dirty="0" smtClean="0"/>
            <a:t>?</a:t>
          </a:r>
          <a:endParaRPr lang="ru-RU" sz="1800" dirty="0"/>
        </a:p>
      </dgm:t>
    </dgm:pt>
    <dgm:pt modelId="{71E7BD49-3EF8-4B12-859E-F26F191115FA}" type="parTrans" cxnId="{12AA08A0-5AE4-4360-A859-2A1920C42679}">
      <dgm:prSet/>
      <dgm:spPr/>
      <dgm:t>
        <a:bodyPr/>
        <a:lstStyle/>
        <a:p>
          <a:endParaRPr lang="ru-RU"/>
        </a:p>
      </dgm:t>
    </dgm:pt>
    <dgm:pt modelId="{CB3E5D0D-3F11-4BAF-8781-5FD84A258675}" type="sibTrans" cxnId="{12AA08A0-5AE4-4360-A859-2A1920C42679}">
      <dgm:prSet/>
      <dgm:spPr/>
      <dgm:t>
        <a:bodyPr/>
        <a:lstStyle/>
        <a:p>
          <a:endParaRPr lang="ru-RU"/>
        </a:p>
      </dgm:t>
    </dgm:pt>
    <dgm:pt modelId="{82ADD7E2-AD40-4790-B410-F92270855022}">
      <dgm:prSet phldrT="[Текст]"/>
      <dgm:spPr/>
      <dgm:t>
        <a:bodyPr/>
        <a:lstStyle/>
        <a:p>
          <a:r>
            <a:rPr lang="ru-RU" dirty="0" smtClean="0"/>
            <a:t>3. </a:t>
          </a:r>
          <a:endParaRPr lang="ru-RU" dirty="0"/>
        </a:p>
      </dgm:t>
    </dgm:pt>
    <dgm:pt modelId="{2C35879E-C20F-43D2-826F-670058631870}" type="parTrans" cxnId="{3F226C76-61C9-4C4E-A603-DE3256911964}">
      <dgm:prSet/>
      <dgm:spPr/>
      <dgm:t>
        <a:bodyPr/>
        <a:lstStyle/>
        <a:p>
          <a:endParaRPr lang="ru-RU"/>
        </a:p>
      </dgm:t>
    </dgm:pt>
    <dgm:pt modelId="{B3B06154-DEBD-4C98-8FCF-7BC0F2A68653}" type="sibTrans" cxnId="{3F226C76-61C9-4C4E-A603-DE3256911964}">
      <dgm:prSet/>
      <dgm:spPr/>
      <dgm:t>
        <a:bodyPr/>
        <a:lstStyle/>
        <a:p>
          <a:endParaRPr lang="ru-RU"/>
        </a:p>
      </dgm:t>
    </dgm:pt>
    <dgm:pt modelId="{22214534-8678-459E-92AA-8F6B653ACB3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Вами используется только кондиционные семена / посадочный материал?</a:t>
          </a:r>
          <a:endParaRPr lang="ru-RU" sz="1800" b="1" dirty="0"/>
        </a:p>
      </dgm:t>
    </dgm:pt>
    <dgm:pt modelId="{193E0BCB-5522-4D57-AEE0-E232BB32BA2B}" type="parTrans" cxnId="{275B6F8D-625B-4FE4-9E7D-7F226E686FA5}">
      <dgm:prSet/>
      <dgm:spPr/>
      <dgm:t>
        <a:bodyPr/>
        <a:lstStyle/>
        <a:p>
          <a:endParaRPr lang="ru-RU"/>
        </a:p>
      </dgm:t>
    </dgm:pt>
    <dgm:pt modelId="{8D57659F-F4CD-42DB-BAA6-6587BC2C9AD2}" type="sibTrans" cxnId="{275B6F8D-625B-4FE4-9E7D-7F226E686FA5}">
      <dgm:prSet/>
      <dgm:spPr/>
      <dgm:t>
        <a:bodyPr/>
        <a:lstStyle/>
        <a:p>
          <a:endParaRPr lang="ru-RU"/>
        </a:p>
      </dgm:t>
    </dgm:pt>
    <dgm:pt modelId="{9228E09F-FA20-4141-831F-605C8CDA4EE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п.9.3.1. Правил страхования при определении утраты площади, засеянные некондиционными семенами , вычитаются.</a:t>
          </a:r>
          <a:endParaRPr lang="ru-RU" sz="1800" dirty="0">
            <a:solidFill>
              <a:schemeClr val="bg1"/>
            </a:solidFill>
          </a:endParaRPr>
        </a:p>
      </dgm:t>
    </dgm:pt>
    <dgm:pt modelId="{094F1C5C-C6E5-4149-BEE9-781FEEDB4F5D}" type="parTrans" cxnId="{D68253FE-4D67-4285-85A4-74D30D3D5743}">
      <dgm:prSet/>
      <dgm:spPr/>
      <dgm:t>
        <a:bodyPr/>
        <a:lstStyle/>
        <a:p>
          <a:endParaRPr lang="ru-RU"/>
        </a:p>
      </dgm:t>
    </dgm:pt>
    <dgm:pt modelId="{18D43E07-D4DF-4A56-B977-36913211A62D}" type="sibTrans" cxnId="{D68253FE-4D67-4285-85A4-74D30D3D5743}">
      <dgm:prSet/>
      <dgm:spPr/>
      <dgm:t>
        <a:bodyPr/>
        <a:lstStyle/>
        <a:p>
          <a:endParaRPr lang="ru-RU"/>
        </a:p>
      </dgm:t>
    </dgm:pt>
    <dgm:pt modelId="{9F8F6F3A-1EFB-43FC-975F-787E29B58E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п.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ru-RU" sz="1800" dirty="0" smtClean="0">
              <a:solidFill>
                <a:schemeClr val="bg1"/>
              </a:solidFill>
            </a:rPr>
            <a:t>9.3.1. Правил страхования при определении размера утраты площади, засеянные сортами не внесенные в государственный реестр, вычитаются</a:t>
          </a:r>
          <a:endParaRPr lang="ru-RU" sz="1800" dirty="0"/>
        </a:p>
      </dgm:t>
    </dgm:pt>
    <dgm:pt modelId="{6F7E4174-863E-48A4-B6A2-2EB52CC72804}" type="parTrans" cxnId="{073D3599-7296-4233-8550-63E3FBA9B824}">
      <dgm:prSet/>
      <dgm:spPr/>
      <dgm:t>
        <a:bodyPr/>
        <a:lstStyle/>
        <a:p>
          <a:endParaRPr lang="ru-RU"/>
        </a:p>
      </dgm:t>
    </dgm:pt>
    <dgm:pt modelId="{C23AFFF4-E5C2-445D-B9FA-F8EBCDC2CDD7}" type="sibTrans" cxnId="{073D3599-7296-4233-8550-63E3FBA9B824}">
      <dgm:prSet/>
      <dgm:spPr/>
      <dgm:t>
        <a:bodyPr/>
        <a:lstStyle/>
        <a:p>
          <a:endParaRPr lang="ru-RU"/>
        </a:p>
      </dgm:t>
    </dgm:pt>
    <dgm:pt modelId="{4E867A6B-BE73-4443-B5CC-D9C80D7C381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риска, поэтому после составления заявления Страховщик запрашивает документы на семена и на их основании принимает решение о принятии на страхование.</a:t>
          </a:r>
          <a:endParaRPr lang="ru-RU" sz="1800" dirty="0">
            <a:solidFill>
              <a:schemeClr val="bg1"/>
            </a:solidFill>
          </a:endParaRPr>
        </a:p>
      </dgm:t>
    </dgm:pt>
    <dgm:pt modelId="{2326E592-101E-440C-812C-6A101109B496}" type="sibTrans" cxnId="{1EFAB2A2-E250-4F44-A481-C575623F5682}">
      <dgm:prSet/>
      <dgm:spPr/>
      <dgm:t>
        <a:bodyPr/>
        <a:lstStyle/>
        <a:p>
          <a:endParaRPr lang="ru-RU"/>
        </a:p>
      </dgm:t>
    </dgm:pt>
    <dgm:pt modelId="{EE68ACD9-E4E9-43B6-A280-24FEFAFA459D}" type="parTrans" cxnId="{1EFAB2A2-E250-4F44-A481-C575623F5682}">
      <dgm:prSet/>
      <dgm:spPr/>
      <dgm:t>
        <a:bodyPr/>
        <a:lstStyle/>
        <a:p>
          <a:endParaRPr lang="ru-RU"/>
        </a:p>
      </dgm:t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3"/>
      <dgm:spPr/>
    </dgm:pt>
    <dgm:pt modelId="{C18DEC5D-5D17-4832-B99F-7B0E0CB2FDD9}" type="pres">
      <dgm:prSet presAssocID="{FB399BE9-CA14-42C6-92B4-7AA3216E209B}" presName="Child" presStyleLbl="revTx" presStyleIdx="1" presStyleCnt="6" custScaleY="122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A1DC4-738F-4037-B8F0-DBC6D2920C51}" type="pres">
      <dgm:prSet presAssocID="{79A17FB4-DB1E-4F02-AA75-57DF0BFDB2F2}" presName="sibTrans" presStyleCnt="0"/>
      <dgm:spPr/>
    </dgm:pt>
    <dgm:pt modelId="{A264A70C-A43A-418A-B434-7834831B727A}" type="pres">
      <dgm:prSet presAssocID="{7AC5FAF4-4AC0-4925-BCDB-030274FF0D77}" presName="composite" presStyleCnt="0"/>
      <dgm:spPr/>
    </dgm:pt>
    <dgm:pt modelId="{6329334A-72A6-4109-B7E5-92CBAE4852C0}" type="pres">
      <dgm:prSet presAssocID="{7AC5FAF4-4AC0-4925-BCDB-030274FF0D77}" presName="FirstChild" presStyleLbl="revTx" presStyleIdx="2" presStyleCnt="6" custScaleY="13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12F1-6E98-43A4-8CC2-53E05459B4BB}" type="pres">
      <dgm:prSet presAssocID="{7AC5FAF4-4AC0-4925-BCDB-030274FF0D7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5BE5-A3B5-451E-84BA-126B94D1E41C}" type="pres">
      <dgm:prSet presAssocID="{7AC5FAF4-4AC0-4925-BCDB-030274FF0D77}" presName="Accent" presStyleLbl="parChTrans1D1" presStyleIdx="1" presStyleCnt="3"/>
      <dgm:spPr/>
    </dgm:pt>
    <dgm:pt modelId="{6A66C11E-09F7-4842-8870-FD37134F2D53}" type="pres">
      <dgm:prSet presAssocID="{7AC5FAF4-4AC0-4925-BCDB-030274FF0D77}" presName="Child" presStyleLbl="revTx" presStyleIdx="3" presStyleCnt="6" custScaleY="139336" custLinFactNeighborY="67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70D73-A253-4DA0-B5C8-2F806D524F37}" type="pres">
      <dgm:prSet presAssocID="{633B667C-36A6-4DA7-95DB-1B02EB16C3AB}" presName="sibTrans" presStyleCnt="0"/>
      <dgm:spPr/>
    </dgm:pt>
    <dgm:pt modelId="{508DC556-F806-414E-935C-B8FF0E905C0A}" type="pres">
      <dgm:prSet presAssocID="{82ADD7E2-AD40-4790-B410-F92270855022}" presName="composite" presStyleCnt="0"/>
      <dgm:spPr/>
    </dgm:pt>
    <dgm:pt modelId="{D057CADB-2201-4155-A9FD-CA3D14AEC9E9}" type="pres">
      <dgm:prSet presAssocID="{82ADD7E2-AD40-4790-B410-F922708550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10C96-8BD3-4C38-A46F-E661B1724752}" type="pres">
      <dgm:prSet presAssocID="{82ADD7E2-AD40-4790-B410-F9227085502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007C-A93C-4ED8-9C72-6D78518A34F3}" type="pres">
      <dgm:prSet presAssocID="{82ADD7E2-AD40-4790-B410-F92270855022}" presName="Accent" presStyleLbl="parChTrans1D1" presStyleIdx="2" presStyleCnt="3"/>
      <dgm:spPr/>
    </dgm:pt>
    <dgm:pt modelId="{34BB9207-9E74-45C5-BC08-C51DCC184D06}" type="pres">
      <dgm:prSet presAssocID="{82ADD7E2-AD40-4790-B410-F922708550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1EFAB2A2-E250-4F44-A481-C575623F5682}" srcId="{7AC5FAF4-4AC0-4925-BCDB-030274FF0D77}" destId="{4E867A6B-BE73-4443-B5CC-D9C80D7C3817}" srcOrd="1" destOrd="0" parTransId="{EE68ACD9-E4E9-43B6-A280-24FEFAFA459D}" sibTransId="{2326E592-101E-440C-812C-6A101109B496}"/>
    <dgm:cxn modelId="{3F226C76-61C9-4C4E-A603-DE3256911964}" srcId="{9ADCC156-A5C8-4CB5-ABE6-C92097C08E03}" destId="{82ADD7E2-AD40-4790-B410-F92270855022}" srcOrd="2" destOrd="0" parTransId="{2C35879E-C20F-43D2-826F-670058631870}" sibTransId="{B3B06154-DEBD-4C98-8FCF-7BC0F2A68653}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8CBAEC29-29E0-4FAE-87CF-6ADBC20867D3}" type="presOf" srcId="{9ADCC156-A5C8-4CB5-ABE6-C92097C08E03}" destId="{DAD7D95D-3160-41D1-A98B-C890C8C8F9E6}" srcOrd="0" destOrd="0" presId="urn:microsoft.com/office/officeart/2011/layout/TabList"/>
    <dgm:cxn modelId="{974262CD-9AC7-46CE-A0C7-E937B666B26F}" type="presOf" srcId="{9228E09F-FA20-4141-831F-605C8CDA4EE7}" destId="{34BB9207-9E74-45C5-BC08-C51DCC184D06}" srcOrd="0" destOrd="0" presId="urn:microsoft.com/office/officeart/2011/layout/TabList"/>
    <dgm:cxn modelId="{686A2E7D-77EA-45F3-9D44-79605A728921}" type="presOf" srcId="{E9E323F9-109F-4067-8563-9AD666C595E7}" destId="{C76BF960-B8F3-4DF9-82F3-12852172B3A1}" srcOrd="0" destOrd="0" presId="urn:microsoft.com/office/officeart/2011/layout/TabList"/>
    <dgm:cxn modelId="{275B6F8D-625B-4FE4-9E7D-7F226E686FA5}" srcId="{82ADD7E2-AD40-4790-B410-F92270855022}" destId="{22214534-8678-459E-92AA-8F6B653ACB3E}" srcOrd="0" destOrd="0" parTransId="{193E0BCB-5522-4D57-AEE0-E232BB32BA2B}" sibTransId="{8D57659F-F4CD-42DB-BAA6-6587BC2C9AD2}"/>
    <dgm:cxn modelId="{D68253FE-4D67-4285-85A4-74D30D3D5743}" srcId="{82ADD7E2-AD40-4790-B410-F92270855022}" destId="{9228E09F-FA20-4141-831F-605C8CDA4EE7}" srcOrd="1" destOrd="0" parTransId="{094F1C5C-C6E5-4149-BEE9-781FEEDB4F5D}" sibTransId="{18D43E07-D4DF-4A56-B977-36913211A62D}"/>
    <dgm:cxn modelId="{4CEE6689-0505-4651-B133-BD9A7A44032A}" type="presOf" srcId="{22214534-8678-459E-92AA-8F6B653ACB3E}" destId="{D057CADB-2201-4155-A9FD-CA3D14AEC9E9}" srcOrd="0" destOrd="0" presId="urn:microsoft.com/office/officeart/2011/layout/TabList"/>
    <dgm:cxn modelId="{073D3599-7296-4233-8550-63E3FBA9B824}" srcId="{FB399BE9-CA14-42C6-92B4-7AA3216E209B}" destId="{9F8F6F3A-1EFB-43FC-975F-787E29B58E68}" srcOrd="2" destOrd="0" parTransId="{6F7E4174-863E-48A4-B6A2-2EB52CC72804}" sibTransId="{C23AFFF4-E5C2-445D-B9FA-F8EBCDC2CDD7}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AEF6BA9E-E3D8-4E7C-933D-84BCC9437CBC}" type="presOf" srcId="{9F8F6F3A-1EFB-43FC-975F-787E29B58E68}" destId="{C18DEC5D-5D17-4832-B99F-7B0E0CB2FDD9}" srcOrd="0" destOrd="1" presId="urn:microsoft.com/office/officeart/2011/layout/TabList"/>
    <dgm:cxn modelId="{39772703-C424-46BA-BE66-1D068BC5AF9F}" type="presOf" srcId="{7AC5FAF4-4AC0-4925-BCDB-030274FF0D77}" destId="{1B8012F1-6E98-43A4-8CC2-53E05459B4BB}" srcOrd="0" destOrd="0" presId="urn:microsoft.com/office/officeart/2011/layout/TabList"/>
    <dgm:cxn modelId="{5D185D86-6AF4-4A91-B540-50DA081CF767}" type="presOf" srcId="{305F8AE3-29D7-48C7-B0E8-52F517BED02E}" destId="{C18DEC5D-5D17-4832-B99F-7B0E0CB2FDD9}" srcOrd="0" destOrd="0" presId="urn:microsoft.com/office/officeart/2011/layout/TabList"/>
    <dgm:cxn modelId="{DABFBA08-240D-4F48-8CF2-3FC2E6DCF4AF}" type="presOf" srcId="{82ADD7E2-AD40-4790-B410-F92270855022}" destId="{E9510C96-8BD3-4C38-A46F-E661B1724752}" srcOrd="0" destOrd="0" presId="urn:microsoft.com/office/officeart/2011/layout/TabList"/>
    <dgm:cxn modelId="{577D5184-17EF-46DD-8311-058AAA8263B9}" srcId="{9ADCC156-A5C8-4CB5-ABE6-C92097C08E03}" destId="{7AC5FAF4-4AC0-4925-BCDB-030274FF0D77}" srcOrd="1" destOrd="0" parTransId="{691D362A-BEDA-4E3E-ABB1-402F2B0B502E}" sibTransId="{633B667C-36A6-4DA7-95DB-1B02EB16C3AB}"/>
    <dgm:cxn modelId="{48F58B4F-29EB-4137-8583-A73CE07F89CA}" type="presOf" srcId="{4E867A6B-BE73-4443-B5CC-D9C80D7C3817}" destId="{6A66C11E-09F7-4842-8870-FD37134F2D53}" srcOrd="0" destOrd="0" presId="urn:microsoft.com/office/officeart/2011/layout/TabList"/>
    <dgm:cxn modelId="{12AA08A0-5AE4-4360-A859-2A1920C42679}" srcId="{7AC5FAF4-4AC0-4925-BCDB-030274FF0D77}" destId="{F74C7B05-7281-4868-BFDB-D4A65F99FAFE}" srcOrd="0" destOrd="0" parTransId="{71E7BD49-3EF8-4B12-859E-F26F191115FA}" sibTransId="{CB3E5D0D-3F11-4BAF-8781-5FD84A258675}"/>
    <dgm:cxn modelId="{396CC6CB-9D90-46D6-A186-DE713667E405}" type="presOf" srcId="{FB399BE9-CA14-42C6-92B4-7AA3216E209B}" destId="{EAADDB38-D017-4C51-95B8-8BA5ED5D27EA}" srcOrd="0" destOrd="0" presId="urn:microsoft.com/office/officeart/2011/layout/TabList"/>
    <dgm:cxn modelId="{9F430E29-F9C1-46AC-ADB8-31FF642ED53C}" type="presOf" srcId="{F74C7B05-7281-4868-BFDB-D4A65F99FAFE}" destId="{6329334A-72A6-4109-B7E5-92CBAE4852C0}" srcOrd="0" destOrd="0" presId="urn:microsoft.com/office/officeart/2011/layout/TabList"/>
    <dgm:cxn modelId="{2842A8B6-AF5B-43CD-BC44-6448C52E0BC9}" type="presParOf" srcId="{DAD7D95D-3160-41D1-A98B-C890C8C8F9E6}" destId="{DCD9FFA9-7529-4C72-87CD-EFD31C0721E9}" srcOrd="0" destOrd="0" presId="urn:microsoft.com/office/officeart/2011/layout/TabList"/>
    <dgm:cxn modelId="{DC35C2F5-434D-4D35-84A9-7E356A6FD9C3}" type="presParOf" srcId="{DCD9FFA9-7529-4C72-87CD-EFD31C0721E9}" destId="{C76BF960-B8F3-4DF9-82F3-12852172B3A1}" srcOrd="0" destOrd="0" presId="urn:microsoft.com/office/officeart/2011/layout/TabList"/>
    <dgm:cxn modelId="{49D67DE1-67BF-4A66-BAA1-248A3811D07A}" type="presParOf" srcId="{DCD9FFA9-7529-4C72-87CD-EFD31C0721E9}" destId="{EAADDB38-D017-4C51-95B8-8BA5ED5D27EA}" srcOrd="1" destOrd="0" presId="urn:microsoft.com/office/officeart/2011/layout/TabList"/>
    <dgm:cxn modelId="{0B4AAD97-87AE-49EC-B725-FEBB40F13213}" type="presParOf" srcId="{DCD9FFA9-7529-4C72-87CD-EFD31C0721E9}" destId="{ACA55B90-16FA-4711-92A2-C0A3ED6CA7B2}" srcOrd="2" destOrd="0" presId="urn:microsoft.com/office/officeart/2011/layout/TabList"/>
    <dgm:cxn modelId="{2D115F72-4E0C-4ECB-A0C9-22039F6B815C}" type="presParOf" srcId="{DAD7D95D-3160-41D1-A98B-C890C8C8F9E6}" destId="{C18DEC5D-5D17-4832-B99F-7B0E0CB2FDD9}" srcOrd="1" destOrd="0" presId="urn:microsoft.com/office/officeart/2011/layout/TabList"/>
    <dgm:cxn modelId="{7920F4EE-6F24-4EE5-B5FF-3751ACDEDFE5}" type="presParOf" srcId="{DAD7D95D-3160-41D1-A98B-C890C8C8F9E6}" destId="{322A1DC4-738F-4037-B8F0-DBC6D2920C51}" srcOrd="2" destOrd="0" presId="urn:microsoft.com/office/officeart/2011/layout/TabList"/>
    <dgm:cxn modelId="{813DF57B-7193-4204-BC7C-5D8F855A1EEE}" type="presParOf" srcId="{DAD7D95D-3160-41D1-A98B-C890C8C8F9E6}" destId="{A264A70C-A43A-418A-B434-7834831B727A}" srcOrd="3" destOrd="0" presId="urn:microsoft.com/office/officeart/2011/layout/TabList"/>
    <dgm:cxn modelId="{F5168428-0E41-420A-B985-A48241CB1F3D}" type="presParOf" srcId="{A264A70C-A43A-418A-B434-7834831B727A}" destId="{6329334A-72A6-4109-B7E5-92CBAE4852C0}" srcOrd="0" destOrd="0" presId="urn:microsoft.com/office/officeart/2011/layout/TabList"/>
    <dgm:cxn modelId="{FB3B3959-731F-4562-A129-4E21D6D63F95}" type="presParOf" srcId="{A264A70C-A43A-418A-B434-7834831B727A}" destId="{1B8012F1-6E98-43A4-8CC2-53E05459B4BB}" srcOrd="1" destOrd="0" presId="urn:microsoft.com/office/officeart/2011/layout/TabList"/>
    <dgm:cxn modelId="{1DA41C57-9878-4820-88FD-171C6B57B7CC}" type="presParOf" srcId="{A264A70C-A43A-418A-B434-7834831B727A}" destId="{DED95BE5-A3B5-451E-84BA-126B94D1E41C}" srcOrd="2" destOrd="0" presId="urn:microsoft.com/office/officeart/2011/layout/TabList"/>
    <dgm:cxn modelId="{DDC3613D-8B8D-4A77-AB6E-BDBA0F28238E}" type="presParOf" srcId="{DAD7D95D-3160-41D1-A98B-C890C8C8F9E6}" destId="{6A66C11E-09F7-4842-8870-FD37134F2D53}" srcOrd="4" destOrd="0" presId="urn:microsoft.com/office/officeart/2011/layout/TabList"/>
    <dgm:cxn modelId="{129835E1-50B0-4665-91EE-CF8A79203850}" type="presParOf" srcId="{DAD7D95D-3160-41D1-A98B-C890C8C8F9E6}" destId="{31470D73-A253-4DA0-B5C8-2F806D524F37}" srcOrd="5" destOrd="0" presId="urn:microsoft.com/office/officeart/2011/layout/TabList"/>
    <dgm:cxn modelId="{3A780BEE-0940-4637-83F0-BD0944E6C748}" type="presParOf" srcId="{DAD7D95D-3160-41D1-A98B-C890C8C8F9E6}" destId="{508DC556-F806-414E-935C-B8FF0E905C0A}" srcOrd="6" destOrd="0" presId="urn:microsoft.com/office/officeart/2011/layout/TabList"/>
    <dgm:cxn modelId="{B59676A8-4247-4845-AF66-2226699A96F2}" type="presParOf" srcId="{508DC556-F806-414E-935C-B8FF0E905C0A}" destId="{D057CADB-2201-4155-A9FD-CA3D14AEC9E9}" srcOrd="0" destOrd="0" presId="urn:microsoft.com/office/officeart/2011/layout/TabList"/>
    <dgm:cxn modelId="{8129C405-3664-4426-B41A-1C4CD33D44A1}" type="presParOf" srcId="{508DC556-F806-414E-935C-B8FF0E905C0A}" destId="{E9510C96-8BD3-4C38-A46F-E661B1724752}" srcOrd="1" destOrd="0" presId="urn:microsoft.com/office/officeart/2011/layout/TabList"/>
    <dgm:cxn modelId="{5F64C7FA-6083-4670-A045-F23B1B3357D4}" type="presParOf" srcId="{508DC556-F806-414E-935C-B8FF0E905C0A}" destId="{563E007C-A93C-4ED8-9C72-6D78518A34F3}" srcOrd="2" destOrd="0" presId="urn:microsoft.com/office/officeart/2011/layout/TabList"/>
    <dgm:cxn modelId="{02741B99-51AA-40E5-A96D-ADC35E402774}" type="presParOf" srcId="{DAD7D95D-3160-41D1-A98B-C890C8C8F9E6}" destId="{34BB9207-9E74-45C5-BC08-C51DCC184D0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Определение средней урожайности с/х культур </a:t>
          </a:r>
          <a:endParaRPr lang="ru-RU" b="1" dirty="0"/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 contrast="-19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  <a:endParaRPr lang="ru-RU" sz="1800" dirty="0">
            <a:solidFill>
              <a:schemeClr val="bg1"/>
            </a:solidFill>
          </a:endParaRP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AE77A8B1-AD8A-45D0-BC1D-EE1F647A65F6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1800" dirty="0">
            <a:solidFill>
              <a:schemeClr val="bg1"/>
            </a:solidFill>
          </a:endParaRPr>
        </a:p>
      </dgm:t>
    </dgm:pt>
    <dgm:pt modelId="{A7571045-3563-455B-9DE3-E92D9D13B430}" type="parTrans" cxnId="{FF4A61BE-AFBE-4654-BADF-24071ED10BD4}">
      <dgm:prSet/>
      <dgm:spPr/>
      <dgm:t>
        <a:bodyPr/>
        <a:lstStyle/>
        <a:p>
          <a:endParaRPr lang="ru-RU"/>
        </a:p>
      </dgm:t>
    </dgm:pt>
    <dgm:pt modelId="{DA45C6F8-FF20-4FF6-92EB-15029C03E908}" type="sibTrans" cxnId="{FF4A61BE-AFBE-4654-BADF-24071ED10BD4}">
      <dgm:prSet/>
      <dgm:spPr/>
      <dgm:t>
        <a:bodyPr/>
        <a:lstStyle/>
        <a:p>
          <a:endParaRPr lang="ru-RU"/>
        </a:p>
      </dgm:t>
    </dgm:pt>
    <dgm:pt modelId="{28DC607C-CD8C-4FF0-9991-E4F795F4266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Согласно практике прошлых лет определяется как средняя урожайность, сложившаяся за 5 лет, предшествующих году заключения договора. </a:t>
          </a: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этом урожайность определяется как отношение валового сбора после доработки (зерновые) к посевной площади. (в случае, если аграрием данная культура не возделывалась, то для расчета принимаются данные по району/региону)</a:t>
          </a:r>
          <a:br>
            <a:rPr lang="ru-RU" sz="1800" dirty="0" smtClean="0">
              <a:solidFill>
                <a:schemeClr val="bg1"/>
              </a:solidFill>
            </a:rPr>
          </a:br>
          <a:r>
            <a:rPr lang="ru-RU" sz="1800" b="1" u="sng" dirty="0" smtClean="0">
              <a:solidFill>
                <a:schemeClr val="bg1"/>
              </a:solidFill>
            </a:rPr>
            <a:t>Частые ошибки</a:t>
          </a:r>
          <a:endParaRPr lang="ru-RU" sz="1800" dirty="0" smtClean="0">
            <a:solidFill>
              <a:schemeClr val="bg1"/>
            </a:solidFill>
          </a:endParaRP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заполнении заявления указывается средний сбор с 1 га согласно гр.8 29-СХ/2-фермер, который рассчитывается с уборочной площади, тем самым завышая планируемый урожай</a:t>
          </a: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уточненной, что также приводит к завышению планируемого урожая. Особенно эта проблема актуально при страховании  озимых, т.к. не учитываются площади, погибшие в зимний период. </a:t>
          </a:r>
          <a:endParaRPr lang="ru-RU" sz="1800" dirty="0">
            <a:solidFill>
              <a:schemeClr val="bg1"/>
            </a:solidFill>
          </a:endParaRPr>
        </a:p>
      </dgm:t>
    </dgm:pt>
    <dgm:pt modelId="{44B92921-C751-46B3-8D66-A94E5984D87A}" type="parTrans" cxnId="{A5007A7A-ABF8-4670-A3CC-799B20195AFE}">
      <dgm:prSet/>
      <dgm:spPr/>
    </dgm:pt>
    <dgm:pt modelId="{47D4CC92-AA43-473A-A06B-5BDFA12FDEA2}" type="sibTrans" cxnId="{A5007A7A-ABF8-4670-A3CC-799B20195AFE}">
      <dgm:prSet/>
      <dgm:spPr/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1"/>
      <dgm:spPr/>
    </dgm:pt>
    <dgm:pt modelId="{C18DEC5D-5D17-4832-B99F-7B0E0CB2FDD9}" type="pres">
      <dgm:prSet presAssocID="{FB399BE9-CA14-42C6-92B4-7AA3216E209B}" presName="Child" presStyleLbl="revTx" presStyleIdx="1" presStyleCnt="2" custScaleY="244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C024D369-BF97-43CD-B362-2D98033E81F4}" type="presOf" srcId="{9ADCC156-A5C8-4CB5-ABE6-C92097C08E03}" destId="{DAD7D95D-3160-41D1-A98B-C890C8C8F9E6}" srcOrd="0" destOrd="0" presId="urn:microsoft.com/office/officeart/2011/layout/TabList"/>
    <dgm:cxn modelId="{FF4A61BE-AFBE-4654-BADF-24071ED10BD4}" srcId="{FB399BE9-CA14-42C6-92B4-7AA3216E209B}" destId="{AE77A8B1-AD8A-45D0-BC1D-EE1F647A65F6}" srcOrd="3" destOrd="0" parTransId="{A7571045-3563-455B-9DE3-E92D9D13B430}" sibTransId="{DA45C6F8-FF20-4FF6-92EB-15029C03E908}"/>
    <dgm:cxn modelId="{A5007A7A-ABF8-4670-A3CC-799B20195AFE}" srcId="{FB399BE9-CA14-42C6-92B4-7AA3216E209B}" destId="{28DC607C-CD8C-4FF0-9991-E4F795F42661}" srcOrd="2" destOrd="0" parTransId="{44B92921-C751-46B3-8D66-A94E5984D87A}" sibTransId="{47D4CC92-AA43-473A-A06B-5BDFA12FDEA2}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FE3BE95C-4188-44EA-8246-E2C179153C95}" type="presOf" srcId="{E9E323F9-109F-4067-8563-9AD666C595E7}" destId="{C76BF960-B8F3-4DF9-82F3-12852172B3A1}" srcOrd="0" destOrd="0" presId="urn:microsoft.com/office/officeart/2011/layout/TabList"/>
    <dgm:cxn modelId="{60DB070F-E6F2-41E0-ABE8-E20A2A3B86C1}" type="presOf" srcId="{305F8AE3-29D7-48C7-B0E8-52F517BED02E}" destId="{C18DEC5D-5D17-4832-B99F-7B0E0CB2FDD9}" srcOrd="0" destOrd="0" presId="urn:microsoft.com/office/officeart/2011/layout/TabList"/>
    <dgm:cxn modelId="{B1EF1287-FA51-413D-8E21-71287B7250DE}" type="presOf" srcId="{28DC607C-CD8C-4FF0-9991-E4F795F42661}" destId="{C18DEC5D-5D17-4832-B99F-7B0E0CB2FDD9}" srcOrd="0" destOrd="1" presId="urn:microsoft.com/office/officeart/2011/layout/TabList"/>
    <dgm:cxn modelId="{E742DED2-8FCA-4000-A3D0-67A4FB8F80AC}" type="presOf" srcId="{FB399BE9-CA14-42C6-92B4-7AA3216E209B}" destId="{EAADDB38-D017-4C51-95B8-8BA5ED5D27EA}" srcOrd="0" destOrd="0" presId="urn:microsoft.com/office/officeart/2011/layout/TabList"/>
    <dgm:cxn modelId="{32264377-726D-49FA-B409-53B19136575B}" type="presOf" srcId="{AE77A8B1-AD8A-45D0-BC1D-EE1F647A65F6}" destId="{C18DEC5D-5D17-4832-B99F-7B0E0CB2FDD9}" srcOrd="0" destOrd="2" presId="urn:microsoft.com/office/officeart/2011/layout/TabList"/>
    <dgm:cxn modelId="{457EC364-03D5-41BD-9FD3-53391B02766B}" type="presParOf" srcId="{DAD7D95D-3160-41D1-A98B-C890C8C8F9E6}" destId="{DCD9FFA9-7529-4C72-87CD-EFD31C0721E9}" srcOrd="0" destOrd="0" presId="urn:microsoft.com/office/officeart/2011/layout/TabList"/>
    <dgm:cxn modelId="{4CB07721-CEC4-49FD-A253-A956DF1B45E9}" type="presParOf" srcId="{DCD9FFA9-7529-4C72-87CD-EFD31C0721E9}" destId="{C76BF960-B8F3-4DF9-82F3-12852172B3A1}" srcOrd="0" destOrd="0" presId="urn:microsoft.com/office/officeart/2011/layout/TabList"/>
    <dgm:cxn modelId="{69C19CA7-C3AC-4CD8-84A4-AB0DBD21D47A}" type="presParOf" srcId="{DCD9FFA9-7529-4C72-87CD-EFD31C0721E9}" destId="{EAADDB38-D017-4C51-95B8-8BA5ED5D27EA}" srcOrd="1" destOrd="0" presId="urn:microsoft.com/office/officeart/2011/layout/TabList"/>
    <dgm:cxn modelId="{B47453B2-7B71-4B98-B85D-B0D6B3B23167}" type="presParOf" srcId="{DCD9FFA9-7529-4C72-87CD-EFD31C0721E9}" destId="{ACA55B90-16FA-4711-92A2-C0A3ED6CA7B2}" srcOrd="2" destOrd="0" presId="urn:microsoft.com/office/officeart/2011/layout/TabList"/>
    <dgm:cxn modelId="{E058220C-C29F-4482-BE57-087B325A0DB7}" type="presParOf" srcId="{DAD7D95D-3160-41D1-A98B-C890C8C8F9E6}" destId="{C18DEC5D-5D17-4832-B99F-7B0E0CB2FDD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BBF34-DEF0-43F9-BE8A-DE2350281BE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43203-AC03-4332-9224-1668AD65F3A0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Договор страхования заключен не </a:t>
          </a:r>
          <a:r>
            <a:rPr lang="ru-RU" sz="1600" smtClean="0">
              <a:latin typeface="+mn-lt"/>
              <a:cs typeface="Arial" panose="020B0604020202020204" pitchFamily="34" charset="0"/>
            </a:rPr>
            <a:t>позднее </a:t>
          </a:r>
          <a:r>
            <a:rPr lang="ru-RU" sz="1600" b="1" smtClean="0">
              <a:latin typeface="+mn-lt"/>
              <a:cs typeface="Arial" panose="020B0604020202020204" pitchFamily="34" charset="0"/>
            </a:rPr>
            <a:t>15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календарных дней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 после окончания сева 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4C520E71-C319-48C3-9FB2-F955C2C42DCD}" type="par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BAD90BF-A6E6-4403-9B92-2187494D5C73}" type="sib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99CA58-F127-49D6-B75A-0631CA48280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634D2726-8F8F-4B2E-8E14-B53A3EFE3D1F}" type="par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650E092-4032-4829-A9B3-975E5D2A82E9}" type="sib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C17409A-C1E0-43CF-9B70-7E277B6F962F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50% 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начисленной страховой премии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35054A7E-5F67-4BF4-9595-AFD97357CCC7}" type="par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8770C35-842A-49C9-AD15-651A7F394D3B}" type="sib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FA185E1-9A09-4770-BF82-BF6BEADB09B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05620AC8-0F77-426A-912B-998E00791387}" type="par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1416C7E-35E0-4982-A3D5-EEEAFBF9E833}" type="sib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31DF645-5181-4DD2-9406-937EF6012BA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 страховой суммы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02ABCC6B-FC90-44CD-807F-85EF1F504A77}" type="par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721E0E-853C-49E8-8AC2-D6D1A9BDE4E3}" type="sib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481A84A-1C48-47FB-9B17-C0BE0033C6C9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D4C1FADA-BC54-42F2-AC93-973F33E0999C}" type="par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8671E38-F465-481B-A86A-7CC3E22928D4}" type="sib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6184586-3D53-44A4-BDD3-FCD35BAFD2CE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dirty="0" smtClean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C47277EE-AA70-47CF-BC54-08CD54DCCC8B}" type="par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657E97D-6912-4C2B-9576-E05F236371B8}" type="sib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C368672-9EE0-4066-B5E8-B962DC1F36DF}" type="pres">
      <dgm:prSet presAssocID="{01ABBF34-DEF0-43F9-BE8A-DE2350281B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9531D5-74D7-45DB-A12B-9A27D1EFE75C}" type="pres">
      <dgm:prSet presAssocID="{01ABBF34-DEF0-43F9-BE8A-DE2350281BEE}" presName="Name1" presStyleCnt="0"/>
      <dgm:spPr/>
      <dgm:t>
        <a:bodyPr/>
        <a:lstStyle/>
        <a:p>
          <a:endParaRPr lang="ru-RU"/>
        </a:p>
      </dgm:t>
    </dgm:pt>
    <dgm:pt modelId="{CC4D5DC0-B89E-4980-9BA0-E1BB357B9BB0}" type="pres">
      <dgm:prSet presAssocID="{01ABBF34-DEF0-43F9-BE8A-DE2350281BEE}" presName="cycle" presStyleCnt="0"/>
      <dgm:spPr/>
      <dgm:t>
        <a:bodyPr/>
        <a:lstStyle/>
        <a:p>
          <a:endParaRPr lang="ru-RU"/>
        </a:p>
      </dgm:t>
    </dgm:pt>
    <dgm:pt modelId="{31918EF4-D54F-4E5A-95D3-5703D2CD9B1D}" type="pres">
      <dgm:prSet presAssocID="{01ABBF34-DEF0-43F9-BE8A-DE2350281BEE}" presName="srcNode" presStyleLbl="node1" presStyleIdx="0" presStyleCnt="7"/>
      <dgm:spPr/>
      <dgm:t>
        <a:bodyPr/>
        <a:lstStyle/>
        <a:p>
          <a:endParaRPr lang="ru-RU"/>
        </a:p>
      </dgm:t>
    </dgm:pt>
    <dgm:pt modelId="{536297F8-E3C6-47DF-A54F-17A10902CB1D}" type="pres">
      <dgm:prSet presAssocID="{01ABBF34-DEF0-43F9-BE8A-DE2350281BEE}" presName="conn" presStyleLbl="parChTrans1D2" presStyleIdx="0" presStyleCnt="1" custLinFactNeighborX="173" custLinFactNeighborY="2"/>
      <dgm:spPr/>
      <dgm:t>
        <a:bodyPr/>
        <a:lstStyle/>
        <a:p>
          <a:endParaRPr lang="ru-RU"/>
        </a:p>
      </dgm:t>
    </dgm:pt>
    <dgm:pt modelId="{43F7B879-BB53-4072-BB16-D1273BB79FEE}" type="pres">
      <dgm:prSet presAssocID="{01ABBF34-DEF0-43F9-BE8A-DE2350281BEE}" presName="extraNode" presStyleLbl="node1" presStyleIdx="0" presStyleCnt="7"/>
      <dgm:spPr/>
      <dgm:t>
        <a:bodyPr/>
        <a:lstStyle/>
        <a:p>
          <a:endParaRPr lang="ru-RU"/>
        </a:p>
      </dgm:t>
    </dgm:pt>
    <dgm:pt modelId="{C76B933D-D6ED-48C8-905E-E26799030403}" type="pres">
      <dgm:prSet presAssocID="{01ABBF34-DEF0-43F9-BE8A-DE2350281BEE}" presName="dstNode" presStyleLbl="node1" presStyleIdx="0" presStyleCnt="7"/>
      <dgm:spPr/>
      <dgm:t>
        <a:bodyPr/>
        <a:lstStyle/>
        <a:p>
          <a:endParaRPr lang="ru-RU"/>
        </a:p>
      </dgm:t>
    </dgm:pt>
    <dgm:pt modelId="{567C2558-004C-4FBB-9E0D-C9815D63CC15}" type="pres">
      <dgm:prSet presAssocID="{F899CA58-F127-49D6-B75A-0631CA48280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DF82-4463-475A-A043-B070AC07E248}" type="pres">
      <dgm:prSet presAssocID="{F899CA58-F127-49D6-B75A-0631CA482807}" presName="accent_1" presStyleCnt="0"/>
      <dgm:spPr/>
    </dgm:pt>
    <dgm:pt modelId="{C5AD077C-450F-4215-A7B9-9207667B22E2}" type="pres">
      <dgm:prSet presAssocID="{F899CA58-F127-49D6-B75A-0631CA482807}" presName="accentRepeatNode" presStyleLbl="solidFgAcc1" presStyleIdx="0" presStyleCnt="7"/>
      <dgm:spPr/>
    </dgm:pt>
    <dgm:pt modelId="{5A1C4CD0-4A51-45F9-BF2B-8FEC0190CA0C}" type="pres">
      <dgm:prSet presAssocID="{59E43203-AC03-4332-9224-1668AD65F3A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C974-9164-4E8B-AD57-7423DACF7206}" type="pres">
      <dgm:prSet presAssocID="{59E43203-AC03-4332-9224-1668AD65F3A0}" presName="accent_2" presStyleCnt="0"/>
      <dgm:spPr/>
    </dgm:pt>
    <dgm:pt modelId="{ED1634C3-677E-408B-9144-65B2DB7D2C6B}" type="pres">
      <dgm:prSet presAssocID="{59E43203-AC03-4332-9224-1668AD65F3A0}" presName="accentRepeatNode" presStyleLbl="solidFgAcc1" presStyleIdx="1" presStyleCnt="7"/>
      <dgm:spPr/>
    </dgm:pt>
    <dgm:pt modelId="{8810C58A-B1DA-48C5-9235-A4B17796F688}" type="pres">
      <dgm:prSet presAssocID="{AC17409A-C1E0-43CF-9B70-7E277B6F96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6755-A43C-4B6A-BCC6-2E4A0632DCB1}" type="pres">
      <dgm:prSet presAssocID="{AC17409A-C1E0-43CF-9B70-7E277B6F962F}" presName="accent_3" presStyleCnt="0"/>
      <dgm:spPr/>
    </dgm:pt>
    <dgm:pt modelId="{6265A231-D807-4578-87F7-5CAD492CE34A}" type="pres">
      <dgm:prSet presAssocID="{AC17409A-C1E0-43CF-9B70-7E277B6F962F}" presName="accentRepeatNode" presStyleLbl="solidFgAcc1" presStyleIdx="2" presStyleCnt="7"/>
      <dgm:spPr/>
    </dgm:pt>
    <dgm:pt modelId="{9D1EF3D9-1AF2-4172-A69C-4A6C9422B153}" type="pres">
      <dgm:prSet presAssocID="{DFA185E1-9A09-4770-BF82-BF6BEADB09B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0163-990B-4F0B-B6AD-EC512F6066A0}" type="pres">
      <dgm:prSet presAssocID="{DFA185E1-9A09-4770-BF82-BF6BEADB09BB}" presName="accent_4" presStyleCnt="0"/>
      <dgm:spPr/>
    </dgm:pt>
    <dgm:pt modelId="{B84E17B2-D509-4432-A956-B55A3252ABBD}" type="pres">
      <dgm:prSet presAssocID="{DFA185E1-9A09-4770-BF82-BF6BEADB09BB}" presName="accentRepeatNode" presStyleLbl="solidFgAcc1" presStyleIdx="3" presStyleCnt="7"/>
      <dgm:spPr/>
    </dgm:pt>
    <dgm:pt modelId="{D57E442E-BED5-4957-812F-E629F96A56CD}" type="pres">
      <dgm:prSet presAssocID="{131DF645-5181-4DD2-9406-937EF6012B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3A725-AF99-4254-B08F-6DB629BC4C05}" type="pres">
      <dgm:prSet presAssocID="{131DF645-5181-4DD2-9406-937EF6012BA5}" presName="accent_5" presStyleCnt="0"/>
      <dgm:spPr/>
    </dgm:pt>
    <dgm:pt modelId="{5A0FACB0-42EB-4A1E-9278-1A31381537C6}" type="pres">
      <dgm:prSet presAssocID="{131DF645-5181-4DD2-9406-937EF6012BA5}" presName="accentRepeatNode" presStyleLbl="solidFgAcc1" presStyleIdx="4" presStyleCnt="7"/>
      <dgm:spPr/>
    </dgm:pt>
    <dgm:pt modelId="{22749D63-25EF-4DF9-99D1-84AF0DBAEB0E}" type="pres">
      <dgm:prSet presAssocID="{7481A84A-1C48-47FB-9B17-C0BE0033C6C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9A6E-33E0-4ED8-B3F5-4CAC813942C8}" type="pres">
      <dgm:prSet presAssocID="{7481A84A-1C48-47FB-9B17-C0BE0033C6C9}" presName="accent_6" presStyleCnt="0"/>
      <dgm:spPr/>
    </dgm:pt>
    <dgm:pt modelId="{0D74C856-D17B-467E-A87A-83DE07580B2D}" type="pres">
      <dgm:prSet presAssocID="{7481A84A-1C48-47FB-9B17-C0BE0033C6C9}" presName="accentRepeatNode" presStyleLbl="solidFgAcc1" presStyleIdx="5" presStyleCnt="7"/>
      <dgm:spPr/>
    </dgm:pt>
    <dgm:pt modelId="{776CF797-EDB6-46BF-9D1A-87DDF7A868D5}" type="pres">
      <dgm:prSet presAssocID="{E6184586-3D53-44A4-BDD3-FCD35BAFD2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4C03-0BCD-4538-AF84-C2EA538E824A}" type="pres">
      <dgm:prSet presAssocID="{E6184586-3D53-44A4-BDD3-FCD35BAFD2CE}" presName="accent_7" presStyleCnt="0"/>
      <dgm:spPr/>
    </dgm:pt>
    <dgm:pt modelId="{E854E8CC-0267-4E27-877D-8A2ECE22CDAA}" type="pres">
      <dgm:prSet presAssocID="{E6184586-3D53-44A4-BDD3-FCD35BAFD2CE}" presName="accentRepeatNode" presStyleLbl="solidFgAcc1" presStyleIdx="6" presStyleCnt="7"/>
      <dgm:spPr/>
    </dgm:pt>
  </dgm:ptLst>
  <dgm:cxnLst>
    <dgm:cxn modelId="{E80BB71D-E785-485C-B95D-70FBE07079DC}" type="presOf" srcId="{DFA185E1-9A09-4770-BF82-BF6BEADB09BB}" destId="{9D1EF3D9-1AF2-4172-A69C-4A6C9422B153}" srcOrd="0" destOrd="0" presId="urn:microsoft.com/office/officeart/2008/layout/VerticalCurvedList"/>
    <dgm:cxn modelId="{9E9F2740-346F-4BAD-A9D6-F2A50B981933}" type="presOf" srcId="{E6184586-3D53-44A4-BDD3-FCD35BAFD2CE}" destId="{776CF797-EDB6-46BF-9D1A-87DDF7A868D5}" srcOrd="0" destOrd="0" presId="urn:microsoft.com/office/officeart/2008/layout/VerticalCurvedList"/>
    <dgm:cxn modelId="{D2989123-87B1-425B-B055-50D57F52CBB9}" type="presOf" srcId="{59E43203-AC03-4332-9224-1668AD65F3A0}" destId="{5A1C4CD0-4A51-45F9-BF2B-8FEC0190CA0C}" srcOrd="0" destOrd="0" presId="urn:microsoft.com/office/officeart/2008/layout/VerticalCurvedList"/>
    <dgm:cxn modelId="{C26C8266-26C4-47A3-85A0-418BBD7F5B52}" srcId="{01ABBF34-DEF0-43F9-BE8A-DE2350281BEE}" destId="{59E43203-AC03-4332-9224-1668AD65F3A0}" srcOrd="1" destOrd="0" parTransId="{4C520E71-C319-48C3-9FB2-F955C2C42DCD}" sibTransId="{0BAD90BF-A6E6-4403-9B92-2187494D5C73}"/>
    <dgm:cxn modelId="{DA9A6661-6C89-4B23-85A7-777BB3475B89}" srcId="{01ABBF34-DEF0-43F9-BE8A-DE2350281BEE}" destId="{AC17409A-C1E0-43CF-9B70-7E277B6F962F}" srcOrd="2" destOrd="0" parTransId="{35054A7E-5F67-4BF4-9595-AFD97357CCC7}" sibTransId="{D8770C35-842A-49C9-AD15-651A7F394D3B}"/>
    <dgm:cxn modelId="{EE0B0044-0D80-4C31-98E8-E38872114965}" type="presOf" srcId="{F899CA58-F127-49D6-B75A-0631CA482807}" destId="{567C2558-004C-4FBB-9E0D-C9815D63CC15}" srcOrd="0" destOrd="0" presId="urn:microsoft.com/office/officeart/2008/layout/VerticalCurvedList"/>
    <dgm:cxn modelId="{6A8A78D1-B290-42E9-B3F5-A1971E2AD101}" type="presOf" srcId="{01ABBF34-DEF0-43F9-BE8A-DE2350281BEE}" destId="{1C368672-9EE0-4066-B5E8-B962DC1F36DF}" srcOrd="0" destOrd="0" presId="urn:microsoft.com/office/officeart/2008/layout/VerticalCurvedList"/>
    <dgm:cxn modelId="{86071BD7-E326-49E5-BA1D-CD4A6DA1B815}" type="presOf" srcId="{131DF645-5181-4DD2-9406-937EF6012BA5}" destId="{D57E442E-BED5-4957-812F-E629F96A56CD}" srcOrd="0" destOrd="0" presId="urn:microsoft.com/office/officeart/2008/layout/VerticalCurvedList"/>
    <dgm:cxn modelId="{8C585DF7-1AD0-4B9C-B10D-0D0F1FCED276}" type="presOf" srcId="{7481A84A-1C48-47FB-9B17-C0BE0033C6C9}" destId="{22749D63-25EF-4DF9-99D1-84AF0DBAEB0E}" srcOrd="0" destOrd="0" presId="urn:microsoft.com/office/officeart/2008/layout/VerticalCurvedList"/>
    <dgm:cxn modelId="{352F9EEA-BBBB-4439-B311-B3BCD9695B8A}" srcId="{01ABBF34-DEF0-43F9-BE8A-DE2350281BEE}" destId="{E6184586-3D53-44A4-BDD3-FCD35BAFD2CE}" srcOrd="6" destOrd="0" parTransId="{C47277EE-AA70-47CF-BC54-08CD54DCCC8B}" sibTransId="{A657E97D-6912-4C2B-9576-E05F236371B8}"/>
    <dgm:cxn modelId="{D726860E-0791-4C27-B8A7-44748EA119AF}" type="presOf" srcId="{AC17409A-C1E0-43CF-9B70-7E277B6F962F}" destId="{8810C58A-B1DA-48C5-9235-A4B17796F688}" srcOrd="0" destOrd="0" presId="urn:microsoft.com/office/officeart/2008/layout/VerticalCurvedList"/>
    <dgm:cxn modelId="{0AC79176-AE7B-489B-9C87-15041ED93263}" type="presOf" srcId="{7650E092-4032-4829-A9B3-975E5D2A82E9}" destId="{536297F8-E3C6-47DF-A54F-17A10902CB1D}" srcOrd="0" destOrd="0" presId="urn:microsoft.com/office/officeart/2008/layout/VerticalCurvedList"/>
    <dgm:cxn modelId="{C00DEC88-5E64-4B7A-93D1-8CE5D7428D18}" srcId="{01ABBF34-DEF0-43F9-BE8A-DE2350281BEE}" destId="{F899CA58-F127-49D6-B75A-0631CA482807}" srcOrd="0" destOrd="0" parTransId="{634D2726-8F8F-4B2E-8E14-B53A3EFE3D1F}" sibTransId="{7650E092-4032-4829-A9B3-975E5D2A82E9}"/>
    <dgm:cxn modelId="{2FAF1FF4-6FED-4E54-BDD5-E6037AC817E4}" srcId="{01ABBF34-DEF0-43F9-BE8A-DE2350281BEE}" destId="{DFA185E1-9A09-4770-BF82-BF6BEADB09BB}" srcOrd="3" destOrd="0" parTransId="{05620AC8-0F77-426A-912B-998E00791387}" sibTransId="{81416C7E-35E0-4982-A3D5-EEEAFBF9E833}"/>
    <dgm:cxn modelId="{4696226D-690E-404F-9DEB-585DAF1FE7CE}" srcId="{01ABBF34-DEF0-43F9-BE8A-DE2350281BEE}" destId="{131DF645-5181-4DD2-9406-937EF6012BA5}" srcOrd="4" destOrd="0" parTransId="{02ABCC6B-FC90-44CD-807F-85EF1F504A77}" sibTransId="{F8721E0E-853C-49E8-8AC2-D6D1A9BDE4E3}"/>
    <dgm:cxn modelId="{EB23FFE1-36E9-437E-A4B3-9B5CE8BA68E6}" srcId="{01ABBF34-DEF0-43F9-BE8A-DE2350281BEE}" destId="{7481A84A-1C48-47FB-9B17-C0BE0033C6C9}" srcOrd="5" destOrd="0" parTransId="{D4C1FADA-BC54-42F2-AC93-973F33E0999C}" sibTransId="{E8671E38-F465-481B-A86A-7CC3E22928D4}"/>
    <dgm:cxn modelId="{FDF7A04A-3BA7-43D1-B538-7C429DC74895}" type="presParOf" srcId="{1C368672-9EE0-4066-B5E8-B962DC1F36DF}" destId="{FA9531D5-74D7-45DB-A12B-9A27D1EFE75C}" srcOrd="0" destOrd="0" presId="urn:microsoft.com/office/officeart/2008/layout/VerticalCurvedList"/>
    <dgm:cxn modelId="{944C1D78-6158-4214-A5CB-39DAD0D33C53}" type="presParOf" srcId="{FA9531D5-74D7-45DB-A12B-9A27D1EFE75C}" destId="{CC4D5DC0-B89E-4980-9BA0-E1BB357B9BB0}" srcOrd="0" destOrd="0" presId="urn:microsoft.com/office/officeart/2008/layout/VerticalCurvedList"/>
    <dgm:cxn modelId="{588D1C5C-65D5-415E-A959-DCDD69D6029F}" type="presParOf" srcId="{CC4D5DC0-B89E-4980-9BA0-E1BB357B9BB0}" destId="{31918EF4-D54F-4E5A-95D3-5703D2CD9B1D}" srcOrd="0" destOrd="0" presId="urn:microsoft.com/office/officeart/2008/layout/VerticalCurvedList"/>
    <dgm:cxn modelId="{DF90BD3B-4EBA-4B9D-AE7C-15A830055947}" type="presParOf" srcId="{CC4D5DC0-B89E-4980-9BA0-E1BB357B9BB0}" destId="{536297F8-E3C6-47DF-A54F-17A10902CB1D}" srcOrd="1" destOrd="0" presId="urn:microsoft.com/office/officeart/2008/layout/VerticalCurvedList"/>
    <dgm:cxn modelId="{98EF5810-D133-4A83-818D-4AE495D6EF95}" type="presParOf" srcId="{CC4D5DC0-B89E-4980-9BA0-E1BB357B9BB0}" destId="{43F7B879-BB53-4072-BB16-D1273BB79FEE}" srcOrd="2" destOrd="0" presId="urn:microsoft.com/office/officeart/2008/layout/VerticalCurvedList"/>
    <dgm:cxn modelId="{9760F60C-FDF3-45B2-9E3B-0E47C5074661}" type="presParOf" srcId="{CC4D5DC0-B89E-4980-9BA0-E1BB357B9BB0}" destId="{C76B933D-D6ED-48C8-905E-E26799030403}" srcOrd="3" destOrd="0" presId="urn:microsoft.com/office/officeart/2008/layout/VerticalCurvedList"/>
    <dgm:cxn modelId="{0D11E29A-9180-47AF-A8BF-C3B2A18C8551}" type="presParOf" srcId="{FA9531D5-74D7-45DB-A12B-9A27D1EFE75C}" destId="{567C2558-004C-4FBB-9E0D-C9815D63CC15}" srcOrd="1" destOrd="0" presId="urn:microsoft.com/office/officeart/2008/layout/VerticalCurvedList"/>
    <dgm:cxn modelId="{FD25102D-D102-427D-80A2-7FD8A3CB0044}" type="presParOf" srcId="{FA9531D5-74D7-45DB-A12B-9A27D1EFE75C}" destId="{E000DF82-4463-475A-A043-B070AC07E248}" srcOrd="2" destOrd="0" presId="urn:microsoft.com/office/officeart/2008/layout/VerticalCurvedList"/>
    <dgm:cxn modelId="{2EBDA12E-B9A7-45DC-AB08-3A17C6C66C43}" type="presParOf" srcId="{E000DF82-4463-475A-A043-B070AC07E248}" destId="{C5AD077C-450F-4215-A7B9-9207667B22E2}" srcOrd="0" destOrd="0" presId="urn:microsoft.com/office/officeart/2008/layout/VerticalCurvedList"/>
    <dgm:cxn modelId="{3BC3E7B1-2967-41AB-AB82-D516CFAB49C9}" type="presParOf" srcId="{FA9531D5-74D7-45DB-A12B-9A27D1EFE75C}" destId="{5A1C4CD0-4A51-45F9-BF2B-8FEC0190CA0C}" srcOrd="3" destOrd="0" presId="urn:microsoft.com/office/officeart/2008/layout/VerticalCurvedList"/>
    <dgm:cxn modelId="{48060C20-F484-429D-A62B-55DFD6903951}" type="presParOf" srcId="{FA9531D5-74D7-45DB-A12B-9A27D1EFE75C}" destId="{EE1AC974-9164-4E8B-AD57-7423DACF7206}" srcOrd="4" destOrd="0" presId="urn:microsoft.com/office/officeart/2008/layout/VerticalCurvedList"/>
    <dgm:cxn modelId="{CD248AF0-0798-42DD-B3D4-FC57A0B257D9}" type="presParOf" srcId="{EE1AC974-9164-4E8B-AD57-7423DACF7206}" destId="{ED1634C3-677E-408B-9144-65B2DB7D2C6B}" srcOrd="0" destOrd="0" presId="urn:microsoft.com/office/officeart/2008/layout/VerticalCurvedList"/>
    <dgm:cxn modelId="{B3AA75C6-FE5F-45D3-934C-3ED395F14FED}" type="presParOf" srcId="{FA9531D5-74D7-45DB-A12B-9A27D1EFE75C}" destId="{8810C58A-B1DA-48C5-9235-A4B17796F688}" srcOrd="5" destOrd="0" presId="urn:microsoft.com/office/officeart/2008/layout/VerticalCurvedList"/>
    <dgm:cxn modelId="{C020FB14-B693-427F-80BE-90E559E165B3}" type="presParOf" srcId="{FA9531D5-74D7-45DB-A12B-9A27D1EFE75C}" destId="{6C526755-A43C-4B6A-BCC6-2E4A0632DCB1}" srcOrd="6" destOrd="0" presId="urn:microsoft.com/office/officeart/2008/layout/VerticalCurvedList"/>
    <dgm:cxn modelId="{CEB1ADB3-16D3-4EAF-B6FC-355F4CD92590}" type="presParOf" srcId="{6C526755-A43C-4B6A-BCC6-2E4A0632DCB1}" destId="{6265A231-D807-4578-87F7-5CAD492CE34A}" srcOrd="0" destOrd="0" presId="urn:microsoft.com/office/officeart/2008/layout/VerticalCurvedList"/>
    <dgm:cxn modelId="{AE4B542A-2705-4D9E-9CAB-13C6780F6B30}" type="presParOf" srcId="{FA9531D5-74D7-45DB-A12B-9A27D1EFE75C}" destId="{9D1EF3D9-1AF2-4172-A69C-4A6C9422B153}" srcOrd="7" destOrd="0" presId="urn:microsoft.com/office/officeart/2008/layout/VerticalCurvedList"/>
    <dgm:cxn modelId="{ECFDAD1C-CF36-4BAC-B2E1-AD2217F0EC00}" type="presParOf" srcId="{FA9531D5-74D7-45DB-A12B-9A27D1EFE75C}" destId="{50950163-990B-4F0B-B6AD-EC512F6066A0}" srcOrd="8" destOrd="0" presId="urn:microsoft.com/office/officeart/2008/layout/VerticalCurvedList"/>
    <dgm:cxn modelId="{1BDFFFFC-E507-4948-AE41-34E1102AEC76}" type="presParOf" srcId="{50950163-990B-4F0B-B6AD-EC512F6066A0}" destId="{B84E17B2-D509-4432-A956-B55A3252ABBD}" srcOrd="0" destOrd="0" presId="urn:microsoft.com/office/officeart/2008/layout/VerticalCurvedList"/>
    <dgm:cxn modelId="{7F770BDF-6674-4B8E-9B73-9C298ACBE495}" type="presParOf" srcId="{FA9531D5-74D7-45DB-A12B-9A27D1EFE75C}" destId="{D57E442E-BED5-4957-812F-E629F96A56CD}" srcOrd="9" destOrd="0" presId="urn:microsoft.com/office/officeart/2008/layout/VerticalCurvedList"/>
    <dgm:cxn modelId="{419A35F2-527C-4B8D-A1FC-030707271124}" type="presParOf" srcId="{FA9531D5-74D7-45DB-A12B-9A27D1EFE75C}" destId="{1223A725-AF99-4254-B08F-6DB629BC4C05}" srcOrd="10" destOrd="0" presId="urn:microsoft.com/office/officeart/2008/layout/VerticalCurvedList"/>
    <dgm:cxn modelId="{ACDF1444-BBCC-44A5-BCB0-31941735A2E0}" type="presParOf" srcId="{1223A725-AF99-4254-B08F-6DB629BC4C05}" destId="{5A0FACB0-42EB-4A1E-9278-1A31381537C6}" srcOrd="0" destOrd="0" presId="urn:microsoft.com/office/officeart/2008/layout/VerticalCurvedList"/>
    <dgm:cxn modelId="{A3752CFE-C52F-4693-8D9D-2A26C2158F75}" type="presParOf" srcId="{FA9531D5-74D7-45DB-A12B-9A27D1EFE75C}" destId="{22749D63-25EF-4DF9-99D1-84AF0DBAEB0E}" srcOrd="11" destOrd="0" presId="urn:microsoft.com/office/officeart/2008/layout/VerticalCurvedList"/>
    <dgm:cxn modelId="{F9E4F049-E3F2-4DD9-B1FC-211573E740CB}" type="presParOf" srcId="{FA9531D5-74D7-45DB-A12B-9A27D1EFE75C}" destId="{6CAA9A6E-33E0-4ED8-B3F5-4CAC813942C8}" srcOrd="12" destOrd="0" presId="urn:microsoft.com/office/officeart/2008/layout/VerticalCurvedList"/>
    <dgm:cxn modelId="{9B4EC7E1-5508-47B3-8057-59ECFF67C044}" type="presParOf" srcId="{6CAA9A6E-33E0-4ED8-B3F5-4CAC813942C8}" destId="{0D74C856-D17B-467E-A87A-83DE07580B2D}" srcOrd="0" destOrd="0" presId="urn:microsoft.com/office/officeart/2008/layout/VerticalCurvedList"/>
    <dgm:cxn modelId="{BAF08216-6121-4D29-995C-DB10110F38B0}" type="presParOf" srcId="{FA9531D5-74D7-45DB-A12B-9A27D1EFE75C}" destId="{776CF797-EDB6-46BF-9D1A-87DDF7A868D5}" srcOrd="13" destOrd="0" presId="urn:microsoft.com/office/officeart/2008/layout/VerticalCurvedList"/>
    <dgm:cxn modelId="{21C164C4-7E68-408F-BD5F-2A8B06F18EF5}" type="presParOf" srcId="{FA9531D5-74D7-45DB-A12B-9A27D1EFE75C}" destId="{B5034C03-0BCD-4538-AF84-C2EA538E824A}" srcOrd="14" destOrd="0" presId="urn:microsoft.com/office/officeart/2008/layout/VerticalCurvedList"/>
    <dgm:cxn modelId="{1487F200-0E80-4FFE-97D0-DBA728D76479}" type="presParOf" srcId="{B5034C03-0BCD-4538-AF84-C2EA538E824A}" destId="{E854E8CC-0267-4E27-877D-8A2ECE22CDAA}" srcOrd="0" destOrd="0" presId="urn:microsoft.com/office/officeart/2008/layout/VerticalCurvedList"/>
  </dgm:cxnLst>
  <dgm:bg>
    <a:solidFill>
      <a:schemeClr val="accent3">
        <a:lumMod val="40000"/>
        <a:lumOff val="60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D9504-44D1-451E-BAE4-31A9B8CA14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14C98-770C-421E-A509-C9F262D97428}">
      <dgm:prSet custT="1"/>
      <dgm:spPr/>
      <dgm:t>
        <a:bodyPr/>
        <a:lstStyle/>
        <a:p>
          <a:pPr rtl="0"/>
          <a:r>
            <a:rPr lang="ru-RU" sz="1600" dirty="0" smtClean="0"/>
            <a:t>- соблюдать агротехнику, в том числе выполнять все мероприятия, предусмотренные технологической картой</a:t>
          </a:r>
          <a:endParaRPr lang="ru-RU" sz="1600" dirty="0"/>
        </a:p>
      </dgm:t>
    </dgm:pt>
    <dgm:pt modelId="{DDAE3106-26E5-4F77-A739-F4FB7DD92EF0}" type="parTrans" cxnId="{7B47195C-A140-4D4B-B6D2-DD54C86B82E8}">
      <dgm:prSet/>
      <dgm:spPr/>
      <dgm:t>
        <a:bodyPr/>
        <a:lstStyle/>
        <a:p>
          <a:endParaRPr lang="ru-RU"/>
        </a:p>
      </dgm:t>
    </dgm:pt>
    <dgm:pt modelId="{D16B09DE-63F7-4DC7-80EB-3A0ECE74B5FF}" type="sibTrans" cxnId="{7B47195C-A140-4D4B-B6D2-DD54C86B82E8}">
      <dgm:prSet/>
      <dgm:spPr/>
      <dgm:t>
        <a:bodyPr/>
        <a:lstStyle/>
        <a:p>
          <a:endParaRPr lang="ru-RU"/>
        </a:p>
      </dgm:t>
    </dgm:pt>
    <dgm:pt modelId="{93D150D1-B3DB-4149-ABCA-F4F1C68379E1}">
      <dgm:prSet custT="1"/>
      <dgm:spPr/>
      <dgm:t>
        <a:bodyPr/>
        <a:lstStyle/>
        <a:p>
          <a:pPr rtl="0"/>
          <a:r>
            <a:rPr lang="ru-RU" sz="1600" dirty="0" smtClean="0"/>
            <a:t>- письменно согласовать со Страховщиком внесение изменений в технологическую карту</a:t>
          </a:r>
          <a:endParaRPr lang="ru-RU" sz="1600" dirty="0"/>
        </a:p>
      </dgm:t>
    </dgm:pt>
    <dgm:pt modelId="{22EFAC34-AB08-4413-B18E-B55423AF950C}" type="parTrans" cxnId="{3E1E0F9B-6024-489D-9A37-9BDB09F653F9}">
      <dgm:prSet/>
      <dgm:spPr/>
      <dgm:t>
        <a:bodyPr/>
        <a:lstStyle/>
        <a:p>
          <a:endParaRPr lang="ru-RU"/>
        </a:p>
      </dgm:t>
    </dgm:pt>
    <dgm:pt modelId="{6CE5BD64-692B-4C5B-A2D6-C39D1C90A4E7}" type="sibTrans" cxnId="{3E1E0F9B-6024-489D-9A37-9BDB09F653F9}">
      <dgm:prSet/>
      <dgm:spPr/>
      <dgm:t>
        <a:bodyPr/>
        <a:lstStyle/>
        <a:p>
          <a:endParaRPr lang="ru-RU"/>
        </a:p>
      </dgm:t>
    </dgm:pt>
    <dgm:pt modelId="{708E6D26-6F12-4259-8AD8-71586A823797}">
      <dgm:prSet custT="1"/>
      <dgm:spPr/>
      <dgm:t>
        <a:bodyPr/>
        <a:lstStyle/>
        <a:p>
          <a:pPr rtl="0"/>
          <a:r>
            <a:rPr lang="ru-RU" sz="1600" dirty="0" smtClean="0"/>
            <a:t>- предоставить Страховщику возможность произвести осмотр посевных площадей;</a:t>
          </a:r>
          <a:endParaRPr lang="ru-RU" sz="1600" dirty="0"/>
        </a:p>
      </dgm:t>
    </dgm:pt>
    <dgm:pt modelId="{D79C7C86-CD48-48EE-A3E7-1BED74E0B39B}" type="parTrans" cxnId="{12996236-A04B-4428-8792-89F954DF000F}">
      <dgm:prSet/>
      <dgm:spPr/>
      <dgm:t>
        <a:bodyPr/>
        <a:lstStyle/>
        <a:p>
          <a:endParaRPr lang="ru-RU"/>
        </a:p>
      </dgm:t>
    </dgm:pt>
    <dgm:pt modelId="{D1FCA0BB-4165-49E0-9D9A-3F19D8198557}" type="sibTrans" cxnId="{12996236-A04B-4428-8792-89F954DF000F}">
      <dgm:prSet/>
      <dgm:spPr/>
      <dgm:t>
        <a:bodyPr/>
        <a:lstStyle/>
        <a:p>
          <a:endParaRPr lang="ru-RU"/>
        </a:p>
      </dgm:t>
    </dgm:pt>
    <dgm:pt modelId="{2D0D4A2D-9233-4A42-A5A1-93AC54EA9B65}">
      <dgm:prSet custT="1"/>
      <dgm:spPr/>
      <dgm:t>
        <a:bodyPr/>
        <a:lstStyle/>
        <a:p>
          <a:pPr rtl="0"/>
          <a:r>
            <a:rPr lang="ru-RU" sz="1600" dirty="0" smtClean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  <a:endParaRPr lang="ru-RU" sz="1600" dirty="0"/>
        </a:p>
      </dgm:t>
    </dgm:pt>
    <dgm:pt modelId="{EAB711C8-94D0-4350-AF72-0933F7347FE0}" type="parTrans" cxnId="{88938A24-B0AF-45BE-A607-B6E57C9E6DDA}">
      <dgm:prSet/>
      <dgm:spPr/>
      <dgm:t>
        <a:bodyPr/>
        <a:lstStyle/>
        <a:p>
          <a:endParaRPr lang="ru-RU"/>
        </a:p>
      </dgm:t>
    </dgm:pt>
    <dgm:pt modelId="{59A2F6D6-7A80-425C-9776-0F512A40458E}" type="sibTrans" cxnId="{88938A24-B0AF-45BE-A607-B6E57C9E6DDA}">
      <dgm:prSet/>
      <dgm:spPr/>
      <dgm:t>
        <a:bodyPr/>
        <a:lstStyle/>
        <a:p>
          <a:endParaRPr lang="ru-RU"/>
        </a:p>
      </dgm:t>
    </dgm:pt>
    <dgm:pt modelId="{8B5BCACD-2358-4098-8019-21ECA39C7387}" type="pres">
      <dgm:prSet presAssocID="{8C1D9504-44D1-451E-BAE4-31A9B8CA1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CB953-3EF9-449A-A7CD-B33A964CD272}" type="pres">
      <dgm:prSet presAssocID="{11A14C98-770C-421E-A509-C9F262D97428}" presName="composite" presStyleCnt="0"/>
      <dgm:spPr/>
    </dgm:pt>
    <dgm:pt modelId="{8261152D-9CA2-4DB3-A020-B1E139FC37AE}" type="pres">
      <dgm:prSet presAssocID="{11A14C98-770C-421E-A509-C9F262D97428}" presName="rect1" presStyleLbl="trAlignAcc1" presStyleIdx="0" presStyleCnt="4" custScaleX="69614" custScaleY="100740" custLinFactNeighborX="-4499" custLinFactNeighborY="-1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5891-D2AB-4A93-878C-7F1D39429291}" type="pres">
      <dgm:prSet presAssocID="{11A14C98-770C-421E-A509-C9F262D97428}" presName="rect2" presStyleLbl="fgImgPlace1" presStyleIdx="0" presStyleCnt="4" custScaleX="113052" custScaleY="98536" custLinFactNeighborX="19980" custLinFactNeighborY="-97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ED2A8B-F207-409E-9FB2-1B1BC487AA45}" type="pres">
      <dgm:prSet presAssocID="{D16B09DE-63F7-4DC7-80EB-3A0ECE74B5FF}" presName="sibTrans" presStyleCnt="0"/>
      <dgm:spPr/>
    </dgm:pt>
    <dgm:pt modelId="{88C7481A-5827-4F7A-9C97-8DF2EE6BB9B4}" type="pres">
      <dgm:prSet presAssocID="{93D150D1-B3DB-4149-ABCA-F4F1C68379E1}" presName="composite" presStyleCnt="0"/>
      <dgm:spPr/>
    </dgm:pt>
    <dgm:pt modelId="{60AEFB9C-BFB9-4414-816C-7865E2C65EB0}" type="pres">
      <dgm:prSet presAssocID="{93D150D1-B3DB-4149-ABCA-F4F1C68379E1}" presName="rect1" presStyleLbl="trAlignAcc1" presStyleIdx="1" presStyleCnt="4" custScaleX="70881" custScaleY="100740" custLinFactNeighborX="-7120" custLinFactNeighborY="-1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4241-47CA-4E47-8BEC-2FE8B12BB3D2}" type="pres">
      <dgm:prSet presAssocID="{93D150D1-B3DB-4149-ABCA-F4F1C68379E1}" presName="rect2" presStyleLbl="fgImgPlace1" presStyleIdx="1" presStyleCnt="4" custScaleX="113168" custScaleY="98536" custLinFactNeighborY="-1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FD60C2-A78B-4B8B-9659-6992A86682E1}" type="pres">
      <dgm:prSet presAssocID="{6CE5BD64-692B-4C5B-A2D6-C39D1C90A4E7}" presName="sibTrans" presStyleCnt="0"/>
      <dgm:spPr/>
    </dgm:pt>
    <dgm:pt modelId="{713D3DB1-C000-46A9-882C-F2551779104A}" type="pres">
      <dgm:prSet presAssocID="{708E6D26-6F12-4259-8AD8-71586A823797}" presName="composite" presStyleCnt="0"/>
      <dgm:spPr/>
    </dgm:pt>
    <dgm:pt modelId="{40F9D1F1-11D7-4CC8-B464-C62B4E58C750}" type="pres">
      <dgm:prSet presAssocID="{708E6D26-6F12-4259-8AD8-71586A823797}" presName="rect1" presStyleLbl="trAlignAcc1" presStyleIdx="2" presStyleCnt="4" custScaleX="81925" custScaleY="100740" custLinFactNeighborX="-396" custLinFactNeighborY="-1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E5CF-5FF1-4A90-81A0-58CF6301AA80}" type="pres">
      <dgm:prSet presAssocID="{708E6D26-6F12-4259-8AD8-71586A823797}" presName="rect2" presStyleLbl="fgImgPlace1" presStyleIdx="2" presStyleCnt="4" custScaleX="171315" custScaleY="98536" custLinFactNeighborX="7419" custLinFactNeighborY="-55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E4FDE0-CC2C-4C66-B72A-A176E98CE84F}" type="pres">
      <dgm:prSet presAssocID="{D1FCA0BB-4165-49E0-9D9A-3F19D8198557}" presName="sibTrans" presStyleCnt="0"/>
      <dgm:spPr/>
    </dgm:pt>
    <dgm:pt modelId="{39A499F4-FFBA-4821-8B40-9A928F11B97B}" type="pres">
      <dgm:prSet presAssocID="{2D0D4A2D-9233-4A42-A5A1-93AC54EA9B65}" presName="composite" presStyleCnt="0"/>
      <dgm:spPr/>
    </dgm:pt>
    <dgm:pt modelId="{C490259C-CF00-47CF-AD64-DEC8AE61EF52}" type="pres">
      <dgm:prSet presAssocID="{2D0D4A2D-9233-4A42-A5A1-93AC54EA9B65}" presName="rect1" presStyleLbl="trAlignAcc1" presStyleIdx="3" presStyleCnt="4" custScaleX="156687" custScaleY="100740" custLinFactNeighborX="3707" custLinFactNeighborY="-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389C-EA28-4CDC-A436-8D6138312D1E}" type="pres">
      <dgm:prSet presAssocID="{2D0D4A2D-9233-4A42-A5A1-93AC54EA9B65}" presName="rect2" presStyleLbl="fgImgPlace1" presStyleIdx="3" presStyleCnt="4" custScaleX="171141" custScaleY="98536" custLinFactX="-100000" custLinFactNeighborX="-119903" custLinFactNeighborY="-45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5CC3FD0-E4B3-4CFE-BA9E-EB9B2443C6E1}" type="presOf" srcId="{2D0D4A2D-9233-4A42-A5A1-93AC54EA9B65}" destId="{C490259C-CF00-47CF-AD64-DEC8AE61EF52}" srcOrd="0" destOrd="0" presId="urn:microsoft.com/office/officeart/2008/layout/PictureStrips"/>
    <dgm:cxn modelId="{04C8C4E6-E226-47A2-A287-7A0AA31AAE96}" type="presOf" srcId="{11A14C98-770C-421E-A509-C9F262D97428}" destId="{8261152D-9CA2-4DB3-A020-B1E139FC37AE}" srcOrd="0" destOrd="0" presId="urn:microsoft.com/office/officeart/2008/layout/PictureStrips"/>
    <dgm:cxn modelId="{3E1E0F9B-6024-489D-9A37-9BDB09F653F9}" srcId="{8C1D9504-44D1-451E-BAE4-31A9B8CA145D}" destId="{93D150D1-B3DB-4149-ABCA-F4F1C68379E1}" srcOrd="1" destOrd="0" parTransId="{22EFAC34-AB08-4413-B18E-B55423AF950C}" sibTransId="{6CE5BD64-692B-4C5B-A2D6-C39D1C90A4E7}"/>
    <dgm:cxn modelId="{15A9734F-14FC-4A5F-A715-4E4F01769F7E}" type="presOf" srcId="{93D150D1-B3DB-4149-ABCA-F4F1C68379E1}" destId="{60AEFB9C-BFB9-4414-816C-7865E2C65EB0}" srcOrd="0" destOrd="0" presId="urn:microsoft.com/office/officeart/2008/layout/PictureStrips"/>
    <dgm:cxn modelId="{12996236-A04B-4428-8792-89F954DF000F}" srcId="{8C1D9504-44D1-451E-BAE4-31A9B8CA145D}" destId="{708E6D26-6F12-4259-8AD8-71586A823797}" srcOrd="2" destOrd="0" parTransId="{D79C7C86-CD48-48EE-A3E7-1BED74E0B39B}" sibTransId="{D1FCA0BB-4165-49E0-9D9A-3F19D8198557}"/>
    <dgm:cxn modelId="{7B47195C-A140-4D4B-B6D2-DD54C86B82E8}" srcId="{8C1D9504-44D1-451E-BAE4-31A9B8CA145D}" destId="{11A14C98-770C-421E-A509-C9F262D97428}" srcOrd="0" destOrd="0" parTransId="{DDAE3106-26E5-4F77-A739-F4FB7DD92EF0}" sibTransId="{D16B09DE-63F7-4DC7-80EB-3A0ECE74B5FF}"/>
    <dgm:cxn modelId="{8A8D2D12-8DD9-4A59-878C-6A891E731CD4}" type="presOf" srcId="{8C1D9504-44D1-451E-BAE4-31A9B8CA145D}" destId="{8B5BCACD-2358-4098-8019-21ECA39C7387}" srcOrd="0" destOrd="0" presId="urn:microsoft.com/office/officeart/2008/layout/PictureStrips"/>
    <dgm:cxn modelId="{88938A24-B0AF-45BE-A607-B6E57C9E6DDA}" srcId="{8C1D9504-44D1-451E-BAE4-31A9B8CA145D}" destId="{2D0D4A2D-9233-4A42-A5A1-93AC54EA9B65}" srcOrd="3" destOrd="0" parTransId="{EAB711C8-94D0-4350-AF72-0933F7347FE0}" sibTransId="{59A2F6D6-7A80-425C-9776-0F512A40458E}"/>
    <dgm:cxn modelId="{DCC583C8-316C-4C78-9F6F-F35148F38CFD}" type="presOf" srcId="{708E6D26-6F12-4259-8AD8-71586A823797}" destId="{40F9D1F1-11D7-4CC8-B464-C62B4E58C750}" srcOrd="0" destOrd="0" presId="urn:microsoft.com/office/officeart/2008/layout/PictureStrips"/>
    <dgm:cxn modelId="{0C331148-B270-4BA5-BB24-1F8732E640EB}" type="presParOf" srcId="{8B5BCACD-2358-4098-8019-21ECA39C7387}" destId="{22BCB953-3EF9-449A-A7CD-B33A964CD272}" srcOrd="0" destOrd="0" presId="urn:microsoft.com/office/officeart/2008/layout/PictureStrips"/>
    <dgm:cxn modelId="{64D5BD71-91EE-447D-B47E-88DBEC08F9C7}" type="presParOf" srcId="{22BCB953-3EF9-449A-A7CD-B33A964CD272}" destId="{8261152D-9CA2-4DB3-A020-B1E139FC37AE}" srcOrd="0" destOrd="0" presId="urn:microsoft.com/office/officeart/2008/layout/PictureStrips"/>
    <dgm:cxn modelId="{A788D4EA-3894-4C93-9C16-9954F4A5DFF6}" type="presParOf" srcId="{22BCB953-3EF9-449A-A7CD-B33A964CD272}" destId="{0E275891-D2AB-4A93-878C-7F1D39429291}" srcOrd="1" destOrd="0" presId="urn:microsoft.com/office/officeart/2008/layout/PictureStrips"/>
    <dgm:cxn modelId="{9CF02AFA-0458-4940-BEEF-436B2A6ECC7D}" type="presParOf" srcId="{8B5BCACD-2358-4098-8019-21ECA39C7387}" destId="{58ED2A8B-F207-409E-9FB2-1B1BC487AA45}" srcOrd="1" destOrd="0" presId="urn:microsoft.com/office/officeart/2008/layout/PictureStrips"/>
    <dgm:cxn modelId="{A58EA243-D729-4213-BADE-0B33DACCCC44}" type="presParOf" srcId="{8B5BCACD-2358-4098-8019-21ECA39C7387}" destId="{88C7481A-5827-4F7A-9C97-8DF2EE6BB9B4}" srcOrd="2" destOrd="0" presId="urn:microsoft.com/office/officeart/2008/layout/PictureStrips"/>
    <dgm:cxn modelId="{DFBB24E7-8AE1-4AE7-BF50-C02BD848CA6C}" type="presParOf" srcId="{88C7481A-5827-4F7A-9C97-8DF2EE6BB9B4}" destId="{60AEFB9C-BFB9-4414-816C-7865E2C65EB0}" srcOrd="0" destOrd="0" presId="urn:microsoft.com/office/officeart/2008/layout/PictureStrips"/>
    <dgm:cxn modelId="{3935FF46-CAC2-473D-8232-280174BF779E}" type="presParOf" srcId="{88C7481A-5827-4F7A-9C97-8DF2EE6BB9B4}" destId="{A0B04241-47CA-4E47-8BEC-2FE8B12BB3D2}" srcOrd="1" destOrd="0" presId="urn:microsoft.com/office/officeart/2008/layout/PictureStrips"/>
    <dgm:cxn modelId="{315F7880-0E96-4603-8813-35E848BD4205}" type="presParOf" srcId="{8B5BCACD-2358-4098-8019-21ECA39C7387}" destId="{20FD60C2-A78B-4B8B-9659-6992A86682E1}" srcOrd="3" destOrd="0" presId="urn:microsoft.com/office/officeart/2008/layout/PictureStrips"/>
    <dgm:cxn modelId="{87480507-0D43-4669-A5BF-610327A00FDE}" type="presParOf" srcId="{8B5BCACD-2358-4098-8019-21ECA39C7387}" destId="{713D3DB1-C000-46A9-882C-F2551779104A}" srcOrd="4" destOrd="0" presId="urn:microsoft.com/office/officeart/2008/layout/PictureStrips"/>
    <dgm:cxn modelId="{9338CC0B-0102-4E6C-A2A4-8CE69233000D}" type="presParOf" srcId="{713D3DB1-C000-46A9-882C-F2551779104A}" destId="{40F9D1F1-11D7-4CC8-B464-C62B4E58C750}" srcOrd="0" destOrd="0" presId="urn:microsoft.com/office/officeart/2008/layout/PictureStrips"/>
    <dgm:cxn modelId="{32738706-D05A-4BF1-B3E3-148D3F8F330C}" type="presParOf" srcId="{713D3DB1-C000-46A9-882C-F2551779104A}" destId="{7424E5CF-5FF1-4A90-81A0-58CF6301AA80}" srcOrd="1" destOrd="0" presId="urn:microsoft.com/office/officeart/2008/layout/PictureStrips"/>
    <dgm:cxn modelId="{2ED0921D-5E67-40B4-A9ED-02C96A39A83E}" type="presParOf" srcId="{8B5BCACD-2358-4098-8019-21ECA39C7387}" destId="{C7E4FDE0-CC2C-4C66-B72A-A176E98CE84F}" srcOrd="5" destOrd="0" presId="urn:microsoft.com/office/officeart/2008/layout/PictureStrips"/>
    <dgm:cxn modelId="{1243C8DB-34D1-4084-8741-8EE5824011F5}" type="presParOf" srcId="{8B5BCACD-2358-4098-8019-21ECA39C7387}" destId="{39A499F4-FFBA-4821-8B40-9A928F11B97B}" srcOrd="6" destOrd="0" presId="urn:microsoft.com/office/officeart/2008/layout/PictureStrips"/>
    <dgm:cxn modelId="{C9CFA5DE-77C6-4EEB-8CB8-864E8D59F21A}" type="presParOf" srcId="{39A499F4-FFBA-4821-8B40-9A928F11B97B}" destId="{C490259C-CF00-47CF-AD64-DEC8AE61EF52}" srcOrd="0" destOrd="0" presId="urn:microsoft.com/office/officeart/2008/layout/PictureStrips"/>
    <dgm:cxn modelId="{F489566B-32EE-43D6-A4FF-7F78CBA92F06}" type="presParOf" srcId="{39A499F4-FFBA-4821-8B40-9A928F11B97B}" destId="{FA7A389C-EA28-4CDC-A436-8D6138312D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03919-DEB7-49DB-8495-0D60410BC83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2220B-5148-4C07-B566-A4A82860C4C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«Нормативные затраты»</a:t>
          </a:r>
          <a:endParaRPr lang="ru-RU" sz="1600" b="1" dirty="0"/>
        </a:p>
      </dgm:t>
    </dgm:pt>
    <dgm:pt modelId="{0B97C092-A30E-4898-8539-DEDA081E684C}" type="parTrans" cxnId="{9E2D694C-3812-428A-B22D-F4986CAC20A6}">
      <dgm:prSet/>
      <dgm:spPr/>
      <dgm:t>
        <a:bodyPr/>
        <a:lstStyle/>
        <a:p>
          <a:endParaRPr lang="ru-RU" sz="2800"/>
        </a:p>
      </dgm:t>
    </dgm:pt>
    <dgm:pt modelId="{78659E9F-1108-4196-BC6A-83A79BADEC13}" type="sibTrans" cxnId="{9E2D694C-3812-428A-B22D-F4986CAC20A6}">
      <dgm:prSet/>
      <dgm:spPr/>
      <dgm:t>
        <a:bodyPr/>
        <a:lstStyle/>
        <a:p>
          <a:endParaRPr lang="ru-RU" sz="2800"/>
        </a:p>
      </dgm:t>
    </dgm:pt>
    <dgm:pt modelId="{43A71423-F97C-4CE5-84DF-6DC4F9E9FBE7}">
      <dgm:prSet phldrT="[Текст]" custT="1"/>
      <dgm:spPr/>
      <dgm:t>
        <a:bodyPr/>
        <a:lstStyle/>
        <a:p>
          <a:r>
            <a:rPr lang="ru-RU" sz="1050" dirty="0" smtClean="0"/>
            <a:t>Низкая стоимость </a:t>
          </a:r>
          <a:endParaRPr lang="ru-RU" sz="1050" dirty="0"/>
        </a:p>
      </dgm:t>
    </dgm:pt>
    <dgm:pt modelId="{2EB7DA0D-0870-47EE-AD66-5E102E468A32}" type="parTrans" cxnId="{DCDC99F6-07D5-4E79-AEEF-7C1F427C2D07}">
      <dgm:prSet/>
      <dgm:spPr/>
      <dgm:t>
        <a:bodyPr/>
        <a:lstStyle/>
        <a:p>
          <a:endParaRPr lang="ru-RU" sz="2800"/>
        </a:p>
      </dgm:t>
    </dgm:pt>
    <dgm:pt modelId="{9E865ECE-9260-4D3E-B96D-B67E02B9E7B6}" type="sibTrans" cxnId="{DCDC99F6-07D5-4E79-AEEF-7C1F427C2D07}">
      <dgm:prSet/>
      <dgm:spPr/>
      <dgm:t>
        <a:bodyPr/>
        <a:lstStyle/>
        <a:p>
          <a:endParaRPr lang="ru-RU" sz="2800"/>
        </a:p>
      </dgm:t>
    </dgm:pt>
    <dgm:pt modelId="{74DD9AC1-CF0D-48A6-9509-49A3487740D2}">
      <dgm:prSet phldrT="[Текст]" custT="1"/>
      <dgm:spPr/>
      <dgm:t>
        <a:bodyPr/>
        <a:lstStyle/>
        <a:p>
          <a:pPr algn="ctr"/>
          <a:r>
            <a:rPr lang="ru-RU" sz="1600" b="1" dirty="0" smtClean="0"/>
            <a:t>«Пересев»</a:t>
          </a:r>
          <a:endParaRPr lang="ru-RU" sz="1600" b="1" dirty="0"/>
        </a:p>
      </dgm:t>
    </dgm:pt>
    <dgm:pt modelId="{2FEBCB3C-BF16-4BB2-B8E0-3DA5B8BDBF65}" type="parTrans" cxnId="{671877D7-53CD-47FB-8BDC-AE40A272F932}">
      <dgm:prSet/>
      <dgm:spPr/>
      <dgm:t>
        <a:bodyPr/>
        <a:lstStyle/>
        <a:p>
          <a:endParaRPr lang="ru-RU" sz="2800"/>
        </a:p>
      </dgm:t>
    </dgm:pt>
    <dgm:pt modelId="{11FB1C84-7209-4A3A-9B39-25561E1D0F94}" type="sibTrans" cxnId="{671877D7-53CD-47FB-8BDC-AE40A272F932}">
      <dgm:prSet/>
      <dgm:spPr/>
      <dgm:t>
        <a:bodyPr/>
        <a:lstStyle/>
        <a:p>
          <a:endParaRPr lang="ru-RU" sz="2800"/>
        </a:p>
      </dgm:t>
    </dgm:pt>
    <dgm:pt modelId="{F2F6423B-098A-45D9-9309-A1A2EAD7C97E}">
      <dgm:prSet phldrT="[Текст]" custT="1"/>
      <dgm:spPr/>
      <dgm:t>
        <a:bodyPr/>
        <a:lstStyle/>
        <a:p>
          <a:r>
            <a:rPr lang="ru-RU" sz="1050" dirty="0" smtClean="0"/>
            <a:t>Низкая стоимость </a:t>
          </a:r>
          <a:endParaRPr lang="ru-RU" sz="1050" dirty="0"/>
        </a:p>
      </dgm:t>
    </dgm:pt>
    <dgm:pt modelId="{EDEB9D5A-0B82-4281-A703-CCBA2AB89F8B}" type="parTrans" cxnId="{45C3EB84-8853-4B0D-9FC8-79D4BE5D8123}">
      <dgm:prSet/>
      <dgm:spPr/>
      <dgm:t>
        <a:bodyPr/>
        <a:lstStyle/>
        <a:p>
          <a:endParaRPr lang="ru-RU" sz="2800"/>
        </a:p>
      </dgm:t>
    </dgm:pt>
    <dgm:pt modelId="{E43C79F3-29C8-4BC6-A541-03E4710FBB57}" type="sibTrans" cxnId="{45C3EB84-8853-4B0D-9FC8-79D4BE5D8123}">
      <dgm:prSet/>
      <dgm:spPr/>
      <dgm:t>
        <a:bodyPr/>
        <a:lstStyle/>
        <a:p>
          <a:endParaRPr lang="ru-RU" sz="2800"/>
        </a:p>
      </dgm:t>
    </dgm:pt>
    <dgm:pt modelId="{AFE74A3F-73E9-498C-BDFC-1B3BE2A69DCA}">
      <dgm:prSet phldrT="[Текст]" custT="1"/>
      <dgm:spPr/>
      <dgm:t>
        <a:bodyPr/>
        <a:lstStyle/>
        <a:p>
          <a:pPr algn="ctr"/>
          <a:r>
            <a:rPr lang="ru-RU" sz="1600" b="1" dirty="0" smtClean="0"/>
            <a:t>«Индекс урожайности»</a:t>
          </a:r>
          <a:endParaRPr lang="ru-RU" sz="1600" b="1" dirty="0"/>
        </a:p>
      </dgm:t>
    </dgm:pt>
    <dgm:pt modelId="{BF5EFB70-A0D8-477C-AED6-FA7E98B77A05}" type="parTrans" cxnId="{17910FBB-0725-4327-A16A-69063A08FB05}">
      <dgm:prSet/>
      <dgm:spPr/>
      <dgm:t>
        <a:bodyPr/>
        <a:lstStyle/>
        <a:p>
          <a:endParaRPr lang="ru-RU" sz="2800"/>
        </a:p>
      </dgm:t>
    </dgm:pt>
    <dgm:pt modelId="{DFBA8325-3C1E-4D4B-B1EC-813E7BE53CC7}" type="sibTrans" cxnId="{17910FBB-0725-4327-A16A-69063A08FB05}">
      <dgm:prSet/>
      <dgm:spPr/>
      <dgm:t>
        <a:bodyPr/>
        <a:lstStyle/>
        <a:p>
          <a:endParaRPr lang="ru-RU" sz="2800"/>
        </a:p>
      </dgm:t>
    </dgm:pt>
    <dgm:pt modelId="{3AA21892-A311-476F-BDD8-75CB59DC726C}">
      <dgm:prSet phldrT="[Текст]" custT="1"/>
      <dgm:spPr/>
      <dgm:t>
        <a:bodyPr/>
        <a:lstStyle/>
        <a:p>
          <a:r>
            <a:rPr lang="ru-RU" sz="1200" dirty="0" smtClean="0"/>
            <a:t>Низкая стоимость</a:t>
          </a:r>
          <a:endParaRPr lang="ru-RU" sz="1200" dirty="0"/>
        </a:p>
      </dgm:t>
    </dgm:pt>
    <dgm:pt modelId="{E597CA12-BE77-43AB-BF3B-76EBD54AA395}" type="parTrans" cxnId="{66DB57B0-AE43-4E20-B36C-C3FA59D6111C}">
      <dgm:prSet/>
      <dgm:spPr/>
      <dgm:t>
        <a:bodyPr/>
        <a:lstStyle/>
        <a:p>
          <a:endParaRPr lang="ru-RU" sz="2800"/>
        </a:p>
      </dgm:t>
    </dgm:pt>
    <dgm:pt modelId="{176513C5-015E-4C69-B649-3142004E5DBD}" type="sibTrans" cxnId="{66DB57B0-AE43-4E20-B36C-C3FA59D6111C}">
      <dgm:prSet/>
      <dgm:spPr/>
      <dgm:t>
        <a:bodyPr/>
        <a:lstStyle/>
        <a:p>
          <a:endParaRPr lang="ru-RU" sz="2800"/>
        </a:p>
      </dgm:t>
    </dgm:pt>
    <dgm:pt modelId="{A3B64E1A-40DD-4923-9001-CB4323F776EA}">
      <dgm:prSet custT="1"/>
      <dgm:spPr/>
      <dgm:t>
        <a:bodyPr/>
        <a:lstStyle/>
        <a:p>
          <a:r>
            <a:rPr lang="ru-RU" sz="1050" dirty="0" smtClean="0"/>
            <a:t>Короткие сроки получения страховой выплаты</a:t>
          </a:r>
          <a:endParaRPr lang="ru-RU" sz="1050" dirty="0"/>
        </a:p>
      </dgm:t>
    </dgm:pt>
    <dgm:pt modelId="{58DB0B8E-4D00-4D44-AC66-DBB950D9AB18}" type="parTrans" cxnId="{896511D6-DA55-49B5-916E-2F56FEF6024D}">
      <dgm:prSet/>
      <dgm:spPr/>
      <dgm:t>
        <a:bodyPr/>
        <a:lstStyle/>
        <a:p>
          <a:endParaRPr lang="ru-RU" sz="2800"/>
        </a:p>
      </dgm:t>
    </dgm:pt>
    <dgm:pt modelId="{29102425-2E02-44DA-BD6A-847FF265F637}" type="sibTrans" cxnId="{896511D6-DA55-49B5-916E-2F56FEF6024D}">
      <dgm:prSet/>
      <dgm:spPr/>
      <dgm:t>
        <a:bodyPr/>
        <a:lstStyle/>
        <a:p>
          <a:endParaRPr lang="ru-RU" sz="2800"/>
        </a:p>
      </dgm:t>
    </dgm:pt>
    <dgm:pt modelId="{2CD17394-77E8-49B8-8B8C-0ECE8D890810}">
      <dgm:prSet custT="1"/>
      <dgm:spPr/>
      <dgm:t>
        <a:bodyPr/>
        <a:lstStyle/>
        <a:p>
          <a:r>
            <a:rPr lang="ru-RU" sz="1050" dirty="0" smtClean="0"/>
            <a:t>Простой порядок урегулирования убытков</a:t>
          </a:r>
          <a:endParaRPr lang="ru-RU" sz="1050" dirty="0"/>
        </a:p>
      </dgm:t>
    </dgm:pt>
    <dgm:pt modelId="{B607E6A2-7E3F-46EA-B2F4-AE509394E212}" type="parTrans" cxnId="{82F5359D-F66D-4F5A-B59F-16666C60793C}">
      <dgm:prSet/>
      <dgm:spPr/>
      <dgm:t>
        <a:bodyPr/>
        <a:lstStyle/>
        <a:p>
          <a:endParaRPr lang="ru-RU" sz="2800"/>
        </a:p>
      </dgm:t>
    </dgm:pt>
    <dgm:pt modelId="{BDB68649-8DA3-4AF0-990E-3A69EFF07EA9}" type="sibTrans" cxnId="{82F5359D-F66D-4F5A-B59F-16666C60793C}">
      <dgm:prSet/>
      <dgm:spPr/>
      <dgm:t>
        <a:bodyPr/>
        <a:lstStyle/>
        <a:p>
          <a:endParaRPr lang="ru-RU" sz="2800"/>
        </a:p>
      </dgm:t>
    </dgm:pt>
    <dgm:pt modelId="{EF9F08F4-24FD-4E40-893C-884319BE8E8A}">
      <dgm:prSet custT="1"/>
      <dgm:spPr/>
      <dgm:t>
        <a:bodyPr/>
        <a:lstStyle/>
        <a:p>
          <a:r>
            <a:rPr lang="ru-RU" sz="1100" dirty="0" smtClean="0"/>
            <a:t>Сочетается  с ЧС</a:t>
          </a:r>
          <a:endParaRPr lang="ru-RU" sz="1100" dirty="0"/>
        </a:p>
      </dgm:t>
    </dgm:pt>
    <dgm:pt modelId="{F5744165-DC56-4694-91BD-637C02520BDB}" type="parTrans" cxnId="{0BBDD9EA-8162-4F88-973C-369B5F1E0C49}">
      <dgm:prSet/>
      <dgm:spPr/>
      <dgm:t>
        <a:bodyPr/>
        <a:lstStyle/>
        <a:p>
          <a:endParaRPr lang="ru-RU" sz="2800"/>
        </a:p>
      </dgm:t>
    </dgm:pt>
    <dgm:pt modelId="{FEC882AC-CA46-4D95-A9B1-9A92BEC9D45A}" type="sibTrans" cxnId="{0BBDD9EA-8162-4F88-973C-369B5F1E0C49}">
      <dgm:prSet/>
      <dgm:spPr/>
      <dgm:t>
        <a:bodyPr/>
        <a:lstStyle/>
        <a:p>
          <a:endParaRPr lang="ru-RU" sz="2800"/>
        </a:p>
      </dgm:t>
    </dgm:pt>
    <dgm:pt modelId="{910D8E2E-A84B-43DE-BDB1-B008397200EF}">
      <dgm:prSet custT="1"/>
      <dgm:spPr/>
      <dgm:t>
        <a:bodyPr/>
        <a:lstStyle/>
        <a:p>
          <a:r>
            <a:rPr lang="ru-RU" sz="1050" dirty="0" smtClean="0"/>
            <a:t>Короткие сроки получения страховой выплаты</a:t>
          </a:r>
          <a:endParaRPr lang="ru-RU" sz="1050" dirty="0"/>
        </a:p>
      </dgm:t>
    </dgm:pt>
    <dgm:pt modelId="{624CF1A3-008D-4457-92A1-64CE3806A1D7}" type="parTrans" cxnId="{8F60283E-5190-44FE-850F-30FBD024D56B}">
      <dgm:prSet/>
      <dgm:spPr/>
      <dgm:t>
        <a:bodyPr/>
        <a:lstStyle/>
        <a:p>
          <a:endParaRPr lang="ru-RU" sz="2400"/>
        </a:p>
      </dgm:t>
    </dgm:pt>
    <dgm:pt modelId="{076F651E-85F6-4384-87FB-29AD7596F49E}" type="sibTrans" cxnId="{8F60283E-5190-44FE-850F-30FBD024D56B}">
      <dgm:prSet/>
      <dgm:spPr/>
      <dgm:t>
        <a:bodyPr/>
        <a:lstStyle/>
        <a:p>
          <a:endParaRPr lang="ru-RU" sz="2400"/>
        </a:p>
      </dgm:t>
    </dgm:pt>
    <dgm:pt modelId="{515CEDDE-886C-4B8F-90A2-DF0F68E6C7FC}">
      <dgm:prSet custT="1"/>
      <dgm:spPr/>
      <dgm:t>
        <a:bodyPr/>
        <a:lstStyle/>
        <a:p>
          <a:r>
            <a:rPr lang="ru-RU" sz="1050" dirty="0" smtClean="0"/>
            <a:t>Простой порядок урегулирования убытков</a:t>
          </a:r>
          <a:endParaRPr lang="ru-RU" sz="1050" dirty="0"/>
        </a:p>
      </dgm:t>
    </dgm:pt>
    <dgm:pt modelId="{7CA10777-E3D9-449E-BA3F-F3B0ED7CF923}" type="parTrans" cxnId="{1B413928-4F40-4C31-846A-C78DC56DD093}">
      <dgm:prSet/>
      <dgm:spPr/>
      <dgm:t>
        <a:bodyPr/>
        <a:lstStyle/>
        <a:p>
          <a:endParaRPr lang="ru-RU" sz="2400"/>
        </a:p>
      </dgm:t>
    </dgm:pt>
    <dgm:pt modelId="{45AFC815-8D1E-4211-86E6-E26CCAF72B45}" type="sibTrans" cxnId="{1B413928-4F40-4C31-846A-C78DC56DD093}">
      <dgm:prSet/>
      <dgm:spPr/>
      <dgm:t>
        <a:bodyPr/>
        <a:lstStyle/>
        <a:p>
          <a:endParaRPr lang="ru-RU" sz="2400"/>
        </a:p>
      </dgm:t>
    </dgm:pt>
    <dgm:pt modelId="{AD0091FE-6032-4307-8172-385D2AEFAEF7}">
      <dgm:prSet custT="1"/>
      <dgm:spPr/>
      <dgm:t>
        <a:bodyPr/>
        <a:lstStyle/>
        <a:p>
          <a:r>
            <a:rPr lang="ru-RU" sz="1050" dirty="0" smtClean="0"/>
            <a:t>При режиме ЧС справка компетентного органа не требуется.</a:t>
          </a:r>
          <a:endParaRPr lang="ru-RU" sz="1050" dirty="0"/>
        </a:p>
      </dgm:t>
    </dgm:pt>
    <dgm:pt modelId="{814D4D3B-C67B-4A95-9B76-4934A89A62F0}" type="parTrans" cxnId="{7D676ACD-891E-4E64-BCC1-D3063D3091EE}">
      <dgm:prSet/>
      <dgm:spPr/>
      <dgm:t>
        <a:bodyPr/>
        <a:lstStyle/>
        <a:p>
          <a:endParaRPr lang="ru-RU" sz="2400"/>
        </a:p>
      </dgm:t>
    </dgm:pt>
    <dgm:pt modelId="{EEE4F844-C8EC-49CE-A1AA-885E37DA47FC}" type="sibTrans" cxnId="{7D676ACD-891E-4E64-BCC1-D3063D3091EE}">
      <dgm:prSet/>
      <dgm:spPr/>
      <dgm:t>
        <a:bodyPr/>
        <a:lstStyle/>
        <a:p>
          <a:endParaRPr lang="ru-RU" sz="2400"/>
        </a:p>
      </dgm:t>
    </dgm:pt>
    <dgm:pt modelId="{8C785D0C-C040-4560-A818-321CB5211456}">
      <dgm:prSet custT="1"/>
      <dgm:spPr/>
      <dgm:t>
        <a:bodyPr/>
        <a:lstStyle/>
        <a:p>
          <a:r>
            <a:rPr lang="ru-RU" sz="1050" dirty="0" smtClean="0"/>
            <a:t>Снижение стоимости полиса за счет космического мониторинга</a:t>
          </a:r>
          <a:endParaRPr lang="ru-RU" sz="1050" dirty="0"/>
        </a:p>
      </dgm:t>
    </dgm:pt>
    <dgm:pt modelId="{59FD1569-2268-42DE-AC4F-286FA546D109}" type="parTrans" cxnId="{DA291064-1D5D-4460-BDD8-5438C7EAF843}">
      <dgm:prSet/>
      <dgm:spPr/>
      <dgm:t>
        <a:bodyPr/>
        <a:lstStyle/>
        <a:p>
          <a:endParaRPr lang="ru-RU" sz="2400"/>
        </a:p>
      </dgm:t>
    </dgm:pt>
    <dgm:pt modelId="{C03AA2E4-1BC1-42BF-8018-B9C99920B5E9}" type="sibTrans" cxnId="{DA291064-1D5D-4460-BDD8-5438C7EAF843}">
      <dgm:prSet/>
      <dgm:spPr/>
      <dgm:t>
        <a:bodyPr/>
        <a:lstStyle/>
        <a:p>
          <a:endParaRPr lang="ru-RU" sz="2400"/>
        </a:p>
      </dgm:t>
    </dgm:pt>
    <dgm:pt modelId="{E8EFC598-FB5C-4CCA-81AC-13142FC21775}">
      <dgm:prSet phldrT="[Текст]" custT="1"/>
      <dgm:spPr/>
      <dgm:t>
        <a:bodyPr/>
        <a:lstStyle/>
        <a:p>
          <a:r>
            <a:rPr lang="ru-RU" sz="1100" dirty="0" smtClean="0"/>
            <a:t>Простой</a:t>
          </a:r>
          <a:r>
            <a:rPr lang="ru-RU" sz="1200" dirty="0" smtClean="0"/>
            <a:t> порядок урегулирования убытков, в т.ч. небольшой перечень документов</a:t>
          </a:r>
          <a:endParaRPr lang="ru-RU" sz="1200" dirty="0"/>
        </a:p>
      </dgm:t>
    </dgm:pt>
    <dgm:pt modelId="{C1BA0FCA-8924-4F06-A53E-EC5F614D44A6}" type="parTrans" cxnId="{41AF0841-48F6-49B3-98C6-5A06EF58EC50}">
      <dgm:prSet/>
      <dgm:spPr/>
      <dgm:t>
        <a:bodyPr/>
        <a:lstStyle/>
        <a:p>
          <a:endParaRPr lang="ru-RU" sz="2400"/>
        </a:p>
      </dgm:t>
    </dgm:pt>
    <dgm:pt modelId="{D86FBC8C-0E43-407D-98BC-321C602FC71B}" type="sibTrans" cxnId="{41AF0841-48F6-49B3-98C6-5A06EF58EC50}">
      <dgm:prSet/>
      <dgm:spPr/>
      <dgm:t>
        <a:bodyPr/>
        <a:lstStyle/>
        <a:p>
          <a:endParaRPr lang="ru-RU" sz="2400"/>
        </a:p>
      </dgm:t>
    </dgm:pt>
    <dgm:pt modelId="{F1E5777A-4ED9-4E0B-858D-7B2473DEA8B1}">
      <dgm:prSet phldrT="[Текст]" custT="1"/>
      <dgm:spPr/>
      <dgm:t>
        <a:bodyPr/>
        <a:lstStyle/>
        <a:p>
          <a:pPr algn="ctr"/>
          <a:r>
            <a:rPr lang="ru-RU" sz="1600" b="1" dirty="0" smtClean="0"/>
            <a:t>«Теплица»</a:t>
          </a:r>
          <a:endParaRPr lang="ru-RU" sz="1600" b="1" dirty="0"/>
        </a:p>
      </dgm:t>
    </dgm:pt>
    <dgm:pt modelId="{96CCFD40-891A-470B-BCA8-85AB204E8A5C}" type="parTrans" cxnId="{356A0B01-52A9-4590-8162-B93170B50A0A}">
      <dgm:prSet/>
      <dgm:spPr/>
      <dgm:t>
        <a:bodyPr/>
        <a:lstStyle/>
        <a:p>
          <a:endParaRPr lang="ru-RU" sz="2400"/>
        </a:p>
      </dgm:t>
    </dgm:pt>
    <dgm:pt modelId="{322CE000-E5A0-4D6B-9E44-4AEB20FCD016}" type="sibTrans" cxnId="{356A0B01-52A9-4590-8162-B93170B50A0A}">
      <dgm:prSet/>
      <dgm:spPr/>
      <dgm:t>
        <a:bodyPr/>
        <a:lstStyle/>
        <a:p>
          <a:endParaRPr lang="ru-RU" sz="2400"/>
        </a:p>
      </dgm:t>
    </dgm:pt>
    <dgm:pt modelId="{9A11EDE3-F6C9-4D66-AB59-E6D91434DE78}">
      <dgm:prSet phldrT="[Текст]" custT="1"/>
      <dgm:spPr/>
      <dgm:t>
        <a:bodyPr/>
        <a:lstStyle/>
        <a:p>
          <a:r>
            <a:rPr lang="ru-RU" sz="1200" dirty="0" smtClean="0"/>
            <a:t>Адаптирована к рискам тепличного овощеводства</a:t>
          </a:r>
          <a:endParaRPr lang="ru-RU" sz="1200" dirty="0"/>
        </a:p>
      </dgm:t>
    </dgm:pt>
    <dgm:pt modelId="{95F847BB-9D6A-4191-80FE-34A43736BA7B}" type="parTrans" cxnId="{A1876A57-EDCC-4C96-8F71-4464E18733A9}">
      <dgm:prSet/>
      <dgm:spPr/>
      <dgm:t>
        <a:bodyPr/>
        <a:lstStyle/>
        <a:p>
          <a:endParaRPr lang="ru-RU" sz="2400"/>
        </a:p>
      </dgm:t>
    </dgm:pt>
    <dgm:pt modelId="{0CAAE29F-3200-4F59-8DB5-48159D484148}" type="sibTrans" cxnId="{A1876A57-EDCC-4C96-8F71-4464E18733A9}">
      <dgm:prSet/>
      <dgm:spPr/>
      <dgm:t>
        <a:bodyPr/>
        <a:lstStyle/>
        <a:p>
          <a:endParaRPr lang="ru-RU" sz="2400"/>
        </a:p>
      </dgm:t>
    </dgm:pt>
    <dgm:pt modelId="{CEC2834D-CF33-4499-B56D-8A99C0773178}" type="pres">
      <dgm:prSet presAssocID="{8E503919-DEB7-49DB-8495-0D60410BC83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B7AB3C5-EB04-48D7-B256-2C178BF30673}" type="pres">
      <dgm:prSet presAssocID="{7882220B-5148-4C07-B566-A4A82860C4C8}" presName="root" presStyleCnt="0">
        <dgm:presLayoutVars>
          <dgm:chMax/>
          <dgm:chPref/>
        </dgm:presLayoutVars>
      </dgm:prSet>
      <dgm:spPr/>
    </dgm:pt>
    <dgm:pt modelId="{693981BA-020D-4566-AA02-9A30CB154FB4}" type="pres">
      <dgm:prSet presAssocID="{7882220B-5148-4C07-B566-A4A82860C4C8}" presName="rootComposite" presStyleCnt="0">
        <dgm:presLayoutVars/>
      </dgm:prSet>
      <dgm:spPr/>
    </dgm:pt>
    <dgm:pt modelId="{BFE8EB55-7B3B-4927-A392-492E829F8611}" type="pres">
      <dgm:prSet presAssocID="{7882220B-5148-4C07-B566-A4A82860C4C8}" presName="ParentAccent" presStyleLbl="alignNode1" presStyleIdx="0" presStyleCnt="4"/>
      <dgm:spPr/>
    </dgm:pt>
    <dgm:pt modelId="{E1C2E53F-6D09-4CB4-8AC5-3BF671D05088}" type="pres">
      <dgm:prSet presAssocID="{7882220B-5148-4C07-B566-A4A82860C4C8}" presName="ParentSmallAccent" presStyleLbl="fgAcc1" presStyleIdx="0" presStyleCnt="4"/>
      <dgm:spPr/>
    </dgm:pt>
    <dgm:pt modelId="{0B64FDC9-741A-4532-922A-4AE31740F699}" type="pres">
      <dgm:prSet presAssocID="{7882220B-5148-4C07-B566-A4A82860C4C8}" presName="Parent" presStyleLbl="revTx" presStyleIdx="0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95089-C52D-4788-AD4B-8DC55BBFBA17}" type="pres">
      <dgm:prSet presAssocID="{7882220B-5148-4C07-B566-A4A82860C4C8}" presName="childShape" presStyleCnt="0">
        <dgm:presLayoutVars>
          <dgm:chMax val="0"/>
          <dgm:chPref val="0"/>
        </dgm:presLayoutVars>
      </dgm:prSet>
      <dgm:spPr/>
    </dgm:pt>
    <dgm:pt modelId="{E6A4446E-8241-429F-A394-414B01B172E8}" type="pres">
      <dgm:prSet presAssocID="{43A71423-F97C-4CE5-84DF-6DC4F9E9FBE7}" presName="childComposite" presStyleCnt="0">
        <dgm:presLayoutVars>
          <dgm:chMax val="0"/>
          <dgm:chPref val="0"/>
        </dgm:presLayoutVars>
      </dgm:prSet>
      <dgm:spPr/>
    </dgm:pt>
    <dgm:pt modelId="{4ACD7D62-746D-40BB-8C31-D68AF0A93E8F}" type="pres">
      <dgm:prSet presAssocID="{43A71423-F97C-4CE5-84DF-6DC4F9E9FBE7}" presName="ChildAccent" presStyleLbl="solidFgAcc1" presStyleIdx="0" presStyleCnt="12"/>
      <dgm:spPr/>
    </dgm:pt>
    <dgm:pt modelId="{78D84643-D06E-4295-908A-1FD374C3B5F3}" type="pres">
      <dgm:prSet presAssocID="{43A71423-F97C-4CE5-84DF-6DC4F9E9FBE7}" presName="Child" presStyleLbl="revTx" presStyleIdx="1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BD21-9EBF-4832-9AE1-FA2CF52BA760}" type="pres">
      <dgm:prSet presAssocID="{A3B64E1A-40DD-4923-9001-CB4323F776EA}" presName="childComposite" presStyleCnt="0">
        <dgm:presLayoutVars>
          <dgm:chMax val="0"/>
          <dgm:chPref val="0"/>
        </dgm:presLayoutVars>
      </dgm:prSet>
      <dgm:spPr/>
    </dgm:pt>
    <dgm:pt modelId="{9E297AFD-2709-4E3F-9B55-42748ED8AA05}" type="pres">
      <dgm:prSet presAssocID="{A3B64E1A-40DD-4923-9001-CB4323F776EA}" presName="ChildAccent" presStyleLbl="solidFgAcc1" presStyleIdx="1" presStyleCnt="12"/>
      <dgm:spPr/>
    </dgm:pt>
    <dgm:pt modelId="{DFE31257-1108-4BA8-8FA4-579487995304}" type="pres">
      <dgm:prSet presAssocID="{A3B64E1A-40DD-4923-9001-CB4323F776EA}" presName="Child" presStyleLbl="revTx" presStyleIdx="2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D11B-2534-4525-B489-2CE421F3EC06}" type="pres">
      <dgm:prSet presAssocID="{2CD17394-77E8-49B8-8B8C-0ECE8D890810}" presName="childComposite" presStyleCnt="0">
        <dgm:presLayoutVars>
          <dgm:chMax val="0"/>
          <dgm:chPref val="0"/>
        </dgm:presLayoutVars>
      </dgm:prSet>
      <dgm:spPr/>
    </dgm:pt>
    <dgm:pt modelId="{1ACDCE31-CEEF-40BA-9488-59EBB8B20391}" type="pres">
      <dgm:prSet presAssocID="{2CD17394-77E8-49B8-8B8C-0ECE8D890810}" presName="ChildAccent" presStyleLbl="solidFgAcc1" presStyleIdx="2" presStyleCnt="12" custLinFactNeighborY="80597"/>
      <dgm:spPr/>
    </dgm:pt>
    <dgm:pt modelId="{CA007F90-D80A-46F3-9C60-C1D59D968D4E}" type="pres">
      <dgm:prSet presAssocID="{2CD17394-77E8-49B8-8B8C-0ECE8D890810}" presName="Child" presStyleLbl="revTx" presStyleIdx="3" presStyleCnt="16" custLinFactNeighborY="34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835E2-FB6F-4930-ACA2-0E029BD34ACE}" type="pres">
      <dgm:prSet presAssocID="{EF9F08F4-24FD-4E40-893C-884319BE8E8A}" presName="childComposite" presStyleCnt="0">
        <dgm:presLayoutVars>
          <dgm:chMax val="0"/>
          <dgm:chPref val="0"/>
        </dgm:presLayoutVars>
      </dgm:prSet>
      <dgm:spPr/>
    </dgm:pt>
    <dgm:pt modelId="{138B3239-4728-4AB7-AC8E-9078CDA430AF}" type="pres">
      <dgm:prSet presAssocID="{EF9F08F4-24FD-4E40-893C-884319BE8E8A}" presName="ChildAccent" presStyleLbl="solidFgAcc1" presStyleIdx="3" presStyleCnt="12" custLinFactNeighborY="80597"/>
      <dgm:spPr/>
    </dgm:pt>
    <dgm:pt modelId="{3E461E1A-0BB8-42A1-9B33-E36B94E4CB78}" type="pres">
      <dgm:prSet presAssocID="{EF9F08F4-24FD-4E40-893C-884319BE8E8A}" presName="Child" presStyleLbl="revTx" presStyleIdx="4" presStyleCnt="16" custLinFactNeighborY="34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8C4A7-E97E-4F94-9D25-4C34272489AF}" type="pres">
      <dgm:prSet presAssocID="{74DD9AC1-CF0D-48A6-9509-49A3487740D2}" presName="root" presStyleCnt="0">
        <dgm:presLayoutVars>
          <dgm:chMax/>
          <dgm:chPref/>
        </dgm:presLayoutVars>
      </dgm:prSet>
      <dgm:spPr/>
    </dgm:pt>
    <dgm:pt modelId="{923AC91E-79D0-40BD-94F2-20695A796D44}" type="pres">
      <dgm:prSet presAssocID="{74DD9AC1-CF0D-48A6-9509-49A3487740D2}" presName="rootComposite" presStyleCnt="0">
        <dgm:presLayoutVars/>
      </dgm:prSet>
      <dgm:spPr/>
    </dgm:pt>
    <dgm:pt modelId="{D9D184CD-C965-473D-9900-1D6D00E68066}" type="pres">
      <dgm:prSet presAssocID="{74DD9AC1-CF0D-48A6-9509-49A3487740D2}" presName="ParentAccent" presStyleLbl="alignNode1" presStyleIdx="1" presStyleCnt="4"/>
      <dgm:spPr/>
    </dgm:pt>
    <dgm:pt modelId="{1D189F58-D27E-44FF-BAF5-07613E45A575}" type="pres">
      <dgm:prSet presAssocID="{74DD9AC1-CF0D-48A6-9509-49A3487740D2}" presName="ParentSmallAccent" presStyleLbl="fgAcc1" presStyleIdx="1" presStyleCnt="4"/>
      <dgm:spPr/>
    </dgm:pt>
    <dgm:pt modelId="{56AE89C1-AEF5-4DC2-86FB-50E963620492}" type="pres">
      <dgm:prSet presAssocID="{74DD9AC1-CF0D-48A6-9509-49A3487740D2}" presName="Parent" presStyleLbl="revTx" presStyleIdx="5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D82F3-B3B4-41DC-95FD-C701A25C280C}" type="pres">
      <dgm:prSet presAssocID="{74DD9AC1-CF0D-48A6-9509-49A3487740D2}" presName="childShape" presStyleCnt="0">
        <dgm:presLayoutVars>
          <dgm:chMax val="0"/>
          <dgm:chPref val="0"/>
        </dgm:presLayoutVars>
      </dgm:prSet>
      <dgm:spPr/>
    </dgm:pt>
    <dgm:pt modelId="{97744268-8B61-4CCA-AD33-F2C9E08669A8}" type="pres">
      <dgm:prSet presAssocID="{F2F6423B-098A-45D9-9309-A1A2EAD7C97E}" presName="childComposite" presStyleCnt="0">
        <dgm:presLayoutVars>
          <dgm:chMax val="0"/>
          <dgm:chPref val="0"/>
        </dgm:presLayoutVars>
      </dgm:prSet>
      <dgm:spPr/>
    </dgm:pt>
    <dgm:pt modelId="{5F277884-DCA6-4790-AA22-826057667A7B}" type="pres">
      <dgm:prSet presAssocID="{F2F6423B-098A-45D9-9309-A1A2EAD7C97E}" presName="ChildAccent" presStyleLbl="solidFgAcc1" presStyleIdx="4" presStyleCnt="12"/>
      <dgm:spPr/>
    </dgm:pt>
    <dgm:pt modelId="{9D573EB1-4B99-4BB9-B913-8CE52B4ADC77}" type="pres">
      <dgm:prSet presAssocID="{F2F6423B-098A-45D9-9309-A1A2EAD7C97E}" presName="Child" presStyleLbl="revTx" presStyleIdx="6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7701-09A6-4019-B228-548A0A5238F5}" type="pres">
      <dgm:prSet presAssocID="{910D8E2E-A84B-43DE-BDB1-B008397200EF}" presName="childComposite" presStyleCnt="0">
        <dgm:presLayoutVars>
          <dgm:chMax val="0"/>
          <dgm:chPref val="0"/>
        </dgm:presLayoutVars>
      </dgm:prSet>
      <dgm:spPr/>
    </dgm:pt>
    <dgm:pt modelId="{CA3FE97A-948C-4C06-BF97-7D0AA73F93D1}" type="pres">
      <dgm:prSet presAssocID="{910D8E2E-A84B-43DE-BDB1-B008397200EF}" presName="ChildAccent" presStyleLbl="solidFgAcc1" presStyleIdx="5" presStyleCnt="12"/>
      <dgm:spPr/>
    </dgm:pt>
    <dgm:pt modelId="{11F0D503-2A22-43EC-A6B8-DFB2C6212EC7}" type="pres">
      <dgm:prSet presAssocID="{910D8E2E-A84B-43DE-BDB1-B008397200EF}" presName="Child" presStyleLbl="revTx" presStyleIdx="7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3ADE-67F0-44D4-800C-2F4540AAA8E3}" type="pres">
      <dgm:prSet presAssocID="{515CEDDE-886C-4B8F-90A2-DF0F68E6C7FC}" presName="childComposite" presStyleCnt="0">
        <dgm:presLayoutVars>
          <dgm:chMax val="0"/>
          <dgm:chPref val="0"/>
        </dgm:presLayoutVars>
      </dgm:prSet>
      <dgm:spPr/>
    </dgm:pt>
    <dgm:pt modelId="{D47A5F97-83F3-4E2B-ADE8-5022443CF5B1}" type="pres">
      <dgm:prSet presAssocID="{515CEDDE-886C-4B8F-90A2-DF0F68E6C7FC}" presName="ChildAccent" presStyleLbl="solidFgAcc1" presStyleIdx="6" presStyleCnt="12"/>
      <dgm:spPr/>
    </dgm:pt>
    <dgm:pt modelId="{22445B46-3DF3-4CDA-B609-DE1A1CE6EB3F}" type="pres">
      <dgm:prSet presAssocID="{515CEDDE-886C-4B8F-90A2-DF0F68E6C7FC}" presName="Child" presStyleLbl="revTx" presStyleIdx="8" presStyleCnt="16" custLinFactNeighborY="21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D9CD9-AA0A-48E7-AE66-2FD0A8822D52}" type="pres">
      <dgm:prSet presAssocID="{AD0091FE-6032-4307-8172-385D2AEFAEF7}" presName="childComposite" presStyleCnt="0">
        <dgm:presLayoutVars>
          <dgm:chMax val="0"/>
          <dgm:chPref val="0"/>
        </dgm:presLayoutVars>
      </dgm:prSet>
      <dgm:spPr/>
    </dgm:pt>
    <dgm:pt modelId="{21E4CCA2-5578-473B-9CD7-7B52CC7E62B3}" type="pres">
      <dgm:prSet presAssocID="{AD0091FE-6032-4307-8172-385D2AEFAEF7}" presName="ChildAccent" presStyleLbl="solidFgAcc1" presStyleIdx="7" presStyleCnt="12" custLinFactNeighborY="36473"/>
      <dgm:spPr/>
    </dgm:pt>
    <dgm:pt modelId="{9642B4D6-9CA0-4B74-90AF-714A0185D0E2}" type="pres">
      <dgm:prSet presAssocID="{AD0091FE-6032-4307-8172-385D2AEFAEF7}" presName="Child" presStyleLbl="revTx" presStyleIdx="9" presStyleCnt="16" custLinFactNeighborY="50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385B4-AA59-40C9-9717-30C790420575}" type="pres">
      <dgm:prSet presAssocID="{8C785D0C-C040-4560-A818-321CB5211456}" presName="childComposite" presStyleCnt="0">
        <dgm:presLayoutVars>
          <dgm:chMax val="0"/>
          <dgm:chPref val="0"/>
        </dgm:presLayoutVars>
      </dgm:prSet>
      <dgm:spPr/>
    </dgm:pt>
    <dgm:pt modelId="{2F6CD66D-EE5E-4731-8F87-212EEA32A0A5}" type="pres">
      <dgm:prSet presAssocID="{8C785D0C-C040-4560-A818-321CB5211456}" presName="ChildAccent" presStyleLbl="solidFgAcc1" presStyleIdx="8" presStyleCnt="12" custLinFactY="5338" custLinFactNeighborY="100000"/>
      <dgm:spPr/>
    </dgm:pt>
    <dgm:pt modelId="{4563D4BA-6AF3-431D-AA8A-3AFB4A2C6E6F}" type="pres">
      <dgm:prSet presAssocID="{8C785D0C-C040-4560-A818-321CB5211456}" presName="Child" presStyleLbl="revTx" presStyleIdx="10" presStyleCnt="16" custLinFactY="15335" custLinFactNeighborX="15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BC4D8-453B-4938-B937-5AA1F544161A}" type="pres">
      <dgm:prSet presAssocID="{AFE74A3F-73E9-498C-BDFC-1B3BE2A69DCA}" presName="root" presStyleCnt="0">
        <dgm:presLayoutVars>
          <dgm:chMax/>
          <dgm:chPref/>
        </dgm:presLayoutVars>
      </dgm:prSet>
      <dgm:spPr/>
    </dgm:pt>
    <dgm:pt modelId="{8C854886-B1E4-400A-9AE7-402D988395AA}" type="pres">
      <dgm:prSet presAssocID="{AFE74A3F-73E9-498C-BDFC-1B3BE2A69DCA}" presName="rootComposite" presStyleCnt="0">
        <dgm:presLayoutVars/>
      </dgm:prSet>
      <dgm:spPr/>
    </dgm:pt>
    <dgm:pt modelId="{D82EF866-9CE8-4833-A289-5D48A96891D8}" type="pres">
      <dgm:prSet presAssocID="{AFE74A3F-73E9-498C-BDFC-1B3BE2A69DCA}" presName="ParentAccent" presStyleLbl="alignNode1" presStyleIdx="2" presStyleCnt="4"/>
      <dgm:spPr/>
    </dgm:pt>
    <dgm:pt modelId="{4B400D99-3F3A-4C91-8C34-0C8837B0447F}" type="pres">
      <dgm:prSet presAssocID="{AFE74A3F-73E9-498C-BDFC-1B3BE2A69DCA}" presName="ParentSmallAccent" presStyleLbl="fgAcc1" presStyleIdx="2" presStyleCnt="4"/>
      <dgm:spPr/>
    </dgm:pt>
    <dgm:pt modelId="{A3BC0B38-FE52-4913-B570-1F134C2DB41F}" type="pres">
      <dgm:prSet presAssocID="{AFE74A3F-73E9-498C-BDFC-1B3BE2A69DCA}" presName="Parent" presStyleLbl="revTx" presStyleIdx="11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008F-ED3B-4D43-A9F1-1CB0BCC7885C}" type="pres">
      <dgm:prSet presAssocID="{AFE74A3F-73E9-498C-BDFC-1B3BE2A69DCA}" presName="childShape" presStyleCnt="0">
        <dgm:presLayoutVars>
          <dgm:chMax val="0"/>
          <dgm:chPref val="0"/>
        </dgm:presLayoutVars>
      </dgm:prSet>
      <dgm:spPr/>
    </dgm:pt>
    <dgm:pt modelId="{8097B035-5B50-43F4-A9B3-9C87D6FAAA32}" type="pres">
      <dgm:prSet presAssocID="{3AA21892-A311-476F-BDD8-75CB59DC726C}" presName="childComposite" presStyleCnt="0">
        <dgm:presLayoutVars>
          <dgm:chMax val="0"/>
          <dgm:chPref val="0"/>
        </dgm:presLayoutVars>
      </dgm:prSet>
      <dgm:spPr/>
    </dgm:pt>
    <dgm:pt modelId="{6707F98E-B73B-491D-949E-BD23CB23F7E6}" type="pres">
      <dgm:prSet presAssocID="{3AA21892-A311-476F-BDD8-75CB59DC726C}" presName="ChildAccent" presStyleLbl="solidFgAcc1" presStyleIdx="9" presStyleCnt="12"/>
      <dgm:spPr/>
    </dgm:pt>
    <dgm:pt modelId="{3637B566-6696-4066-9FBB-E1D3599FF883}" type="pres">
      <dgm:prSet presAssocID="{3AA21892-A311-476F-BDD8-75CB59DC726C}" presName="Child" presStyleLbl="revTx" presStyleIdx="12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0BD48-3188-4D52-84EA-4601AA5ECD94}" type="pres">
      <dgm:prSet presAssocID="{E8EFC598-FB5C-4CCA-81AC-13142FC21775}" presName="childComposite" presStyleCnt="0">
        <dgm:presLayoutVars>
          <dgm:chMax val="0"/>
          <dgm:chPref val="0"/>
        </dgm:presLayoutVars>
      </dgm:prSet>
      <dgm:spPr/>
    </dgm:pt>
    <dgm:pt modelId="{5B146FE0-E6EC-46AA-A89D-DA2715CCF85C}" type="pres">
      <dgm:prSet presAssocID="{E8EFC598-FB5C-4CCA-81AC-13142FC21775}" presName="ChildAccent" presStyleLbl="solidFgAcc1" presStyleIdx="10" presStyleCnt="12"/>
      <dgm:spPr/>
    </dgm:pt>
    <dgm:pt modelId="{9771C8A7-0285-4B5C-9391-35480046F157}" type="pres">
      <dgm:prSet presAssocID="{E8EFC598-FB5C-4CCA-81AC-13142FC21775}" presName="Child" presStyleLbl="revTx" presStyleIdx="13" presStyleCnt="16" custLinFactNeighborX="-674" custLinFactNeighborY="73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C5E79-3579-4EBB-A0DC-D096DD8CBD08}" type="pres">
      <dgm:prSet presAssocID="{F1E5777A-4ED9-4E0B-858D-7B2473DEA8B1}" presName="root" presStyleCnt="0">
        <dgm:presLayoutVars>
          <dgm:chMax/>
          <dgm:chPref/>
        </dgm:presLayoutVars>
      </dgm:prSet>
      <dgm:spPr/>
    </dgm:pt>
    <dgm:pt modelId="{4D81E8CC-D98A-48B7-82B1-963506E6ACB0}" type="pres">
      <dgm:prSet presAssocID="{F1E5777A-4ED9-4E0B-858D-7B2473DEA8B1}" presName="rootComposite" presStyleCnt="0">
        <dgm:presLayoutVars/>
      </dgm:prSet>
      <dgm:spPr/>
    </dgm:pt>
    <dgm:pt modelId="{F53C19D6-8E2A-4D39-A91C-18CDBDFB01B8}" type="pres">
      <dgm:prSet presAssocID="{F1E5777A-4ED9-4E0B-858D-7B2473DEA8B1}" presName="ParentAccent" presStyleLbl="alignNode1" presStyleIdx="3" presStyleCnt="4"/>
      <dgm:spPr/>
    </dgm:pt>
    <dgm:pt modelId="{53461997-3D5B-4A96-8CFE-0E2A5BC0C984}" type="pres">
      <dgm:prSet presAssocID="{F1E5777A-4ED9-4E0B-858D-7B2473DEA8B1}" presName="ParentSmallAccent" presStyleLbl="fgAcc1" presStyleIdx="3" presStyleCnt="4"/>
      <dgm:spPr/>
    </dgm:pt>
    <dgm:pt modelId="{9AC5F374-43D1-489C-89D8-1A74B9B503E6}" type="pres">
      <dgm:prSet presAssocID="{F1E5777A-4ED9-4E0B-858D-7B2473DEA8B1}" presName="Parent" presStyleLbl="revTx" presStyleIdx="14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3A88D-1513-4186-AEE9-45DC850AD8D1}" type="pres">
      <dgm:prSet presAssocID="{F1E5777A-4ED9-4E0B-858D-7B2473DEA8B1}" presName="childShape" presStyleCnt="0">
        <dgm:presLayoutVars>
          <dgm:chMax val="0"/>
          <dgm:chPref val="0"/>
        </dgm:presLayoutVars>
      </dgm:prSet>
      <dgm:spPr/>
    </dgm:pt>
    <dgm:pt modelId="{51EA3D08-A33D-4B9B-9C6D-285A86E7C94E}" type="pres">
      <dgm:prSet presAssocID="{9A11EDE3-F6C9-4D66-AB59-E6D91434DE78}" presName="childComposite" presStyleCnt="0">
        <dgm:presLayoutVars>
          <dgm:chMax val="0"/>
          <dgm:chPref val="0"/>
        </dgm:presLayoutVars>
      </dgm:prSet>
      <dgm:spPr/>
    </dgm:pt>
    <dgm:pt modelId="{3C0A8872-66D7-49E5-9061-A921C882D6F5}" type="pres">
      <dgm:prSet presAssocID="{9A11EDE3-F6C9-4D66-AB59-E6D91434DE78}" presName="ChildAccent" presStyleLbl="solidFgAcc1" presStyleIdx="11" presStyleCnt="12"/>
      <dgm:spPr/>
    </dgm:pt>
    <dgm:pt modelId="{1087CC65-EE79-453B-8E48-A9FE930AFBC2}" type="pres">
      <dgm:prSet presAssocID="{9A11EDE3-F6C9-4D66-AB59-E6D91434DE78}" presName="Child" presStyleLbl="revTx" presStyleIdx="15" presStyleCnt="16" custLinFactNeighborX="-1365" custLinFactNeighborY="-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B105C-5B01-48F8-817A-BA3486399E73}" type="presOf" srcId="{910D8E2E-A84B-43DE-BDB1-B008397200EF}" destId="{11F0D503-2A22-43EC-A6B8-DFB2C6212EC7}" srcOrd="0" destOrd="0" presId="urn:microsoft.com/office/officeart/2008/layout/SquareAccentList"/>
    <dgm:cxn modelId="{896511D6-DA55-49B5-916E-2F56FEF6024D}" srcId="{7882220B-5148-4C07-B566-A4A82860C4C8}" destId="{A3B64E1A-40DD-4923-9001-CB4323F776EA}" srcOrd="1" destOrd="0" parTransId="{58DB0B8E-4D00-4D44-AC66-DBB950D9AB18}" sibTransId="{29102425-2E02-44DA-BD6A-847FF265F637}"/>
    <dgm:cxn modelId="{66DB57B0-AE43-4E20-B36C-C3FA59D6111C}" srcId="{AFE74A3F-73E9-498C-BDFC-1B3BE2A69DCA}" destId="{3AA21892-A311-476F-BDD8-75CB59DC726C}" srcOrd="0" destOrd="0" parTransId="{E597CA12-BE77-43AB-BF3B-76EBD54AA395}" sibTransId="{176513C5-015E-4C69-B649-3142004E5DBD}"/>
    <dgm:cxn modelId="{813AA4AA-F01C-42D8-B5A4-21C90A348ECE}" type="presOf" srcId="{A3B64E1A-40DD-4923-9001-CB4323F776EA}" destId="{DFE31257-1108-4BA8-8FA4-579487995304}" srcOrd="0" destOrd="0" presId="urn:microsoft.com/office/officeart/2008/layout/SquareAccentList"/>
    <dgm:cxn modelId="{A1876A57-EDCC-4C96-8F71-4464E18733A9}" srcId="{F1E5777A-4ED9-4E0B-858D-7B2473DEA8B1}" destId="{9A11EDE3-F6C9-4D66-AB59-E6D91434DE78}" srcOrd="0" destOrd="0" parTransId="{95F847BB-9D6A-4191-80FE-34A43736BA7B}" sibTransId="{0CAAE29F-3200-4F59-8DB5-48159D484148}"/>
    <dgm:cxn modelId="{5A9B9889-6396-4C1B-91FD-729C6DDB279D}" type="presOf" srcId="{74DD9AC1-CF0D-48A6-9509-49A3487740D2}" destId="{56AE89C1-AEF5-4DC2-86FB-50E963620492}" srcOrd="0" destOrd="0" presId="urn:microsoft.com/office/officeart/2008/layout/SquareAccentList"/>
    <dgm:cxn modelId="{29F7E1E0-12EE-4DFA-82DF-6A69C298D9FA}" type="presOf" srcId="{515CEDDE-886C-4B8F-90A2-DF0F68E6C7FC}" destId="{22445B46-3DF3-4CDA-B609-DE1A1CE6EB3F}" srcOrd="0" destOrd="0" presId="urn:microsoft.com/office/officeart/2008/layout/SquareAccentList"/>
    <dgm:cxn modelId="{38B6A003-6EAF-44E9-A218-B77B067E2251}" type="presOf" srcId="{EF9F08F4-24FD-4E40-893C-884319BE8E8A}" destId="{3E461E1A-0BB8-42A1-9B33-E36B94E4CB78}" srcOrd="0" destOrd="0" presId="urn:microsoft.com/office/officeart/2008/layout/SquareAccentList"/>
    <dgm:cxn modelId="{933DA59C-4517-4969-8528-C7D641CE1F6B}" type="presOf" srcId="{7882220B-5148-4C07-B566-A4A82860C4C8}" destId="{0B64FDC9-741A-4532-922A-4AE31740F699}" srcOrd="0" destOrd="0" presId="urn:microsoft.com/office/officeart/2008/layout/SquareAccentList"/>
    <dgm:cxn modelId="{2C9577E5-6C9C-45FE-A946-F237B07F38CC}" type="presOf" srcId="{AFE74A3F-73E9-498C-BDFC-1B3BE2A69DCA}" destId="{A3BC0B38-FE52-4913-B570-1F134C2DB41F}" srcOrd="0" destOrd="0" presId="urn:microsoft.com/office/officeart/2008/layout/SquareAccentList"/>
    <dgm:cxn modelId="{70803374-CF6E-4808-9BF8-06259CA7B7E4}" type="presOf" srcId="{8E503919-DEB7-49DB-8495-0D60410BC83E}" destId="{CEC2834D-CF33-4499-B56D-8A99C0773178}" srcOrd="0" destOrd="0" presId="urn:microsoft.com/office/officeart/2008/layout/SquareAccentList"/>
    <dgm:cxn modelId="{1B413928-4F40-4C31-846A-C78DC56DD093}" srcId="{74DD9AC1-CF0D-48A6-9509-49A3487740D2}" destId="{515CEDDE-886C-4B8F-90A2-DF0F68E6C7FC}" srcOrd="2" destOrd="0" parTransId="{7CA10777-E3D9-449E-BA3F-F3B0ED7CF923}" sibTransId="{45AFC815-8D1E-4211-86E6-E26CCAF72B45}"/>
    <dgm:cxn modelId="{66B93E24-D529-4B4C-A3AF-BCD13125A364}" type="presOf" srcId="{2CD17394-77E8-49B8-8B8C-0ECE8D890810}" destId="{CA007F90-D80A-46F3-9C60-C1D59D968D4E}" srcOrd="0" destOrd="0" presId="urn:microsoft.com/office/officeart/2008/layout/SquareAccentList"/>
    <dgm:cxn modelId="{41AF0841-48F6-49B3-98C6-5A06EF58EC50}" srcId="{AFE74A3F-73E9-498C-BDFC-1B3BE2A69DCA}" destId="{E8EFC598-FB5C-4CCA-81AC-13142FC21775}" srcOrd="1" destOrd="0" parTransId="{C1BA0FCA-8924-4F06-A53E-EC5F614D44A6}" sibTransId="{D86FBC8C-0E43-407D-98BC-321C602FC71B}"/>
    <dgm:cxn modelId="{17910FBB-0725-4327-A16A-69063A08FB05}" srcId="{8E503919-DEB7-49DB-8495-0D60410BC83E}" destId="{AFE74A3F-73E9-498C-BDFC-1B3BE2A69DCA}" srcOrd="2" destOrd="0" parTransId="{BF5EFB70-A0D8-477C-AED6-FA7E98B77A05}" sibTransId="{DFBA8325-3C1E-4D4B-B1EC-813E7BE53CC7}"/>
    <dgm:cxn modelId="{45C3EB84-8853-4B0D-9FC8-79D4BE5D8123}" srcId="{74DD9AC1-CF0D-48A6-9509-49A3487740D2}" destId="{F2F6423B-098A-45D9-9309-A1A2EAD7C97E}" srcOrd="0" destOrd="0" parTransId="{EDEB9D5A-0B82-4281-A703-CCBA2AB89F8B}" sibTransId="{E43C79F3-29C8-4BC6-A541-03E4710FBB57}"/>
    <dgm:cxn modelId="{356A0B01-52A9-4590-8162-B93170B50A0A}" srcId="{8E503919-DEB7-49DB-8495-0D60410BC83E}" destId="{F1E5777A-4ED9-4E0B-858D-7B2473DEA8B1}" srcOrd="3" destOrd="0" parTransId="{96CCFD40-891A-470B-BCA8-85AB204E8A5C}" sibTransId="{322CE000-E5A0-4D6B-9E44-4AEB20FCD016}"/>
    <dgm:cxn modelId="{CDEE544C-424E-4A73-BE30-DBDC9BBEB043}" type="presOf" srcId="{F1E5777A-4ED9-4E0B-858D-7B2473DEA8B1}" destId="{9AC5F374-43D1-489C-89D8-1A74B9B503E6}" srcOrd="0" destOrd="0" presId="urn:microsoft.com/office/officeart/2008/layout/SquareAccentList"/>
    <dgm:cxn modelId="{D80B4098-84B4-4D92-B5DA-249608722B77}" type="presOf" srcId="{3AA21892-A311-476F-BDD8-75CB59DC726C}" destId="{3637B566-6696-4066-9FBB-E1D3599FF883}" srcOrd="0" destOrd="0" presId="urn:microsoft.com/office/officeart/2008/layout/SquareAccentList"/>
    <dgm:cxn modelId="{DCDC99F6-07D5-4E79-AEEF-7C1F427C2D07}" srcId="{7882220B-5148-4C07-B566-A4A82860C4C8}" destId="{43A71423-F97C-4CE5-84DF-6DC4F9E9FBE7}" srcOrd="0" destOrd="0" parTransId="{2EB7DA0D-0870-47EE-AD66-5E102E468A32}" sibTransId="{9E865ECE-9260-4D3E-B96D-B67E02B9E7B6}"/>
    <dgm:cxn modelId="{8F60283E-5190-44FE-850F-30FBD024D56B}" srcId="{74DD9AC1-CF0D-48A6-9509-49A3487740D2}" destId="{910D8E2E-A84B-43DE-BDB1-B008397200EF}" srcOrd="1" destOrd="0" parTransId="{624CF1A3-008D-4457-92A1-64CE3806A1D7}" sibTransId="{076F651E-85F6-4384-87FB-29AD7596F49E}"/>
    <dgm:cxn modelId="{0BBDD9EA-8162-4F88-973C-369B5F1E0C49}" srcId="{7882220B-5148-4C07-B566-A4A82860C4C8}" destId="{EF9F08F4-24FD-4E40-893C-884319BE8E8A}" srcOrd="3" destOrd="0" parTransId="{F5744165-DC56-4694-91BD-637C02520BDB}" sibTransId="{FEC882AC-CA46-4D95-A9B1-9A92BEC9D45A}"/>
    <dgm:cxn modelId="{5F658C44-AA89-4C5E-8683-132D6EBAFC8B}" type="presOf" srcId="{9A11EDE3-F6C9-4D66-AB59-E6D91434DE78}" destId="{1087CC65-EE79-453B-8E48-A9FE930AFBC2}" srcOrd="0" destOrd="0" presId="urn:microsoft.com/office/officeart/2008/layout/SquareAccentList"/>
    <dgm:cxn modelId="{671877D7-53CD-47FB-8BDC-AE40A272F932}" srcId="{8E503919-DEB7-49DB-8495-0D60410BC83E}" destId="{74DD9AC1-CF0D-48A6-9509-49A3487740D2}" srcOrd="1" destOrd="0" parTransId="{2FEBCB3C-BF16-4BB2-B8E0-3DA5B8BDBF65}" sibTransId="{11FB1C84-7209-4A3A-9B39-25561E1D0F94}"/>
    <dgm:cxn modelId="{43E1CCBF-B6C5-4755-AD15-0E3A0B899327}" type="presOf" srcId="{8C785D0C-C040-4560-A818-321CB5211456}" destId="{4563D4BA-6AF3-431D-AA8A-3AFB4A2C6E6F}" srcOrd="0" destOrd="0" presId="urn:microsoft.com/office/officeart/2008/layout/SquareAccentList"/>
    <dgm:cxn modelId="{9E2D694C-3812-428A-B22D-F4986CAC20A6}" srcId="{8E503919-DEB7-49DB-8495-0D60410BC83E}" destId="{7882220B-5148-4C07-B566-A4A82860C4C8}" srcOrd="0" destOrd="0" parTransId="{0B97C092-A30E-4898-8539-DEDA081E684C}" sibTransId="{78659E9F-1108-4196-BC6A-83A79BADEC13}"/>
    <dgm:cxn modelId="{72A761B1-16AE-4D77-B289-0B7C98439E13}" type="presOf" srcId="{43A71423-F97C-4CE5-84DF-6DC4F9E9FBE7}" destId="{78D84643-D06E-4295-908A-1FD374C3B5F3}" srcOrd="0" destOrd="0" presId="urn:microsoft.com/office/officeart/2008/layout/SquareAccentList"/>
    <dgm:cxn modelId="{DA291064-1D5D-4460-BDD8-5438C7EAF843}" srcId="{74DD9AC1-CF0D-48A6-9509-49A3487740D2}" destId="{8C785D0C-C040-4560-A818-321CB5211456}" srcOrd="4" destOrd="0" parTransId="{59FD1569-2268-42DE-AC4F-286FA546D109}" sibTransId="{C03AA2E4-1BC1-42BF-8018-B9C99920B5E9}"/>
    <dgm:cxn modelId="{82F5359D-F66D-4F5A-B59F-16666C60793C}" srcId="{7882220B-5148-4C07-B566-A4A82860C4C8}" destId="{2CD17394-77E8-49B8-8B8C-0ECE8D890810}" srcOrd="2" destOrd="0" parTransId="{B607E6A2-7E3F-46EA-B2F4-AE509394E212}" sibTransId="{BDB68649-8DA3-4AF0-990E-3A69EFF07EA9}"/>
    <dgm:cxn modelId="{9BE8382F-E020-4556-A497-26A42A161B87}" type="presOf" srcId="{AD0091FE-6032-4307-8172-385D2AEFAEF7}" destId="{9642B4D6-9CA0-4B74-90AF-714A0185D0E2}" srcOrd="0" destOrd="0" presId="urn:microsoft.com/office/officeart/2008/layout/SquareAccentList"/>
    <dgm:cxn modelId="{956E4578-B86C-48B9-B704-E9B27DD3EFF8}" type="presOf" srcId="{E8EFC598-FB5C-4CCA-81AC-13142FC21775}" destId="{9771C8A7-0285-4B5C-9391-35480046F157}" srcOrd="0" destOrd="0" presId="urn:microsoft.com/office/officeart/2008/layout/SquareAccentList"/>
    <dgm:cxn modelId="{3A7960AD-83D3-4F75-9F40-5AD2BB75A40E}" type="presOf" srcId="{F2F6423B-098A-45D9-9309-A1A2EAD7C97E}" destId="{9D573EB1-4B99-4BB9-B913-8CE52B4ADC77}" srcOrd="0" destOrd="0" presId="urn:microsoft.com/office/officeart/2008/layout/SquareAccentList"/>
    <dgm:cxn modelId="{7D676ACD-891E-4E64-BCC1-D3063D3091EE}" srcId="{74DD9AC1-CF0D-48A6-9509-49A3487740D2}" destId="{AD0091FE-6032-4307-8172-385D2AEFAEF7}" srcOrd="3" destOrd="0" parTransId="{814D4D3B-C67B-4A95-9B76-4934A89A62F0}" sibTransId="{EEE4F844-C8EC-49CE-A1AA-885E37DA47FC}"/>
    <dgm:cxn modelId="{4E290664-78EF-4266-B718-3148B51BE1FC}" type="presParOf" srcId="{CEC2834D-CF33-4499-B56D-8A99C0773178}" destId="{2B7AB3C5-EB04-48D7-B256-2C178BF30673}" srcOrd="0" destOrd="0" presId="urn:microsoft.com/office/officeart/2008/layout/SquareAccentList"/>
    <dgm:cxn modelId="{328CBA78-C88D-4B76-91B4-346C6B06813A}" type="presParOf" srcId="{2B7AB3C5-EB04-48D7-B256-2C178BF30673}" destId="{693981BA-020D-4566-AA02-9A30CB154FB4}" srcOrd="0" destOrd="0" presId="urn:microsoft.com/office/officeart/2008/layout/SquareAccentList"/>
    <dgm:cxn modelId="{C282F90A-9758-4929-A3F7-5066335FB728}" type="presParOf" srcId="{693981BA-020D-4566-AA02-9A30CB154FB4}" destId="{BFE8EB55-7B3B-4927-A392-492E829F8611}" srcOrd="0" destOrd="0" presId="urn:microsoft.com/office/officeart/2008/layout/SquareAccentList"/>
    <dgm:cxn modelId="{60885A86-33F8-4F48-832A-9A1F9B3932B9}" type="presParOf" srcId="{693981BA-020D-4566-AA02-9A30CB154FB4}" destId="{E1C2E53F-6D09-4CB4-8AC5-3BF671D05088}" srcOrd="1" destOrd="0" presId="urn:microsoft.com/office/officeart/2008/layout/SquareAccentList"/>
    <dgm:cxn modelId="{08CFC7DE-0637-448C-8040-DAA3047F5EE4}" type="presParOf" srcId="{693981BA-020D-4566-AA02-9A30CB154FB4}" destId="{0B64FDC9-741A-4532-922A-4AE31740F699}" srcOrd="2" destOrd="0" presId="urn:microsoft.com/office/officeart/2008/layout/SquareAccentList"/>
    <dgm:cxn modelId="{1F01633D-4286-4398-B0C0-E1E910E16B79}" type="presParOf" srcId="{2B7AB3C5-EB04-48D7-B256-2C178BF30673}" destId="{32395089-C52D-4788-AD4B-8DC55BBFBA17}" srcOrd="1" destOrd="0" presId="urn:microsoft.com/office/officeart/2008/layout/SquareAccentList"/>
    <dgm:cxn modelId="{0317B3E0-7899-47D1-9084-DA2EBF59FF50}" type="presParOf" srcId="{32395089-C52D-4788-AD4B-8DC55BBFBA17}" destId="{E6A4446E-8241-429F-A394-414B01B172E8}" srcOrd="0" destOrd="0" presId="urn:microsoft.com/office/officeart/2008/layout/SquareAccentList"/>
    <dgm:cxn modelId="{C3477CD6-1CB2-4BD0-88CC-567AF9CF7D3E}" type="presParOf" srcId="{E6A4446E-8241-429F-A394-414B01B172E8}" destId="{4ACD7D62-746D-40BB-8C31-D68AF0A93E8F}" srcOrd="0" destOrd="0" presId="urn:microsoft.com/office/officeart/2008/layout/SquareAccentList"/>
    <dgm:cxn modelId="{386618EB-4A06-4C0B-B068-304F98E1A9EB}" type="presParOf" srcId="{E6A4446E-8241-429F-A394-414B01B172E8}" destId="{78D84643-D06E-4295-908A-1FD374C3B5F3}" srcOrd="1" destOrd="0" presId="urn:microsoft.com/office/officeart/2008/layout/SquareAccentList"/>
    <dgm:cxn modelId="{AD7BBAEF-C0EC-4ECE-80E7-20EBBFF9D3B4}" type="presParOf" srcId="{32395089-C52D-4788-AD4B-8DC55BBFBA17}" destId="{D818BD21-9EBF-4832-9AE1-FA2CF52BA760}" srcOrd="1" destOrd="0" presId="urn:microsoft.com/office/officeart/2008/layout/SquareAccentList"/>
    <dgm:cxn modelId="{E12F4732-7F9F-48F6-B6CE-93AA57EA9A1F}" type="presParOf" srcId="{D818BD21-9EBF-4832-9AE1-FA2CF52BA760}" destId="{9E297AFD-2709-4E3F-9B55-42748ED8AA05}" srcOrd="0" destOrd="0" presId="urn:microsoft.com/office/officeart/2008/layout/SquareAccentList"/>
    <dgm:cxn modelId="{83D23498-4C2F-4E8A-B50B-66B945EB1178}" type="presParOf" srcId="{D818BD21-9EBF-4832-9AE1-FA2CF52BA760}" destId="{DFE31257-1108-4BA8-8FA4-579487995304}" srcOrd="1" destOrd="0" presId="urn:microsoft.com/office/officeart/2008/layout/SquareAccentList"/>
    <dgm:cxn modelId="{09B886E7-DB4B-4A31-A510-005F711AEE37}" type="presParOf" srcId="{32395089-C52D-4788-AD4B-8DC55BBFBA17}" destId="{E7EAD11B-2534-4525-B489-2CE421F3EC06}" srcOrd="2" destOrd="0" presId="urn:microsoft.com/office/officeart/2008/layout/SquareAccentList"/>
    <dgm:cxn modelId="{BE72C334-FFC0-4A0B-83C2-B47DA29ABC76}" type="presParOf" srcId="{E7EAD11B-2534-4525-B489-2CE421F3EC06}" destId="{1ACDCE31-CEEF-40BA-9488-59EBB8B20391}" srcOrd="0" destOrd="0" presId="urn:microsoft.com/office/officeart/2008/layout/SquareAccentList"/>
    <dgm:cxn modelId="{E4903C1E-186A-40DF-BF56-377904547964}" type="presParOf" srcId="{E7EAD11B-2534-4525-B489-2CE421F3EC06}" destId="{CA007F90-D80A-46F3-9C60-C1D59D968D4E}" srcOrd="1" destOrd="0" presId="urn:microsoft.com/office/officeart/2008/layout/SquareAccentList"/>
    <dgm:cxn modelId="{E09CAFC8-E991-47BF-8ADB-96D8833B1DEB}" type="presParOf" srcId="{32395089-C52D-4788-AD4B-8DC55BBFBA17}" destId="{E86835E2-FB6F-4930-ACA2-0E029BD34ACE}" srcOrd="3" destOrd="0" presId="urn:microsoft.com/office/officeart/2008/layout/SquareAccentList"/>
    <dgm:cxn modelId="{C6C02CCD-C9D6-415E-9470-B9D3846F73C1}" type="presParOf" srcId="{E86835E2-FB6F-4930-ACA2-0E029BD34ACE}" destId="{138B3239-4728-4AB7-AC8E-9078CDA430AF}" srcOrd="0" destOrd="0" presId="urn:microsoft.com/office/officeart/2008/layout/SquareAccentList"/>
    <dgm:cxn modelId="{742BEFEC-B7AB-4149-8B57-314EAE0AA2B2}" type="presParOf" srcId="{E86835E2-FB6F-4930-ACA2-0E029BD34ACE}" destId="{3E461E1A-0BB8-42A1-9B33-E36B94E4CB78}" srcOrd="1" destOrd="0" presId="urn:microsoft.com/office/officeart/2008/layout/SquareAccentList"/>
    <dgm:cxn modelId="{511B723F-D260-4E9D-B99F-BD2955218055}" type="presParOf" srcId="{CEC2834D-CF33-4499-B56D-8A99C0773178}" destId="{D618C4A7-E97E-4F94-9D25-4C34272489AF}" srcOrd="1" destOrd="0" presId="urn:microsoft.com/office/officeart/2008/layout/SquareAccentList"/>
    <dgm:cxn modelId="{14171939-08A6-445B-BC14-48E72144DFDF}" type="presParOf" srcId="{D618C4A7-E97E-4F94-9D25-4C34272489AF}" destId="{923AC91E-79D0-40BD-94F2-20695A796D44}" srcOrd="0" destOrd="0" presId="urn:microsoft.com/office/officeart/2008/layout/SquareAccentList"/>
    <dgm:cxn modelId="{F43B4457-B8D4-4EF2-96FF-AD41D64936EA}" type="presParOf" srcId="{923AC91E-79D0-40BD-94F2-20695A796D44}" destId="{D9D184CD-C965-473D-9900-1D6D00E68066}" srcOrd="0" destOrd="0" presId="urn:microsoft.com/office/officeart/2008/layout/SquareAccentList"/>
    <dgm:cxn modelId="{1DAB60BE-C130-4EA2-9CBE-1E4DB2205770}" type="presParOf" srcId="{923AC91E-79D0-40BD-94F2-20695A796D44}" destId="{1D189F58-D27E-44FF-BAF5-07613E45A575}" srcOrd="1" destOrd="0" presId="urn:microsoft.com/office/officeart/2008/layout/SquareAccentList"/>
    <dgm:cxn modelId="{20622EA6-6C6D-4EE3-9F10-F778F8DF55EF}" type="presParOf" srcId="{923AC91E-79D0-40BD-94F2-20695A796D44}" destId="{56AE89C1-AEF5-4DC2-86FB-50E963620492}" srcOrd="2" destOrd="0" presId="urn:microsoft.com/office/officeart/2008/layout/SquareAccentList"/>
    <dgm:cxn modelId="{3A6D104F-69C1-40C7-AD59-984F118085FA}" type="presParOf" srcId="{D618C4A7-E97E-4F94-9D25-4C34272489AF}" destId="{A52D82F3-B3B4-41DC-95FD-C701A25C280C}" srcOrd="1" destOrd="0" presId="urn:microsoft.com/office/officeart/2008/layout/SquareAccentList"/>
    <dgm:cxn modelId="{B65CBD76-012F-489B-9B05-5DA5D1E12665}" type="presParOf" srcId="{A52D82F3-B3B4-41DC-95FD-C701A25C280C}" destId="{97744268-8B61-4CCA-AD33-F2C9E08669A8}" srcOrd="0" destOrd="0" presId="urn:microsoft.com/office/officeart/2008/layout/SquareAccentList"/>
    <dgm:cxn modelId="{C3A036A4-DD83-4C3B-A7F5-568A794EB913}" type="presParOf" srcId="{97744268-8B61-4CCA-AD33-F2C9E08669A8}" destId="{5F277884-DCA6-4790-AA22-826057667A7B}" srcOrd="0" destOrd="0" presId="urn:microsoft.com/office/officeart/2008/layout/SquareAccentList"/>
    <dgm:cxn modelId="{4E848B11-3F52-43A1-A297-E9E4D97B6338}" type="presParOf" srcId="{97744268-8B61-4CCA-AD33-F2C9E08669A8}" destId="{9D573EB1-4B99-4BB9-B913-8CE52B4ADC77}" srcOrd="1" destOrd="0" presId="urn:microsoft.com/office/officeart/2008/layout/SquareAccentList"/>
    <dgm:cxn modelId="{85853812-E655-4EB5-86CC-2246D3353163}" type="presParOf" srcId="{A52D82F3-B3B4-41DC-95FD-C701A25C280C}" destId="{539E7701-09A6-4019-B228-548A0A5238F5}" srcOrd="1" destOrd="0" presId="urn:microsoft.com/office/officeart/2008/layout/SquareAccentList"/>
    <dgm:cxn modelId="{6A03BD5E-DCB6-443B-AC9E-CF9C9610F0B8}" type="presParOf" srcId="{539E7701-09A6-4019-B228-548A0A5238F5}" destId="{CA3FE97A-948C-4C06-BF97-7D0AA73F93D1}" srcOrd="0" destOrd="0" presId="urn:microsoft.com/office/officeart/2008/layout/SquareAccentList"/>
    <dgm:cxn modelId="{03ADFE8C-B600-4886-92D1-CCE38D9E657C}" type="presParOf" srcId="{539E7701-09A6-4019-B228-548A0A5238F5}" destId="{11F0D503-2A22-43EC-A6B8-DFB2C6212EC7}" srcOrd="1" destOrd="0" presId="urn:microsoft.com/office/officeart/2008/layout/SquareAccentList"/>
    <dgm:cxn modelId="{4272BB1A-5B67-41F2-A524-6D3BAE4224CD}" type="presParOf" srcId="{A52D82F3-B3B4-41DC-95FD-C701A25C280C}" destId="{4FD43ADE-67F0-44D4-800C-2F4540AAA8E3}" srcOrd="2" destOrd="0" presId="urn:microsoft.com/office/officeart/2008/layout/SquareAccentList"/>
    <dgm:cxn modelId="{AB4CE4B5-F933-414A-A20C-1B35260CCD74}" type="presParOf" srcId="{4FD43ADE-67F0-44D4-800C-2F4540AAA8E3}" destId="{D47A5F97-83F3-4E2B-ADE8-5022443CF5B1}" srcOrd="0" destOrd="0" presId="urn:microsoft.com/office/officeart/2008/layout/SquareAccentList"/>
    <dgm:cxn modelId="{D858DC03-41B9-4644-B9B2-D4909D03F4CB}" type="presParOf" srcId="{4FD43ADE-67F0-44D4-800C-2F4540AAA8E3}" destId="{22445B46-3DF3-4CDA-B609-DE1A1CE6EB3F}" srcOrd="1" destOrd="0" presId="urn:microsoft.com/office/officeart/2008/layout/SquareAccentList"/>
    <dgm:cxn modelId="{E43C4A00-441F-403F-BA1E-9A6C6C8494FB}" type="presParOf" srcId="{A52D82F3-B3B4-41DC-95FD-C701A25C280C}" destId="{A2BD9CD9-AA0A-48E7-AE66-2FD0A8822D52}" srcOrd="3" destOrd="0" presId="urn:microsoft.com/office/officeart/2008/layout/SquareAccentList"/>
    <dgm:cxn modelId="{868CF11F-1674-447B-807B-F99A94E3920D}" type="presParOf" srcId="{A2BD9CD9-AA0A-48E7-AE66-2FD0A8822D52}" destId="{21E4CCA2-5578-473B-9CD7-7B52CC7E62B3}" srcOrd="0" destOrd="0" presId="urn:microsoft.com/office/officeart/2008/layout/SquareAccentList"/>
    <dgm:cxn modelId="{8F437DD8-8CCE-42B9-9680-5B612A5C1BF5}" type="presParOf" srcId="{A2BD9CD9-AA0A-48E7-AE66-2FD0A8822D52}" destId="{9642B4D6-9CA0-4B74-90AF-714A0185D0E2}" srcOrd="1" destOrd="0" presId="urn:microsoft.com/office/officeart/2008/layout/SquareAccentList"/>
    <dgm:cxn modelId="{3AA9E963-7925-48F0-924F-9F302DF4040E}" type="presParOf" srcId="{A52D82F3-B3B4-41DC-95FD-C701A25C280C}" destId="{149385B4-AA59-40C9-9717-30C790420575}" srcOrd="4" destOrd="0" presId="urn:microsoft.com/office/officeart/2008/layout/SquareAccentList"/>
    <dgm:cxn modelId="{5913E1AC-A9E3-4229-B95F-042015ED8378}" type="presParOf" srcId="{149385B4-AA59-40C9-9717-30C790420575}" destId="{2F6CD66D-EE5E-4731-8F87-212EEA32A0A5}" srcOrd="0" destOrd="0" presId="urn:microsoft.com/office/officeart/2008/layout/SquareAccentList"/>
    <dgm:cxn modelId="{2D433C19-8003-4EA4-BAC4-7005DA995988}" type="presParOf" srcId="{149385B4-AA59-40C9-9717-30C790420575}" destId="{4563D4BA-6AF3-431D-AA8A-3AFB4A2C6E6F}" srcOrd="1" destOrd="0" presId="urn:microsoft.com/office/officeart/2008/layout/SquareAccentList"/>
    <dgm:cxn modelId="{3B38FCF3-E3ED-4B73-9A08-E1B2B240F5B7}" type="presParOf" srcId="{CEC2834D-CF33-4499-B56D-8A99C0773178}" destId="{7B7BC4D8-453B-4938-B937-5AA1F544161A}" srcOrd="2" destOrd="0" presId="urn:microsoft.com/office/officeart/2008/layout/SquareAccentList"/>
    <dgm:cxn modelId="{941CA6A3-1EB7-4738-9BCE-006992AF86D2}" type="presParOf" srcId="{7B7BC4D8-453B-4938-B937-5AA1F544161A}" destId="{8C854886-B1E4-400A-9AE7-402D988395AA}" srcOrd="0" destOrd="0" presId="urn:microsoft.com/office/officeart/2008/layout/SquareAccentList"/>
    <dgm:cxn modelId="{B9BDA1F8-3E30-4CB5-A3F5-899FBD4CEC51}" type="presParOf" srcId="{8C854886-B1E4-400A-9AE7-402D988395AA}" destId="{D82EF866-9CE8-4833-A289-5D48A96891D8}" srcOrd="0" destOrd="0" presId="urn:microsoft.com/office/officeart/2008/layout/SquareAccentList"/>
    <dgm:cxn modelId="{158274A9-5705-45C5-8A8B-55BF6AB6234B}" type="presParOf" srcId="{8C854886-B1E4-400A-9AE7-402D988395AA}" destId="{4B400D99-3F3A-4C91-8C34-0C8837B0447F}" srcOrd="1" destOrd="0" presId="urn:microsoft.com/office/officeart/2008/layout/SquareAccentList"/>
    <dgm:cxn modelId="{49FDDCDE-F112-45BB-8C95-AB42633797D8}" type="presParOf" srcId="{8C854886-B1E4-400A-9AE7-402D988395AA}" destId="{A3BC0B38-FE52-4913-B570-1F134C2DB41F}" srcOrd="2" destOrd="0" presId="urn:microsoft.com/office/officeart/2008/layout/SquareAccentList"/>
    <dgm:cxn modelId="{93B2905E-2765-4D25-A4EB-C207E1002209}" type="presParOf" srcId="{7B7BC4D8-453B-4938-B937-5AA1F544161A}" destId="{9D92008F-ED3B-4D43-A9F1-1CB0BCC7885C}" srcOrd="1" destOrd="0" presId="urn:microsoft.com/office/officeart/2008/layout/SquareAccentList"/>
    <dgm:cxn modelId="{B5B33DBE-79CA-4E9C-8353-E4638BEA1697}" type="presParOf" srcId="{9D92008F-ED3B-4D43-A9F1-1CB0BCC7885C}" destId="{8097B035-5B50-43F4-A9B3-9C87D6FAAA32}" srcOrd="0" destOrd="0" presId="urn:microsoft.com/office/officeart/2008/layout/SquareAccentList"/>
    <dgm:cxn modelId="{8F3D9C7E-679F-4D9F-8BEC-98223D994667}" type="presParOf" srcId="{8097B035-5B50-43F4-A9B3-9C87D6FAAA32}" destId="{6707F98E-B73B-491D-949E-BD23CB23F7E6}" srcOrd="0" destOrd="0" presId="urn:microsoft.com/office/officeart/2008/layout/SquareAccentList"/>
    <dgm:cxn modelId="{000403EA-C2A3-4989-BD40-D54F4F3FF3FD}" type="presParOf" srcId="{8097B035-5B50-43F4-A9B3-9C87D6FAAA32}" destId="{3637B566-6696-4066-9FBB-E1D3599FF883}" srcOrd="1" destOrd="0" presId="urn:microsoft.com/office/officeart/2008/layout/SquareAccentList"/>
    <dgm:cxn modelId="{731BF4BE-CF1E-4F1A-8E78-BB4ED627BD19}" type="presParOf" srcId="{9D92008F-ED3B-4D43-A9F1-1CB0BCC7885C}" destId="{A360BD48-3188-4D52-84EA-4601AA5ECD94}" srcOrd="1" destOrd="0" presId="urn:microsoft.com/office/officeart/2008/layout/SquareAccentList"/>
    <dgm:cxn modelId="{5DA9F7F0-88B1-43E7-B8E5-20F1C9055885}" type="presParOf" srcId="{A360BD48-3188-4D52-84EA-4601AA5ECD94}" destId="{5B146FE0-E6EC-46AA-A89D-DA2715CCF85C}" srcOrd="0" destOrd="0" presId="urn:microsoft.com/office/officeart/2008/layout/SquareAccentList"/>
    <dgm:cxn modelId="{97F55D31-05E8-43CA-9143-EFB0B2B37839}" type="presParOf" srcId="{A360BD48-3188-4D52-84EA-4601AA5ECD94}" destId="{9771C8A7-0285-4B5C-9391-35480046F157}" srcOrd="1" destOrd="0" presId="urn:microsoft.com/office/officeart/2008/layout/SquareAccentList"/>
    <dgm:cxn modelId="{1E1FA803-D9C6-4B57-9DAD-3B3E36BD1B2A}" type="presParOf" srcId="{CEC2834D-CF33-4499-B56D-8A99C0773178}" destId="{2F7C5E79-3579-4EBB-A0DC-D096DD8CBD08}" srcOrd="3" destOrd="0" presId="urn:microsoft.com/office/officeart/2008/layout/SquareAccentList"/>
    <dgm:cxn modelId="{8EC70446-23FC-45A7-85EA-57324145B178}" type="presParOf" srcId="{2F7C5E79-3579-4EBB-A0DC-D096DD8CBD08}" destId="{4D81E8CC-D98A-48B7-82B1-963506E6ACB0}" srcOrd="0" destOrd="0" presId="urn:microsoft.com/office/officeart/2008/layout/SquareAccentList"/>
    <dgm:cxn modelId="{1C8BB3FD-454D-4890-A26D-56493ED4D724}" type="presParOf" srcId="{4D81E8CC-D98A-48B7-82B1-963506E6ACB0}" destId="{F53C19D6-8E2A-4D39-A91C-18CDBDFB01B8}" srcOrd="0" destOrd="0" presId="urn:microsoft.com/office/officeart/2008/layout/SquareAccentList"/>
    <dgm:cxn modelId="{5494075D-A32E-40E1-91BB-D394294BD86F}" type="presParOf" srcId="{4D81E8CC-D98A-48B7-82B1-963506E6ACB0}" destId="{53461997-3D5B-4A96-8CFE-0E2A5BC0C984}" srcOrd="1" destOrd="0" presId="urn:microsoft.com/office/officeart/2008/layout/SquareAccentList"/>
    <dgm:cxn modelId="{7F9D2D34-0BA9-4C30-B52C-18FC2436F071}" type="presParOf" srcId="{4D81E8CC-D98A-48B7-82B1-963506E6ACB0}" destId="{9AC5F374-43D1-489C-89D8-1A74B9B503E6}" srcOrd="2" destOrd="0" presId="urn:microsoft.com/office/officeart/2008/layout/SquareAccentList"/>
    <dgm:cxn modelId="{49C46368-B8B6-48F6-A1C8-EE8DD272F687}" type="presParOf" srcId="{2F7C5E79-3579-4EBB-A0DC-D096DD8CBD08}" destId="{8F33A88D-1513-4186-AEE9-45DC850AD8D1}" srcOrd="1" destOrd="0" presId="urn:microsoft.com/office/officeart/2008/layout/SquareAccentList"/>
    <dgm:cxn modelId="{FD7F10A2-5E34-420C-8F7F-90154BB451BB}" type="presParOf" srcId="{8F33A88D-1513-4186-AEE9-45DC850AD8D1}" destId="{51EA3D08-A33D-4B9B-9C6D-285A86E7C94E}" srcOrd="0" destOrd="0" presId="urn:microsoft.com/office/officeart/2008/layout/SquareAccentList"/>
    <dgm:cxn modelId="{27CEF17C-260B-42A9-AA92-D0273D4EB838}" type="presParOf" srcId="{51EA3D08-A33D-4B9B-9C6D-285A86E7C94E}" destId="{3C0A8872-66D7-49E5-9061-A921C882D6F5}" srcOrd="0" destOrd="0" presId="urn:microsoft.com/office/officeart/2008/layout/SquareAccentList"/>
    <dgm:cxn modelId="{B6EA749B-1935-4E0A-87FE-DA486FB83333}" type="presParOf" srcId="{51EA3D08-A33D-4B9B-9C6D-285A86E7C94E}" destId="{1087CC65-EE79-453B-8E48-A9FE930AFBC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FF528-8AA7-4510-8127-53AC8666E735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38E42-E76D-4865-9DF5-90DB4DAFEC45}">
      <dsp:nvSpPr>
        <dsp:cNvPr id="0" name=""/>
        <dsp:cNvSpPr/>
      </dsp:nvSpPr>
      <dsp:spPr>
        <a:xfrm flipH="1">
          <a:off x="0" y="0"/>
          <a:ext cx="586182" cy="273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0"/>
        <a:ext cx="586182" cy="2736304"/>
      </dsp:txXfrm>
    </dsp:sp>
    <dsp:sp modelId="{A9A20092-5595-4E85-A434-02B5E1B5084E}">
      <dsp:nvSpPr>
        <dsp:cNvPr id="0" name=""/>
        <dsp:cNvSpPr/>
      </dsp:nvSpPr>
      <dsp:spPr>
        <a:xfrm>
          <a:off x="708236" y="42754"/>
          <a:ext cx="6387469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Минсельхоз России </a:t>
          </a:r>
          <a:endParaRPr lang="ru-RU" sz="1600" i="1" kern="1200" dirty="0"/>
        </a:p>
      </dsp:txBody>
      <dsp:txXfrm>
        <a:off x="708236" y="42754"/>
        <a:ext cx="6387469" cy="855094"/>
      </dsp:txXfrm>
    </dsp:sp>
    <dsp:sp modelId="{15419928-6455-4A0F-8137-09CFE6832054}">
      <dsp:nvSpPr>
        <dsp:cNvPr id="0" name=""/>
        <dsp:cNvSpPr/>
      </dsp:nvSpPr>
      <dsp:spPr>
        <a:xfrm>
          <a:off x="586182" y="89784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BB2F8-3FC4-4B0B-B663-47AA2A6721EC}">
      <dsp:nvSpPr>
        <dsp:cNvPr id="0" name=""/>
        <dsp:cNvSpPr/>
      </dsp:nvSpPr>
      <dsp:spPr>
        <a:xfrm>
          <a:off x="708236" y="940604"/>
          <a:ext cx="6387469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Минфин России </a:t>
          </a:r>
          <a:endParaRPr lang="ru-RU" sz="1600" i="1" kern="1200" dirty="0"/>
        </a:p>
      </dsp:txBody>
      <dsp:txXfrm>
        <a:off x="708236" y="940604"/>
        <a:ext cx="6387469" cy="855094"/>
      </dsp:txXfrm>
    </dsp:sp>
    <dsp:sp modelId="{B9B67632-3199-431D-901D-B44488B9185B}">
      <dsp:nvSpPr>
        <dsp:cNvPr id="0" name=""/>
        <dsp:cNvSpPr/>
      </dsp:nvSpPr>
      <dsp:spPr>
        <a:xfrm>
          <a:off x="586182" y="179569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CD52-2E8B-4186-A35F-4736CE1A2F97}">
      <dsp:nvSpPr>
        <dsp:cNvPr id="0" name=""/>
        <dsp:cNvSpPr/>
      </dsp:nvSpPr>
      <dsp:spPr>
        <a:xfrm>
          <a:off x="708236" y="1838454"/>
          <a:ext cx="6387469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Банк России </a:t>
          </a:r>
          <a:endParaRPr lang="ru-RU" sz="1600" i="1" kern="1200" dirty="0"/>
        </a:p>
      </dsp:txBody>
      <dsp:txXfrm>
        <a:off x="708236" y="1838454"/>
        <a:ext cx="6387469" cy="855094"/>
      </dsp:txXfrm>
    </dsp:sp>
    <dsp:sp modelId="{535CECA1-4096-4DD3-BF56-D111084999AC}">
      <dsp:nvSpPr>
        <dsp:cNvPr id="0" name=""/>
        <dsp:cNvSpPr/>
      </dsp:nvSpPr>
      <dsp:spPr>
        <a:xfrm>
          <a:off x="586182" y="269354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07C-A93C-4ED8-9C72-6D78518A34F3}">
      <dsp:nvSpPr>
        <dsp:cNvPr id="0" name=""/>
        <dsp:cNvSpPr/>
      </dsp:nvSpPr>
      <dsp:spPr>
        <a:xfrm>
          <a:off x="0" y="4500420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5BE5-A3B5-451E-84BA-126B94D1E41C}">
      <dsp:nvSpPr>
        <dsp:cNvPr id="0" name=""/>
        <dsp:cNvSpPr/>
      </dsp:nvSpPr>
      <dsp:spPr>
        <a:xfrm>
          <a:off x="0" y="2424156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5B90-16FA-4711-92A2-C0A3ED6CA7B2}">
      <dsp:nvSpPr>
        <dsp:cNvPr id="0" name=""/>
        <dsp:cNvSpPr/>
      </dsp:nvSpPr>
      <dsp:spPr>
        <a:xfrm>
          <a:off x="0" y="523381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27927" y="272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Используются только сорта / гибриды, внесенные в Государственный реестр селекционных достижений?</a:t>
          </a:r>
          <a:endParaRPr lang="ru-RU" sz="1800" b="1" kern="1200" dirty="0"/>
        </a:p>
      </dsp:txBody>
      <dsp:txXfrm>
        <a:off x="2227927" y="2722"/>
        <a:ext cx="6341025" cy="520658"/>
      </dsp:txXfrm>
    </dsp:sp>
    <dsp:sp modelId="{EAADDB38-D017-4C51-95B8-8BA5ED5D27EA}">
      <dsp:nvSpPr>
        <dsp:cNvPr id="0" name=""/>
        <dsp:cNvSpPr/>
      </dsp:nvSpPr>
      <dsp:spPr>
        <a:xfrm>
          <a:off x="0" y="272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</a:t>
          </a:r>
          <a:endParaRPr lang="ru-RU" sz="2700" kern="1200" dirty="0"/>
        </a:p>
      </dsp:txBody>
      <dsp:txXfrm>
        <a:off x="25421" y="28143"/>
        <a:ext cx="2177085" cy="495237"/>
      </dsp:txXfrm>
    </dsp:sp>
    <dsp:sp modelId="{C18DEC5D-5D17-4832-B99F-7B0E0CB2FDD9}">
      <dsp:nvSpPr>
        <dsp:cNvPr id="0" name=""/>
        <dsp:cNvSpPr/>
      </dsp:nvSpPr>
      <dsp:spPr>
        <a:xfrm>
          <a:off x="0" y="523381"/>
          <a:ext cx="8568953" cy="127565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п.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ru-RU" sz="1800" kern="1200" dirty="0" smtClean="0">
              <a:solidFill>
                <a:schemeClr val="bg1"/>
              </a:solidFill>
            </a:rPr>
            <a:t>9.3.1. Правил страхования при определении размера утраты площади, засеянные сортами не внесенные в государственный реестр, вычитаются</a:t>
          </a:r>
          <a:endParaRPr lang="ru-RU" sz="1800" kern="1200" dirty="0"/>
        </a:p>
      </dsp:txBody>
      <dsp:txXfrm>
        <a:off x="0" y="523381"/>
        <a:ext cx="8568953" cy="1275657"/>
      </dsp:txXfrm>
    </dsp:sp>
    <dsp:sp modelId="{6329334A-72A6-4109-B7E5-92CBAE4852C0}">
      <dsp:nvSpPr>
        <dsp:cNvPr id="0" name=""/>
        <dsp:cNvSpPr/>
      </dsp:nvSpPr>
      <dsp:spPr>
        <a:xfrm>
          <a:off x="2227927" y="1825071"/>
          <a:ext cx="6341025" cy="6775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kern="1200" dirty="0" smtClean="0"/>
            <a:t>?</a:t>
          </a:r>
          <a:endParaRPr lang="ru-RU" sz="1800" kern="1200" dirty="0"/>
        </a:p>
      </dsp:txBody>
      <dsp:txXfrm>
        <a:off x="2227927" y="1825071"/>
        <a:ext cx="6341025" cy="677511"/>
      </dsp:txXfrm>
    </dsp:sp>
    <dsp:sp modelId="{1B8012F1-6E98-43A4-8CC2-53E05459B4BB}">
      <dsp:nvSpPr>
        <dsp:cNvPr id="0" name=""/>
        <dsp:cNvSpPr/>
      </dsp:nvSpPr>
      <dsp:spPr>
        <a:xfrm>
          <a:off x="0" y="1903498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 </a:t>
          </a:r>
          <a:endParaRPr lang="ru-RU" sz="2700" kern="1200" dirty="0"/>
        </a:p>
      </dsp:txBody>
      <dsp:txXfrm>
        <a:off x="25421" y="1928919"/>
        <a:ext cx="2177085" cy="495237"/>
      </dsp:txXfrm>
    </dsp:sp>
    <dsp:sp modelId="{6A66C11E-09F7-4842-8870-FD37134F2D53}">
      <dsp:nvSpPr>
        <dsp:cNvPr id="0" name=""/>
        <dsp:cNvSpPr/>
      </dsp:nvSpPr>
      <dsp:spPr>
        <a:xfrm>
          <a:off x="0" y="2520280"/>
          <a:ext cx="8568953" cy="145114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риска, поэтому после составления заявления Страховщик запрашивает документы на семена и на их основании принимает решение о принятии на страхование.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2520280"/>
        <a:ext cx="8568953" cy="1451146"/>
      </dsp:txXfrm>
    </dsp:sp>
    <dsp:sp modelId="{D057CADB-2201-4155-A9FD-CA3D14AEC9E9}">
      <dsp:nvSpPr>
        <dsp:cNvPr id="0" name=""/>
        <dsp:cNvSpPr/>
      </dsp:nvSpPr>
      <dsp:spPr>
        <a:xfrm>
          <a:off x="2227927" y="397976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Вами используется только кондиционные семена / посадочный материал?</a:t>
          </a:r>
          <a:endParaRPr lang="ru-RU" sz="1800" b="1" kern="1200" dirty="0"/>
        </a:p>
      </dsp:txBody>
      <dsp:txXfrm>
        <a:off x="2227927" y="3979762"/>
        <a:ext cx="6341025" cy="520658"/>
      </dsp:txXfrm>
    </dsp:sp>
    <dsp:sp modelId="{E9510C96-8BD3-4C38-A46F-E661B1724752}">
      <dsp:nvSpPr>
        <dsp:cNvPr id="0" name=""/>
        <dsp:cNvSpPr/>
      </dsp:nvSpPr>
      <dsp:spPr>
        <a:xfrm>
          <a:off x="0" y="397976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 </a:t>
          </a:r>
          <a:endParaRPr lang="ru-RU" sz="2700" kern="1200" dirty="0"/>
        </a:p>
      </dsp:txBody>
      <dsp:txXfrm>
        <a:off x="25421" y="4005183"/>
        <a:ext cx="2177085" cy="495237"/>
      </dsp:txXfrm>
    </dsp:sp>
    <dsp:sp modelId="{34BB9207-9E74-45C5-BC08-C51DCC184D06}">
      <dsp:nvSpPr>
        <dsp:cNvPr id="0" name=""/>
        <dsp:cNvSpPr/>
      </dsp:nvSpPr>
      <dsp:spPr>
        <a:xfrm>
          <a:off x="0" y="4500420"/>
          <a:ext cx="8568953" cy="104147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п.9.3.1. Правил страхования при определении утраты площади, засеянные некондиционными семенами , вычитаются.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4500420"/>
        <a:ext cx="8568953" cy="1041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5B90-16FA-4711-92A2-C0A3ED6CA7B2}">
      <dsp:nvSpPr>
        <dsp:cNvPr id="0" name=""/>
        <dsp:cNvSpPr/>
      </dsp:nvSpPr>
      <dsp:spPr>
        <a:xfrm>
          <a:off x="0" y="869691"/>
          <a:ext cx="87511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75303" y="29"/>
          <a:ext cx="6475864" cy="8696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Определение средней урожайности с/х культур </a:t>
          </a:r>
          <a:endParaRPr lang="ru-RU" sz="2700" b="1" kern="1200" dirty="0"/>
        </a:p>
      </dsp:txBody>
      <dsp:txXfrm>
        <a:off x="2275303" y="29"/>
        <a:ext cx="6475864" cy="869661"/>
      </dsp:txXfrm>
    </dsp:sp>
    <dsp:sp modelId="{EAADDB38-D017-4C51-95B8-8BA5ED5D27EA}">
      <dsp:nvSpPr>
        <dsp:cNvPr id="0" name=""/>
        <dsp:cNvSpPr/>
      </dsp:nvSpPr>
      <dsp:spPr>
        <a:xfrm>
          <a:off x="0" y="29"/>
          <a:ext cx="2275303" cy="8696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4.</a:t>
          </a:r>
          <a:endParaRPr lang="ru-RU" sz="4600" kern="1200" dirty="0"/>
        </a:p>
      </dsp:txBody>
      <dsp:txXfrm>
        <a:off x="42461" y="42490"/>
        <a:ext cx="2190381" cy="827200"/>
      </dsp:txXfrm>
    </dsp:sp>
    <dsp:sp modelId="{C18DEC5D-5D17-4832-B99F-7B0E0CB2FDD9}">
      <dsp:nvSpPr>
        <dsp:cNvPr id="0" name=""/>
        <dsp:cNvSpPr/>
      </dsp:nvSpPr>
      <dsp:spPr>
        <a:xfrm>
          <a:off x="0" y="869691"/>
          <a:ext cx="8751168" cy="4258623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 contrast="-19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практике прошлых лет определяется как средняя урожайность, сложившаяся за 5 лет, предшествующих году заключения договора.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этом урожайность определяется как отношение валового сбора после доработки (зерновые) к посевной площади. (в случае, если аграрием данная культура не возделывалась, то для расчета принимаются данные по району/региону)</a:t>
          </a:r>
          <a:br>
            <a:rPr lang="ru-RU" sz="1800" kern="1200" dirty="0" smtClean="0">
              <a:solidFill>
                <a:schemeClr val="bg1"/>
              </a:solidFill>
            </a:rPr>
          </a:br>
          <a:r>
            <a:rPr lang="ru-RU" sz="1800" b="1" u="sng" kern="1200" dirty="0" smtClean="0">
              <a:solidFill>
                <a:schemeClr val="bg1"/>
              </a:solidFill>
            </a:rPr>
            <a:t>Частые ошибки</a:t>
          </a:r>
          <a:endParaRPr lang="ru-RU" sz="1800" kern="1200" dirty="0" smtClean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заполнении заявления указывается средний сбор с 1 га согласно гр.8 29-СХ/2-фермер, который рассчитывается с уборочной площади, тем самым завышая планируемый урожай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уточненной, что также приводит к завышению планируемого урожая. Особенно эта проблема актуально при страховании  озимых, т.к. не учитываются площади, погибшие в зимний период.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0" y="869691"/>
        <a:ext cx="8751168" cy="425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97F8-E3C6-47DF-A54F-17A10902CB1D}">
      <dsp:nvSpPr>
        <dsp:cNvPr id="0" name=""/>
        <dsp:cNvSpPr/>
      </dsp:nvSpPr>
      <dsp:spPr>
        <a:xfrm>
          <a:off x="-6332750" y="-971248"/>
          <a:ext cx="7559076" cy="755907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2558-004C-4FBB-9E0D-C9815D63CC15}">
      <dsp:nvSpPr>
        <dsp:cNvPr id="0" name=""/>
        <dsp:cNvSpPr/>
      </dsp:nvSpPr>
      <dsp:spPr>
        <a:xfrm>
          <a:off x="393981" y="255315"/>
          <a:ext cx="7883969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255315"/>
        <a:ext cx="7883969" cy="510407"/>
      </dsp:txXfrm>
    </dsp:sp>
    <dsp:sp modelId="{C5AD077C-450F-4215-A7B9-9207667B22E2}">
      <dsp:nvSpPr>
        <dsp:cNvPr id="0" name=""/>
        <dsp:cNvSpPr/>
      </dsp:nvSpPr>
      <dsp:spPr>
        <a:xfrm>
          <a:off x="74977" y="19151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1C4CD0-4A51-45F9-BF2B-8FEC0190CA0C}">
      <dsp:nvSpPr>
        <dsp:cNvPr id="0" name=""/>
        <dsp:cNvSpPr/>
      </dsp:nvSpPr>
      <dsp:spPr>
        <a:xfrm>
          <a:off x="856201" y="1021376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Договор страхования заключен не </a:t>
          </a:r>
          <a:r>
            <a:rPr lang="ru-RU" sz="1600" kern="1200" smtClean="0">
              <a:latin typeface="+mn-lt"/>
              <a:cs typeface="Arial" panose="020B0604020202020204" pitchFamily="34" charset="0"/>
            </a:rPr>
            <a:t>позднее </a:t>
          </a:r>
          <a:r>
            <a:rPr lang="ru-RU" sz="1600" b="1" kern="1200" smtClean="0">
              <a:latin typeface="+mn-lt"/>
              <a:cs typeface="Arial" panose="020B0604020202020204" pitchFamily="34" charset="0"/>
            </a:rPr>
            <a:t>15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календарных дней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 после окончания сева 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856201" y="1021376"/>
        <a:ext cx="7421750" cy="510407"/>
      </dsp:txXfrm>
    </dsp:sp>
    <dsp:sp modelId="{ED1634C3-677E-408B-9144-65B2DB7D2C6B}">
      <dsp:nvSpPr>
        <dsp:cNvPr id="0" name=""/>
        <dsp:cNvSpPr/>
      </dsp:nvSpPr>
      <dsp:spPr>
        <a:xfrm>
          <a:off x="537196" y="95757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10C58A-B1DA-48C5-9235-A4B17796F688}">
      <dsp:nvSpPr>
        <dsp:cNvPr id="0" name=""/>
        <dsp:cNvSpPr/>
      </dsp:nvSpPr>
      <dsp:spPr>
        <a:xfrm>
          <a:off x="1109495" y="1786874"/>
          <a:ext cx="7168456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50% 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начисленной страховой премии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09495" y="1786874"/>
        <a:ext cx="7168456" cy="510407"/>
      </dsp:txXfrm>
    </dsp:sp>
    <dsp:sp modelId="{6265A231-D807-4578-87F7-5CAD492CE34A}">
      <dsp:nvSpPr>
        <dsp:cNvPr id="0" name=""/>
        <dsp:cNvSpPr/>
      </dsp:nvSpPr>
      <dsp:spPr>
        <a:xfrm>
          <a:off x="790490" y="172307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1EF3D9-1AF2-4172-A69C-4A6C9422B153}">
      <dsp:nvSpPr>
        <dsp:cNvPr id="0" name=""/>
        <dsp:cNvSpPr/>
      </dsp:nvSpPr>
      <dsp:spPr>
        <a:xfrm>
          <a:off x="1190369" y="2552934"/>
          <a:ext cx="7087581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90369" y="2552934"/>
        <a:ext cx="7087581" cy="510407"/>
      </dsp:txXfrm>
    </dsp:sp>
    <dsp:sp modelId="{B84E17B2-D509-4432-A956-B55A3252ABBD}">
      <dsp:nvSpPr>
        <dsp:cNvPr id="0" name=""/>
        <dsp:cNvSpPr/>
      </dsp:nvSpPr>
      <dsp:spPr>
        <a:xfrm>
          <a:off x="871365" y="248913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E442E-BED5-4957-812F-E629F96A56CD}">
      <dsp:nvSpPr>
        <dsp:cNvPr id="0" name=""/>
        <dsp:cNvSpPr/>
      </dsp:nvSpPr>
      <dsp:spPr>
        <a:xfrm>
          <a:off x="1109495" y="3318995"/>
          <a:ext cx="7168456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 страховой суммы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09495" y="3318995"/>
        <a:ext cx="7168456" cy="510407"/>
      </dsp:txXfrm>
    </dsp:sp>
    <dsp:sp modelId="{5A0FACB0-42EB-4A1E-9278-1A31381537C6}">
      <dsp:nvSpPr>
        <dsp:cNvPr id="0" name=""/>
        <dsp:cNvSpPr/>
      </dsp:nvSpPr>
      <dsp:spPr>
        <a:xfrm>
          <a:off x="790490" y="3255194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749D63-25EF-4DF9-99D1-84AF0DBAEB0E}">
      <dsp:nvSpPr>
        <dsp:cNvPr id="0" name=""/>
        <dsp:cNvSpPr/>
      </dsp:nvSpPr>
      <dsp:spPr>
        <a:xfrm>
          <a:off x="856201" y="4084493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856201" y="4084493"/>
        <a:ext cx="7421750" cy="510407"/>
      </dsp:txXfrm>
    </dsp:sp>
    <dsp:sp modelId="{0D74C856-D17B-467E-A87A-83DE07580B2D}">
      <dsp:nvSpPr>
        <dsp:cNvPr id="0" name=""/>
        <dsp:cNvSpPr/>
      </dsp:nvSpPr>
      <dsp:spPr>
        <a:xfrm>
          <a:off x="537196" y="402069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6CF797-EDB6-46BF-9D1A-87DDF7A868D5}">
      <dsp:nvSpPr>
        <dsp:cNvPr id="0" name=""/>
        <dsp:cNvSpPr/>
      </dsp:nvSpPr>
      <dsp:spPr>
        <a:xfrm>
          <a:off x="393981" y="4850553"/>
          <a:ext cx="7883969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4850553"/>
        <a:ext cx="7883969" cy="510407"/>
      </dsp:txXfrm>
    </dsp:sp>
    <dsp:sp modelId="{E854E8CC-0267-4E27-877D-8A2ECE22CDAA}">
      <dsp:nvSpPr>
        <dsp:cNvPr id="0" name=""/>
        <dsp:cNvSpPr/>
      </dsp:nvSpPr>
      <dsp:spPr>
        <a:xfrm>
          <a:off x="74977" y="478675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152D-9CA2-4DB3-A020-B1E139FC37AE}">
      <dsp:nvSpPr>
        <dsp:cNvPr id="0" name=""/>
        <dsp:cNvSpPr/>
      </dsp:nvSpPr>
      <dsp:spPr>
        <a:xfrm>
          <a:off x="758280" y="146646"/>
          <a:ext cx="3205988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соблюдать агротехнику, в том числе выполнять все мероприятия, предусмотренные технологической картой</a:t>
          </a:r>
          <a:endParaRPr lang="ru-RU" sz="1600" kern="1200" dirty="0"/>
        </a:p>
      </dsp:txBody>
      <dsp:txXfrm>
        <a:off x="758280" y="146646"/>
        <a:ext cx="3205988" cy="1449830"/>
      </dsp:txXfrm>
    </dsp:sp>
    <dsp:sp modelId="{0E275891-D2AB-4A93-878C-7F1D39429291}">
      <dsp:nvSpPr>
        <dsp:cNvPr id="0" name=""/>
        <dsp:cNvSpPr/>
      </dsp:nvSpPr>
      <dsp:spPr>
        <a:xfrm>
          <a:off x="209429" y="0"/>
          <a:ext cx="1138916" cy="14890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FB9C-BFB9-4414-816C-7865E2C65EB0}">
      <dsp:nvSpPr>
        <dsp:cNvPr id="0" name=""/>
        <dsp:cNvSpPr/>
      </dsp:nvSpPr>
      <dsp:spPr>
        <a:xfrm>
          <a:off x="5078772" y="109371"/>
          <a:ext cx="3264338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письменно согласовать со Страховщиком внесение изменений в технологическую карту</a:t>
          </a:r>
          <a:endParaRPr lang="ru-RU" sz="1600" kern="1200" dirty="0"/>
        </a:p>
      </dsp:txBody>
      <dsp:txXfrm>
        <a:off x="5078772" y="109371"/>
        <a:ext cx="3264338" cy="1449830"/>
      </dsp:txXfrm>
    </dsp:sp>
    <dsp:sp modelId="{A0B04241-47CA-4E47-8BEC-2FE8B12BB3D2}">
      <dsp:nvSpPr>
        <dsp:cNvPr id="0" name=""/>
        <dsp:cNvSpPr/>
      </dsp:nvSpPr>
      <dsp:spPr>
        <a:xfrm>
          <a:off x="4477935" y="0"/>
          <a:ext cx="1140084" cy="14890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9D1F1-11D7-4CC8-B464-C62B4E58C750}">
      <dsp:nvSpPr>
        <dsp:cNvPr id="0" name=""/>
        <dsp:cNvSpPr/>
      </dsp:nvSpPr>
      <dsp:spPr>
        <a:xfrm>
          <a:off x="2918526" y="1979159"/>
          <a:ext cx="3772956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предоставить Страховщику возможность произвести осмотр посевных площадей;</a:t>
          </a:r>
          <a:endParaRPr lang="ru-RU" sz="1600" kern="1200" dirty="0"/>
        </a:p>
      </dsp:txBody>
      <dsp:txXfrm>
        <a:off x="2918526" y="1979159"/>
        <a:ext cx="3772956" cy="1449830"/>
      </dsp:txXfrm>
    </dsp:sp>
    <dsp:sp modelId="{7424E5CF-5FF1-4A90-81A0-58CF6301AA80}">
      <dsp:nvSpPr>
        <dsp:cNvPr id="0" name=""/>
        <dsp:cNvSpPr/>
      </dsp:nvSpPr>
      <dsp:spPr>
        <a:xfrm>
          <a:off x="2044179" y="1867157"/>
          <a:ext cx="1725873" cy="14890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0259C-CF00-47CF-AD64-DEC8AE61EF52}">
      <dsp:nvSpPr>
        <dsp:cNvPr id="0" name=""/>
        <dsp:cNvSpPr/>
      </dsp:nvSpPr>
      <dsp:spPr>
        <a:xfrm>
          <a:off x="902286" y="3830411"/>
          <a:ext cx="7216030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  <a:endParaRPr lang="ru-RU" sz="1600" kern="1200" dirty="0"/>
        </a:p>
      </dsp:txBody>
      <dsp:txXfrm>
        <a:off x="902286" y="3830411"/>
        <a:ext cx="7216030" cy="1449830"/>
      </dsp:txXfrm>
    </dsp:sp>
    <dsp:sp modelId="{FA7A389C-EA28-4CDC-A436-8D6138312D1E}">
      <dsp:nvSpPr>
        <dsp:cNvPr id="0" name=""/>
        <dsp:cNvSpPr/>
      </dsp:nvSpPr>
      <dsp:spPr>
        <a:xfrm>
          <a:off x="0" y="3688452"/>
          <a:ext cx="1724120" cy="148901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8EB55-7B3B-4927-A392-492E829F8611}">
      <dsp:nvSpPr>
        <dsp:cNvPr id="0" name=""/>
        <dsp:cNvSpPr/>
      </dsp:nvSpPr>
      <dsp:spPr>
        <a:xfrm>
          <a:off x="4097" y="393330"/>
          <a:ext cx="1861093" cy="218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2E53F-6D09-4CB4-8AC5-3BF671D05088}">
      <dsp:nvSpPr>
        <dsp:cNvPr id="0" name=""/>
        <dsp:cNvSpPr/>
      </dsp:nvSpPr>
      <dsp:spPr>
        <a:xfrm>
          <a:off x="4097" y="475559"/>
          <a:ext cx="136722" cy="13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4FDC9-741A-4532-922A-4AE31740F699}">
      <dsp:nvSpPr>
        <dsp:cNvPr id="0" name=""/>
        <dsp:cNvSpPr/>
      </dsp:nvSpPr>
      <dsp:spPr>
        <a:xfrm>
          <a:off x="4097" y="0"/>
          <a:ext cx="1861093" cy="39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«Нормативные затраты»</a:t>
          </a:r>
          <a:endParaRPr lang="ru-RU" sz="1600" b="1" kern="1200" dirty="0"/>
        </a:p>
      </dsp:txBody>
      <dsp:txXfrm>
        <a:off x="4097" y="0"/>
        <a:ext cx="1861093" cy="393330"/>
      </dsp:txXfrm>
    </dsp:sp>
    <dsp:sp modelId="{4ACD7D62-746D-40BB-8C31-D68AF0A93E8F}">
      <dsp:nvSpPr>
        <dsp:cNvPr id="0" name=""/>
        <dsp:cNvSpPr/>
      </dsp:nvSpPr>
      <dsp:spPr>
        <a:xfrm>
          <a:off x="4097" y="794256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84643-D06E-4295-908A-1FD374C3B5F3}">
      <dsp:nvSpPr>
        <dsp:cNvPr id="0" name=""/>
        <dsp:cNvSpPr/>
      </dsp:nvSpPr>
      <dsp:spPr>
        <a:xfrm>
          <a:off x="134373" y="703269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Низкая стоимость </a:t>
          </a:r>
          <a:endParaRPr lang="ru-RU" sz="1050" kern="1200" dirty="0"/>
        </a:p>
      </dsp:txBody>
      <dsp:txXfrm>
        <a:off x="134373" y="703269"/>
        <a:ext cx="1730816" cy="318692"/>
      </dsp:txXfrm>
    </dsp:sp>
    <dsp:sp modelId="{9E297AFD-2709-4E3F-9B55-42748ED8AA05}">
      <dsp:nvSpPr>
        <dsp:cNvPr id="0" name=""/>
        <dsp:cNvSpPr/>
      </dsp:nvSpPr>
      <dsp:spPr>
        <a:xfrm>
          <a:off x="4097" y="1112948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31257-1108-4BA8-8FA4-579487995304}">
      <dsp:nvSpPr>
        <dsp:cNvPr id="0" name=""/>
        <dsp:cNvSpPr/>
      </dsp:nvSpPr>
      <dsp:spPr>
        <a:xfrm>
          <a:off x="134373" y="1021962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Короткие сроки получения страховой выплаты</a:t>
          </a:r>
          <a:endParaRPr lang="ru-RU" sz="1050" kern="1200" dirty="0"/>
        </a:p>
      </dsp:txBody>
      <dsp:txXfrm>
        <a:off x="134373" y="1021962"/>
        <a:ext cx="1730816" cy="318692"/>
      </dsp:txXfrm>
    </dsp:sp>
    <dsp:sp modelId="{1ACDCE31-CEEF-40BA-9488-59EBB8B20391}">
      <dsp:nvSpPr>
        <dsp:cNvPr id="0" name=""/>
        <dsp:cNvSpPr/>
      </dsp:nvSpPr>
      <dsp:spPr>
        <a:xfrm>
          <a:off x="4097" y="1541833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07F90-D80A-46F3-9C60-C1D59D968D4E}">
      <dsp:nvSpPr>
        <dsp:cNvPr id="0" name=""/>
        <dsp:cNvSpPr/>
      </dsp:nvSpPr>
      <dsp:spPr>
        <a:xfrm>
          <a:off x="134373" y="1450846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Простой порядок урегулирования убытков</a:t>
          </a:r>
          <a:endParaRPr lang="ru-RU" sz="1050" kern="1200" dirty="0"/>
        </a:p>
      </dsp:txBody>
      <dsp:txXfrm>
        <a:off x="134373" y="1450846"/>
        <a:ext cx="1730816" cy="318692"/>
      </dsp:txXfrm>
    </dsp:sp>
    <dsp:sp modelId="{138B3239-4728-4AB7-AC8E-9078CDA430AF}">
      <dsp:nvSpPr>
        <dsp:cNvPr id="0" name=""/>
        <dsp:cNvSpPr/>
      </dsp:nvSpPr>
      <dsp:spPr>
        <a:xfrm>
          <a:off x="4097" y="1860526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61E1A-0BB8-42A1-9B33-E36B94E4CB78}">
      <dsp:nvSpPr>
        <dsp:cNvPr id="0" name=""/>
        <dsp:cNvSpPr/>
      </dsp:nvSpPr>
      <dsp:spPr>
        <a:xfrm>
          <a:off x="134373" y="1769539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Сочетается  с ЧС</a:t>
          </a:r>
          <a:endParaRPr lang="ru-RU" sz="1100" kern="1200" dirty="0"/>
        </a:p>
      </dsp:txBody>
      <dsp:txXfrm>
        <a:off x="134373" y="1769539"/>
        <a:ext cx="1730816" cy="318692"/>
      </dsp:txXfrm>
    </dsp:sp>
    <dsp:sp modelId="{D9D184CD-C965-473D-9900-1D6D00E68066}">
      <dsp:nvSpPr>
        <dsp:cNvPr id="0" name=""/>
        <dsp:cNvSpPr/>
      </dsp:nvSpPr>
      <dsp:spPr>
        <a:xfrm>
          <a:off x="1958245" y="393330"/>
          <a:ext cx="1861093" cy="218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89F58-D27E-44FF-BAF5-07613E45A575}">
      <dsp:nvSpPr>
        <dsp:cNvPr id="0" name=""/>
        <dsp:cNvSpPr/>
      </dsp:nvSpPr>
      <dsp:spPr>
        <a:xfrm>
          <a:off x="1958245" y="475559"/>
          <a:ext cx="136722" cy="13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E89C1-AEF5-4DC2-86FB-50E963620492}">
      <dsp:nvSpPr>
        <dsp:cNvPr id="0" name=""/>
        <dsp:cNvSpPr/>
      </dsp:nvSpPr>
      <dsp:spPr>
        <a:xfrm>
          <a:off x="1958245" y="0"/>
          <a:ext cx="1861093" cy="39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«Пересев»</a:t>
          </a:r>
          <a:endParaRPr lang="ru-RU" sz="1600" b="1" kern="1200" dirty="0"/>
        </a:p>
      </dsp:txBody>
      <dsp:txXfrm>
        <a:off x="1958245" y="0"/>
        <a:ext cx="1861093" cy="393330"/>
      </dsp:txXfrm>
    </dsp:sp>
    <dsp:sp modelId="{5F277884-DCA6-4790-AA22-826057667A7B}">
      <dsp:nvSpPr>
        <dsp:cNvPr id="0" name=""/>
        <dsp:cNvSpPr/>
      </dsp:nvSpPr>
      <dsp:spPr>
        <a:xfrm>
          <a:off x="1958245" y="794256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73EB1-4B99-4BB9-B913-8CE52B4ADC77}">
      <dsp:nvSpPr>
        <dsp:cNvPr id="0" name=""/>
        <dsp:cNvSpPr/>
      </dsp:nvSpPr>
      <dsp:spPr>
        <a:xfrm>
          <a:off x="2088521" y="703269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Низкая стоимость </a:t>
          </a:r>
          <a:endParaRPr lang="ru-RU" sz="1050" kern="1200" dirty="0"/>
        </a:p>
      </dsp:txBody>
      <dsp:txXfrm>
        <a:off x="2088521" y="703269"/>
        <a:ext cx="1730816" cy="318692"/>
      </dsp:txXfrm>
    </dsp:sp>
    <dsp:sp modelId="{CA3FE97A-948C-4C06-BF97-7D0AA73F93D1}">
      <dsp:nvSpPr>
        <dsp:cNvPr id="0" name=""/>
        <dsp:cNvSpPr/>
      </dsp:nvSpPr>
      <dsp:spPr>
        <a:xfrm>
          <a:off x="1958245" y="1112948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0D503-2A22-43EC-A6B8-DFB2C6212EC7}">
      <dsp:nvSpPr>
        <dsp:cNvPr id="0" name=""/>
        <dsp:cNvSpPr/>
      </dsp:nvSpPr>
      <dsp:spPr>
        <a:xfrm>
          <a:off x="2088521" y="1021962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Короткие сроки получения страховой выплаты</a:t>
          </a:r>
          <a:endParaRPr lang="ru-RU" sz="1050" kern="1200" dirty="0"/>
        </a:p>
      </dsp:txBody>
      <dsp:txXfrm>
        <a:off x="2088521" y="1021962"/>
        <a:ext cx="1730816" cy="318692"/>
      </dsp:txXfrm>
    </dsp:sp>
    <dsp:sp modelId="{D47A5F97-83F3-4E2B-ADE8-5022443CF5B1}">
      <dsp:nvSpPr>
        <dsp:cNvPr id="0" name=""/>
        <dsp:cNvSpPr/>
      </dsp:nvSpPr>
      <dsp:spPr>
        <a:xfrm>
          <a:off x="1958245" y="1431641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45B46-3DF3-4CDA-B609-DE1A1CE6EB3F}">
      <dsp:nvSpPr>
        <dsp:cNvPr id="0" name=""/>
        <dsp:cNvSpPr/>
      </dsp:nvSpPr>
      <dsp:spPr>
        <a:xfrm>
          <a:off x="2088521" y="1409502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Простой порядок урегулирования убытков</a:t>
          </a:r>
          <a:endParaRPr lang="ru-RU" sz="1050" kern="1200" dirty="0"/>
        </a:p>
      </dsp:txBody>
      <dsp:txXfrm>
        <a:off x="2088521" y="1409502"/>
        <a:ext cx="1730816" cy="318692"/>
      </dsp:txXfrm>
    </dsp:sp>
    <dsp:sp modelId="{21E4CCA2-5578-473B-9CD7-7B52CC7E62B3}">
      <dsp:nvSpPr>
        <dsp:cNvPr id="0" name=""/>
        <dsp:cNvSpPr/>
      </dsp:nvSpPr>
      <dsp:spPr>
        <a:xfrm>
          <a:off x="1958245" y="1800200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2B4D6-9CA0-4B74-90AF-714A0185D0E2}">
      <dsp:nvSpPr>
        <dsp:cNvPr id="0" name=""/>
        <dsp:cNvSpPr/>
      </dsp:nvSpPr>
      <dsp:spPr>
        <a:xfrm>
          <a:off x="2088521" y="1819405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При режиме ЧС справка компетентного органа не требуется.</a:t>
          </a:r>
          <a:endParaRPr lang="ru-RU" sz="1050" kern="1200" dirty="0"/>
        </a:p>
      </dsp:txBody>
      <dsp:txXfrm>
        <a:off x="2088521" y="1819405"/>
        <a:ext cx="1730816" cy="318692"/>
      </dsp:txXfrm>
    </dsp:sp>
    <dsp:sp modelId="{2F6CD66D-EE5E-4731-8F87-212EEA32A0A5}">
      <dsp:nvSpPr>
        <dsp:cNvPr id="0" name=""/>
        <dsp:cNvSpPr/>
      </dsp:nvSpPr>
      <dsp:spPr>
        <a:xfrm>
          <a:off x="1958245" y="2213045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3D4BA-6AF3-431D-AA8A-3AFB4A2C6E6F}">
      <dsp:nvSpPr>
        <dsp:cNvPr id="0" name=""/>
        <dsp:cNvSpPr/>
      </dsp:nvSpPr>
      <dsp:spPr>
        <a:xfrm>
          <a:off x="2115366" y="2345605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Снижение стоимости полиса за счет космического мониторинга</a:t>
          </a:r>
          <a:endParaRPr lang="ru-RU" sz="1050" kern="1200" dirty="0"/>
        </a:p>
      </dsp:txBody>
      <dsp:txXfrm>
        <a:off x="2115366" y="2345605"/>
        <a:ext cx="1730816" cy="318692"/>
      </dsp:txXfrm>
    </dsp:sp>
    <dsp:sp modelId="{D82EF866-9CE8-4833-A289-5D48A96891D8}">
      <dsp:nvSpPr>
        <dsp:cNvPr id="0" name=""/>
        <dsp:cNvSpPr/>
      </dsp:nvSpPr>
      <dsp:spPr>
        <a:xfrm>
          <a:off x="3912393" y="393330"/>
          <a:ext cx="1861093" cy="218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00D99-3F3A-4C91-8C34-0C8837B0447F}">
      <dsp:nvSpPr>
        <dsp:cNvPr id="0" name=""/>
        <dsp:cNvSpPr/>
      </dsp:nvSpPr>
      <dsp:spPr>
        <a:xfrm>
          <a:off x="3912393" y="475559"/>
          <a:ext cx="136722" cy="13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C0B38-FE52-4913-B570-1F134C2DB41F}">
      <dsp:nvSpPr>
        <dsp:cNvPr id="0" name=""/>
        <dsp:cNvSpPr/>
      </dsp:nvSpPr>
      <dsp:spPr>
        <a:xfrm>
          <a:off x="3912393" y="0"/>
          <a:ext cx="1861093" cy="39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«Индекс урожайности»</a:t>
          </a:r>
          <a:endParaRPr lang="ru-RU" sz="1600" b="1" kern="1200" dirty="0"/>
        </a:p>
      </dsp:txBody>
      <dsp:txXfrm>
        <a:off x="3912393" y="0"/>
        <a:ext cx="1861093" cy="393330"/>
      </dsp:txXfrm>
    </dsp:sp>
    <dsp:sp modelId="{6707F98E-B73B-491D-949E-BD23CB23F7E6}">
      <dsp:nvSpPr>
        <dsp:cNvPr id="0" name=""/>
        <dsp:cNvSpPr/>
      </dsp:nvSpPr>
      <dsp:spPr>
        <a:xfrm>
          <a:off x="3912393" y="794256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7B566-6696-4066-9FBB-E1D3599FF883}">
      <dsp:nvSpPr>
        <dsp:cNvPr id="0" name=""/>
        <dsp:cNvSpPr/>
      </dsp:nvSpPr>
      <dsp:spPr>
        <a:xfrm>
          <a:off x="4042669" y="703269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Низкая стоимость</a:t>
          </a:r>
          <a:endParaRPr lang="ru-RU" sz="1200" kern="1200" dirty="0"/>
        </a:p>
      </dsp:txBody>
      <dsp:txXfrm>
        <a:off x="4042669" y="703269"/>
        <a:ext cx="1730816" cy="318692"/>
      </dsp:txXfrm>
    </dsp:sp>
    <dsp:sp modelId="{5B146FE0-E6EC-46AA-A89D-DA2715CCF85C}">
      <dsp:nvSpPr>
        <dsp:cNvPr id="0" name=""/>
        <dsp:cNvSpPr/>
      </dsp:nvSpPr>
      <dsp:spPr>
        <a:xfrm>
          <a:off x="3912393" y="1112948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1C8A7-0285-4B5C-9391-35480046F157}">
      <dsp:nvSpPr>
        <dsp:cNvPr id="0" name=""/>
        <dsp:cNvSpPr/>
      </dsp:nvSpPr>
      <dsp:spPr>
        <a:xfrm>
          <a:off x="4031004" y="1255076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Простой</a:t>
          </a:r>
          <a:r>
            <a:rPr lang="ru-RU" sz="1200" kern="1200" dirty="0" smtClean="0"/>
            <a:t> порядок урегулирования убытков, в т.ч. небольшой перечень документов</a:t>
          </a:r>
          <a:endParaRPr lang="ru-RU" sz="1200" kern="1200" dirty="0"/>
        </a:p>
      </dsp:txBody>
      <dsp:txXfrm>
        <a:off x="4031004" y="1255076"/>
        <a:ext cx="1730816" cy="318692"/>
      </dsp:txXfrm>
    </dsp:sp>
    <dsp:sp modelId="{F53C19D6-8E2A-4D39-A91C-18CDBDFB01B8}">
      <dsp:nvSpPr>
        <dsp:cNvPr id="0" name=""/>
        <dsp:cNvSpPr/>
      </dsp:nvSpPr>
      <dsp:spPr>
        <a:xfrm>
          <a:off x="5866541" y="393330"/>
          <a:ext cx="1861093" cy="218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1997-3D5B-4A96-8CFE-0E2A5BC0C984}">
      <dsp:nvSpPr>
        <dsp:cNvPr id="0" name=""/>
        <dsp:cNvSpPr/>
      </dsp:nvSpPr>
      <dsp:spPr>
        <a:xfrm>
          <a:off x="5866541" y="475559"/>
          <a:ext cx="136722" cy="13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5F374-43D1-489C-89D8-1A74B9B503E6}">
      <dsp:nvSpPr>
        <dsp:cNvPr id="0" name=""/>
        <dsp:cNvSpPr/>
      </dsp:nvSpPr>
      <dsp:spPr>
        <a:xfrm>
          <a:off x="5866541" y="0"/>
          <a:ext cx="1861093" cy="39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«Теплица»</a:t>
          </a:r>
          <a:endParaRPr lang="ru-RU" sz="1600" b="1" kern="1200" dirty="0"/>
        </a:p>
      </dsp:txBody>
      <dsp:txXfrm>
        <a:off x="5866541" y="0"/>
        <a:ext cx="1861093" cy="393330"/>
      </dsp:txXfrm>
    </dsp:sp>
    <dsp:sp modelId="{3C0A8872-66D7-49E5-9061-A921C882D6F5}">
      <dsp:nvSpPr>
        <dsp:cNvPr id="0" name=""/>
        <dsp:cNvSpPr/>
      </dsp:nvSpPr>
      <dsp:spPr>
        <a:xfrm>
          <a:off x="5866541" y="794256"/>
          <a:ext cx="136719" cy="136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7CC65-EE79-453B-8E48-A9FE930AFBC2}">
      <dsp:nvSpPr>
        <dsp:cNvPr id="0" name=""/>
        <dsp:cNvSpPr/>
      </dsp:nvSpPr>
      <dsp:spPr>
        <a:xfrm>
          <a:off x="5973192" y="701755"/>
          <a:ext cx="1730816" cy="3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Адаптирована к рискам тепличного овощеводства</a:t>
          </a:r>
          <a:endParaRPr lang="ru-RU" sz="1200" kern="1200" dirty="0"/>
        </a:p>
      </dsp:txBody>
      <dsp:txXfrm>
        <a:off x="5973192" y="701755"/>
        <a:ext cx="1730816" cy="31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0.39901</cdr:x>
      <cdr:y>0.21726</cdr:y>
    </cdr:from>
    <cdr:to>
      <cdr:x>0.76636</cdr:x>
      <cdr:y>0.52764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407865" y="504056"/>
          <a:ext cx="1296153" cy="720086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0.58268</cdr:x>
      <cdr:y>0.15519</cdr:y>
    </cdr:from>
    <cdr:to>
      <cdr:x>0.90921</cdr:x>
      <cdr:y>0.31036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5937" y="360040"/>
          <a:ext cx="1152126" cy="359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≈</a:t>
          </a:r>
          <a:r>
            <a: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7,3 </a:t>
          </a:r>
          <a:endParaRPr lang="ru-RU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0.51758</cdr:x>
      <cdr:y>0.09311</cdr:y>
    </cdr:from>
    <cdr:to>
      <cdr:x>0.88493</cdr:x>
      <cdr:y>0.40349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826223" y="216024"/>
          <a:ext cx="1296154" cy="7200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0.64003</cdr:x>
      <cdr:y>0.06208</cdr:y>
    </cdr:from>
    <cdr:to>
      <cdr:x>0.96656</cdr:x>
      <cdr:y>0.21724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8271" y="144016"/>
          <a:ext cx="1152126" cy="359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≈</a:t>
          </a:r>
          <a:r>
            <a: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2,5 </a:t>
          </a:r>
          <a:endParaRPr lang="ru-RU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0.52714</cdr:x>
      <cdr:y>0.73262</cdr:y>
    </cdr:from>
    <cdr:to>
      <cdr:x>1</cdr:x>
      <cdr:y>0.91577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7920" y="2016224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DE19-D4AF-481D-AEBD-30590ED4840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8838" y="77628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887758" y="4731071"/>
            <a:ext cx="4896687" cy="4424604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8838" y="77628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887758" y="4731071"/>
            <a:ext cx="4896687" cy="4424604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обратить Ваше внимание,</a:t>
            </a:r>
            <a:r>
              <a:rPr lang="ru-RU" baseline="0" dirty="0" smtClean="0"/>
              <a:t> что на практике страховые тарифы могут быть ниже ставок субсидирования.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54A7-59B9-4333-8E46-C9DC8DF889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" y="260650"/>
            <a:ext cx="519405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1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553696"/>
            <a:ext cx="576064" cy="259680"/>
          </a:xfrm>
          <a:ln>
            <a:noFill/>
          </a:ln>
        </p:spPr>
        <p:txBody>
          <a:bodyPr lIns="252000"/>
          <a:lstStyle>
            <a:lvl1pPr>
              <a:defRPr i="0">
                <a:solidFill>
                  <a:schemeClr val="tx2"/>
                </a:solidFill>
              </a:defRPr>
            </a:lvl1pPr>
          </a:lstStyle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83568" y="908720"/>
            <a:ext cx="8352928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CB54-6B55-4625-AA53-0D7EB7BEAD91}" type="datetime1">
              <a:rPr lang="ru-RU" smtClean="0">
                <a:solidFill>
                  <a:prstClr val="black"/>
                </a:solidFill>
              </a:rPr>
              <a:pPr/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4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5A891-755E-4AD8-BE79-D0EA96EF3FDE}" type="datetime1">
              <a:rPr lang="ru-RU" smtClean="0">
                <a:solidFill>
                  <a:prstClr val="black"/>
                </a:solidFill>
              </a:rPr>
              <a:pPr/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4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5D7014-FC9E-4F8F-BBB5-87C750FC8A63}" type="datetime1">
              <a:rPr lang="ru-RU" smtClean="0">
                <a:solidFill>
                  <a:prstClr val="black"/>
                </a:solidFill>
              </a:rPr>
              <a:pPr/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45237"/>
            <a:ext cx="432048" cy="268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21.08.2019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21.08.2019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21.08.2019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21.08.2019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21.08.2019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92" r:id="rId14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052736"/>
            <a:ext cx="8748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08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RuchkaYB\Desktop\Untitled-4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-3533" r="-517" b="40830"/>
          <a:stretch/>
        </p:blipFill>
        <p:spPr bwMode="auto">
          <a:xfrm>
            <a:off x="0" y="548681"/>
            <a:ext cx="91824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" y="0"/>
            <a:ext cx="9144000" cy="908720"/>
          </a:xfrm>
          <a:prstGeom prst="rect">
            <a:avLst/>
          </a:prstGeom>
          <a:solidFill>
            <a:srgbClr val="3B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305258" cy="82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683568" y="23257"/>
            <a:ext cx="8280920" cy="23739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 smtClean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Агрострахование</a:t>
            </a:r>
            <a:r>
              <a:rPr lang="ru-RU" sz="1600" dirty="0" smtClean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  с  господдержкой</a:t>
            </a:r>
            <a:endParaRPr lang="ru-RU" sz="1600" dirty="0">
              <a:solidFill>
                <a:srgbClr val="EEECE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2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ai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488832" cy="288032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Практические аспекты страхования сельскохозяйственных рисков с господдержкой с учетом изменений законодательства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4824536" cy="1248147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>Заместитель директора</a:t>
            </a:r>
          </a:p>
          <a:p>
            <a:pPr algn="l">
              <a:spcBef>
                <a:spcPts val="0"/>
              </a:spcBef>
            </a:pPr>
            <a:r>
              <a:rPr lang="ru-RU" b="1" dirty="0" smtClean="0"/>
              <a:t>Департамента </a:t>
            </a:r>
            <a:r>
              <a:rPr lang="ru-RU" b="1" dirty="0" smtClean="0"/>
              <a:t>методологии страхования</a:t>
            </a:r>
            <a:endParaRPr lang="ru-RU" b="1" dirty="0" smtClean="0"/>
          </a:p>
          <a:p>
            <a:pPr algn="l">
              <a:spcBef>
                <a:spcPts val="0"/>
              </a:spcBef>
            </a:pPr>
            <a:endParaRPr lang="ru-RU" b="1" dirty="0" smtClean="0"/>
          </a:p>
          <a:p>
            <a:pPr algn="l">
              <a:spcBef>
                <a:spcPts val="0"/>
              </a:spcBef>
            </a:pPr>
            <a:endParaRPr lang="ru-RU" b="1" dirty="0" smtClean="0"/>
          </a:p>
          <a:p>
            <a:pPr algn="l">
              <a:spcBef>
                <a:spcPts val="0"/>
              </a:spcBef>
            </a:pPr>
            <a:r>
              <a:rPr lang="ru-RU" b="1" dirty="0" smtClean="0"/>
              <a:t>Мельников Сергей Анатольевич</a:t>
            </a:r>
            <a:endParaRPr lang="ru-RU" b="1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237312"/>
            <a:ext cx="9180512" cy="288032"/>
          </a:xfrm>
        </p:spPr>
        <p:txBody>
          <a:bodyPr anchor="ctr"/>
          <a:lstStyle/>
          <a:p>
            <a:r>
              <a:rPr lang="ru-RU" sz="1700" dirty="0" smtClean="0">
                <a:solidFill>
                  <a:srgbClr val="1F497D"/>
                </a:solidFill>
              </a:rPr>
              <a:t>22 августа 2019</a:t>
            </a:r>
          </a:p>
          <a:p>
            <a:r>
              <a:rPr lang="ru-RU" sz="1700" dirty="0">
                <a:solidFill>
                  <a:srgbClr val="1F497D"/>
                </a:solidFill>
              </a:rPr>
              <a:t>г</a:t>
            </a:r>
            <a:r>
              <a:rPr lang="ru-RU" sz="1700" dirty="0" smtClean="0">
                <a:solidFill>
                  <a:srgbClr val="1F497D"/>
                </a:solidFill>
              </a:rPr>
              <a:t>. Киров</a:t>
            </a:r>
            <a:endParaRPr lang="ru-RU" sz="1700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87624" y="404664"/>
            <a:ext cx="7344816" cy="79208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08852"/>
              </p:ext>
            </p:extLst>
          </p:nvPr>
        </p:nvGraphicFramePr>
        <p:xfrm>
          <a:off x="3491882" y="1340762"/>
          <a:ext cx="5544614" cy="24996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2651"/>
                <a:gridCol w="611499"/>
                <a:gridCol w="1203488"/>
                <a:gridCol w="1203488"/>
                <a:gridCol w="1203488"/>
              </a:tblGrid>
              <a:tr h="1141507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тариф,%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(всего), руб.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(СХТП, 50%), руб.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руб.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1 507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20 250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468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12 600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/50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7 875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330206"/>
              </p:ext>
            </p:extLst>
          </p:nvPr>
        </p:nvGraphicFramePr>
        <p:xfrm>
          <a:off x="427831" y="4365104"/>
          <a:ext cx="3528392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02183"/>
              </p:ext>
            </p:extLst>
          </p:nvPr>
        </p:nvGraphicFramePr>
        <p:xfrm>
          <a:off x="115219" y="981075"/>
          <a:ext cx="3024336" cy="1808328"/>
        </p:xfrm>
        <a:graphic>
          <a:graphicData uri="http://schemas.openxmlformats.org/drawingml/2006/table">
            <a:tbl>
              <a:tblPr/>
              <a:tblGrid>
                <a:gridCol w="1260139"/>
                <a:gridCol w="1764197"/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яровая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900 руб./ц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5-яя урожайность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 </a:t>
                      </a:r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ц/га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Выбор программы страхования (по всем рискам)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586" y="995861"/>
            <a:ext cx="282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расчете на 1 га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20" y="29249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Страховая сумма </a:t>
            </a:r>
            <a:r>
              <a:rPr lang="ru-RU" b="1" dirty="0" smtClean="0"/>
              <a:t>80-100%</a:t>
            </a:r>
          </a:p>
          <a:p>
            <a:r>
              <a:rPr lang="ru-RU" dirty="0" smtClean="0"/>
              <a:t>Франшиза </a:t>
            </a:r>
            <a:r>
              <a:rPr lang="ru-RU" b="1" dirty="0" smtClean="0"/>
              <a:t>0-30%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 smtClean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51718582"/>
              </p:ext>
            </p:extLst>
          </p:nvPr>
        </p:nvGraphicFramePr>
        <p:xfrm>
          <a:off x="4906017" y="4437112"/>
          <a:ext cx="3528392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3646765"/>
            <a:ext cx="28083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Страховая сумма </a:t>
            </a:r>
            <a:r>
              <a:rPr lang="ru-RU" b="1" dirty="0"/>
              <a:t>7</a:t>
            </a:r>
            <a:r>
              <a:rPr lang="ru-RU" b="1" dirty="0" smtClean="0"/>
              <a:t>0-100%</a:t>
            </a:r>
          </a:p>
          <a:p>
            <a:r>
              <a:rPr lang="ru-RU" dirty="0" smtClean="0"/>
              <a:t>Франшиза </a:t>
            </a:r>
            <a:r>
              <a:rPr lang="ru-RU" b="1" dirty="0" smtClean="0"/>
              <a:t>10-50%</a:t>
            </a:r>
            <a:endParaRPr lang="ru-RU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76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448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Выбор программы страхования (по отдельным рискам)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45393"/>
              </p:ext>
            </p:extLst>
          </p:nvPr>
        </p:nvGraphicFramePr>
        <p:xfrm>
          <a:off x="945654" y="4603514"/>
          <a:ext cx="7743889" cy="298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332"/>
                <a:gridCol w="757123"/>
                <a:gridCol w="345707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360040"/>
                <a:gridCol w="288032"/>
                <a:gridCol w="288032"/>
                <a:gridCol w="360040"/>
                <a:gridCol w="288032"/>
                <a:gridCol w="648072"/>
                <a:gridCol w="373127"/>
              </a:tblGrid>
              <a:tr h="29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Зерновые культуры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Пшеница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яровая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pic>
        <p:nvPicPr>
          <p:cNvPr id="1025" name="Picture 1" descr="C:\Users\belovaev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3" y="1124744"/>
            <a:ext cx="791527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627784" y="4583001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5816" y="4583001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627784" y="4891546"/>
            <a:ext cx="2880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7784" y="4583001"/>
            <a:ext cx="2880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20072" y="4583001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08104" y="4608909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21238" y="4917454"/>
            <a:ext cx="28686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220072" y="4581128"/>
            <a:ext cx="288033" cy="187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Умножение 45"/>
          <p:cNvSpPr/>
          <p:nvPr/>
        </p:nvSpPr>
        <p:spPr>
          <a:xfrm>
            <a:off x="3647971" y="5479622"/>
            <a:ext cx="914400" cy="914400"/>
          </a:xfrm>
          <a:prstGeom prst="mathMultiply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595" y="52292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Страховая премия (все риски):</a:t>
            </a:r>
          </a:p>
          <a:p>
            <a:endParaRPr lang="ru-RU" b="1" dirty="0"/>
          </a:p>
          <a:p>
            <a:r>
              <a:rPr lang="ru-RU" b="1" dirty="0" smtClean="0"/>
              <a:t>22 500 </a:t>
            </a:r>
            <a:r>
              <a:rPr lang="ru-RU" b="1" dirty="0" smtClean="0"/>
              <a:t>руб. * 6,7% = </a:t>
            </a:r>
            <a:r>
              <a:rPr lang="ru-RU" b="1" dirty="0" smtClean="0"/>
              <a:t>1 507 </a:t>
            </a:r>
            <a:r>
              <a:rPr lang="ru-RU" b="1" dirty="0" smtClean="0"/>
              <a:t>руб.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522920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Страховая премия (атмосферная засуха):</a:t>
            </a:r>
          </a:p>
          <a:p>
            <a:endParaRPr lang="ru-RU" b="1" dirty="0"/>
          </a:p>
          <a:p>
            <a:r>
              <a:rPr lang="ru-RU" b="1" dirty="0" smtClean="0"/>
              <a:t>22 500 </a:t>
            </a:r>
            <a:r>
              <a:rPr lang="ru-RU" b="1" dirty="0" smtClean="0"/>
              <a:t>руб. * 6,7% * 0,5 =  </a:t>
            </a:r>
            <a:r>
              <a:rPr lang="ru-RU" b="1" dirty="0" smtClean="0"/>
              <a:t>753 </a:t>
            </a:r>
            <a:r>
              <a:rPr lang="ru-RU" b="1" dirty="0" smtClean="0"/>
              <a:t>руб.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7824" y="5805264"/>
            <a:ext cx="1117347" cy="432048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3" y="5750455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71077" y="5678447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 smtClean="0"/>
          </a:p>
        </p:txBody>
      </p:sp>
      <p:cxnSp>
        <p:nvCxnSpPr>
          <p:cNvPr id="7" name="Соединительная линия уступом 6"/>
          <p:cNvCxnSpPr>
            <a:stCxn id="4" idx="2"/>
            <a:endCxn id="31" idx="2"/>
          </p:cNvCxnSpPr>
          <p:nvPr/>
        </p:nvCxnSpPr>
        <p:spPr>
          <a:xfrm rot="5400000" flipH="1" flipV="1">
            <a:off x="5652120" y="4059681"/>
            <a:ext cx="72008" cy="4283254"/>
          </a:xfrm>
          <a:prstGeom prst="bentConnector3">
            <a:avLst>
              <a:gd name="adj1" fmla="val -317465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7601" y="6093296"/>
            <a:ext cx="105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- 50%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88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24745"/>
            <a:ext cx="8229600" cy="18002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– период, в течение которого события относятся к страховым, то есть к событиям, убытки в результате которых возмещаются страховщиком при наступлении страхового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случая.</a:t>
            </a:r>
            <a:endParaRPr lang="ru-RU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начинается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 момента 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уплаты первого страхового взноса в полном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объеме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но не ранее дня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начала посева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1560" y="4039416"/>
            <a:ext cx="6852724" cy="936104"/>
          </a:xfrm>
          <a:prstGeom prst="rightArrow">
            <a:avLst/>
          </a:prstGeom>
          <a:solidFill>
            <a:srgbClr val="AEC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 выращивания с/х культуры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44" idx="0"/>
          </p:cNvCxnSpPr>
          <p:nvPr/>
        </p:nvCxnSpPr>
        <p:spPr>
          <a:xfrm>
            <a:off x="591191" y="3459892"/>
            <a:ext cx="20369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0" idx="2"/>
          </p:cNvCxnSpPr>
          <p:nvPr/>
        </p:nvCxnSpPr>
        <p:spPr>
          <a:xfrm flipH="1">
            <a:off x="7464284" y="3744253"/>
            <a:ext cx="1" cy="162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flipH="1">
            <a:off x="1619670" y="4251980"/>
            <a:ext cx="2" cy="11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4" idx="2"/>
          </p:cNvCxnSpPr>
          <p:nvPr/>
        </p:nvCxnSpPr>
        <p:spPr>
          <a:xfrm>
            <a:off x="3446048" y="3459892"/>
            <a:ext cx="1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46049" y="5048786"/>
            <a:ext cx="1368152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Уплата 1-го взноса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46048" y="2894746"/>
            <a:ext cx="4018236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период страхования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B050"/>
                </a:solidFill>
              </a:rPr>
              <a:t>защищено </a:t>
            </a:r>
            <a:r>
              <a:rPr lang="ru-RU" sz="1600" b="1" dirty="0" smtClean="0">
                <a:solidFill>
                  <a:srgbClr val="00B050"/>
                </a:solidFill>
              </a:rPr>
              <a:t>страхованием!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942536" y="3574844"/>
            <a:ext cx="346161" cy="100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96336" y="5157192"/>
            <a:ext cx="972108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Уборка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5050458"/>
            <a:ext cx="1944216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Посев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670" y="5050458"/>
            <a:ext cx="1296147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Заключение договора</a:t>
            </a:r>
          </a:p>
        </p:txBody>
      </p:sp>
      <p:sp>
        <p:nvSpPr>
          <p:cNvPr id="38" name="Выноска 2 (с границей) 37"/>
          <p:cNvSpPr/>
          <p:nvPr/>
        </p:nvSpPr>
        <p:spPr>
          <a:xfrm>
            <a:off x="2221913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422"/>
              <a:gd name="adj6" fmla="val -40452"/>
            </a:avLst>
          </a:prstGeom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Град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Выноска 2 (с границей) 38"/>
          <p:cNvSpPr/>
          <p:nvPr/>
        </p:nvSpPr>
        <p:spPr>
          <a:xfrm>
            <a:off x="5455166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095"/>
              <a:gd name="adj6" fmla="val -69644"/>
            </a:avLst>
          </a:prstGeom>
          <a:solidFill>
            <a:srgbClr val="AECDAB"/>
          </a:solidFill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Град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 rot="16200000">
            <a:off x="5276982" y="1556951"/>
            <a:ext cx="356369" cy="4018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326794"/>
            <a:ext cx="1296144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не более 15 дней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2852936"/>
            <a:ext cx="3194529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не защищено страхованием!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 rot="16200000">
            <a:off x="1845539" y="1859383"/>
            <a:ext cx="346161" cy="2854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Период страхования</a:t>
            </a:r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323528" y="5589240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Если событие имеет продолжительный характер и с момента его начала до вступления договора в силу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прошло менее 25% продолжительности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то оно покрывается страхованием.</a:t>
            </a:r>
            <a:endParaRPr lang="ru-RU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Подача документов на субсидирование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0412"/>
              </p:ext>
            </p:extLst>
          </p:nvPr>
        </p:nvGraphicFramePr>
        <p:xfrm>
          <a:off x="208508" y="2700337"/>
          <a:ext cx="8679160" cy="28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/>
                <a:gridCol w="8100788"/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Примерный</a:t>
                      </a:r>
                      <a:r>
                        <a:rPr lang="ru-RU" sz="2400" baseline="0" dirty="0" smtClean="0"/>
                        <a:t> п</a:t>
                      </a:r>
                      <a:r>
                        <a:rPr lang="ru-RU" sz="2400" dirty="0" smtClean="0"/>
                        <a:t>еречень</a:t>
                      </a:r>
                      <a:r>
                        <a:rPr lang="ru-RU" sz="2400" baseline="0" dirty="0" smtClean="0"/>
                        <a:t> д</a:t>
                      </a:r>
                      <a:r>
                        <a:rPr lang="ru-RU" sz="2400" dirty="0" smtClean="0"/>
                        <a:t>окументов</a:t>
                      </a:r>
                      <a:endParaRPr lang="ru-RU" sz="2400" dirty="0"/>
                    </a:p>
                  </a:txBody>
                  <a:tcPr/>
                </a:tc>
              </a:tr>
              <a:tr h="55423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заявление о перечислении целевых средств</a:t>
                      </a:r>
                      <a:endParaRPr lang="ru-RU" sz="2200" dirty="0"/>
                    </a:p>
                  </a:txBody>
                  <a:tcPr/>
                </a:tc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справку о размере целевых средств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копию договора сельскохозяйственного страхования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выписку из отчета о платежеспособности страховой организации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180" y="1333217"/>
            <a:ext cx="83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После заключения договора страхования и оплаты 50% страховой премии в течение 5 рабочих дней документы подаются в орган управления АПК для получения субсидий.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745450"/>
            <a:ext cx="83529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Перечень документов определяется региональным нормативным правовым актом.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3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0203668"/>
              </p:ext>
            </p:extLst>
          </p:nvPr>
        </p:nvGraphicFramePr>
        <p:xfrm>
          <a:off x="213320" y="1268760"/>
          <a:ext cx="8679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448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Обязанности страхователя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4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Этапы урегулирования убытка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97350"/>
              </p:ext>
            </p:extLst>
          </p:nvPr>
        </p:nvGraphicFramePr>
        <p:xfrm>
          <a:off x="577751" y="1099094"/>
          <a:ext cx="8213263" cy="521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7"/>
                <a:gridCol w="5768342"/>
                <a:gridCol w="1596714"/>
              </a:tblGrid>
              <a:tr h="9214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№ п/п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Действия Страховщика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Срок</a:t>
                      </a:r>
                      <a:endParaRPr lang="ru-RU" sz="2200" dirty="0"/>
                    </a:p>
                  </a:txBody>
                  <a:tcPr anchor="ctr"/>
                </a:tc>
              </a:tr>
              <a:tr h="8869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Запрос дополнительных документов после получения заявления на выплату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 дней</a:t>
                      </a:r>
                      <a:endParaRPr lang="ru-RU" sz="2000" dirty="0"/>
                    </a:p>
                  </a:txBody>
                  <a:tcPr anchor="ctr"/>
                </a:tc>
              </a:tr>
              <a:tr h="20216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получения всех документов Страховщиком  принимается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 признании события страховым случаем / об отказе в страховой выплате;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 проведении страхового расследования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 дней</a:t>
                      </a:r>
                      <a:endParaRPr lang="ru-RU" sz="2000" dirty="0"/>
                    </a:p>
                  </a:txBody>
                  <a:tcPr anchor="ctr"/>
                </a:tc>
              </a:tr>
              <a:tr h="8462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Уведомить Страхователя о принятом решении после принятия решения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дня</a:t>
                      </a:r>
                      <a:endParaRPr lang="ru-RU" sz="2000" dirty="0"/>
                    </a:p>
                  </a:txBody>
                  <a:tcPr anchor="ctr"/>
                </a:tc>
              </a:tr>
              <a:tr h="5338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Страховая</a:t>
                      </a:r>
                      <a:r>
                        <a:rPr lang="ru-RU" sz="2000" baseline="0" dirty="0" smtClean="0"/>
                        <a:t> выплата с даты принятия решения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дней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89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86500" y="2348880"/>
            <a:ext cx="794831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Принять все разумные и доступные меры по предотвращению и уменьшению ущерба </a:t>
            </a: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урожая</a:t>
            </a:r>
            <a:endParaRPr lang="ru-RU" sz="19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6500" y="3154041"/>
            <a:ext cx="7948310" cy="1356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900" dirty="0" smtClean="0">
                <a:solidFill>
                  <a:srgbClr val="002060"/>
                </a:solidFill>
                <a:cs typeface="Arial" panose="020B0604020202020204" pitchFamily="34" charset="0"/>
              </a:rPr>
              <a:t>Сохранить </a:t>
            </a:r>
            <a:r>
              <a:rPr lang="ru-RU" sz="1900" dirty="0">
                <a:solidFill>
                  <a:srgbClr val="002060"/>
                </a:solidFill>
                <a:cs typeface="Arial" panose="020B0604020202020204" pitchFamily="34" charset="0"/>
              </a:rPr>
              <a:t>пострадавшие </a:t>
            </a:r>
            <a:r>
              <a:rPr lang="ru-RU" sz="1900" dirty="0" smtClean="0">
                <a:solidFill>
                  <a:srgbClr val="002060"/>
                </a:solidFill>
                <a:cs typeface="Arial" panose="020B0604020202020204" pitchFamily="34" charset="0"/>
              </a:rPr>
              <a:t>с/х </a:t>
            </a:r>
            <a:r>
              <a:rPr lang="ru-RU" sz="1900" dirty="0">
                <a:solidFill>
                  <a:srgbClr val="002060"/>
                </a:solidFill>
                <a:cs typeface="Arial" panose="020B0604020202020204" pitchFamily="34" charset="0"/>
              </a:rPr>
              <a:t>культуры, в том виде, в котором они оказались после наступления страхового </a:t>
            </a:r>
            <a:r>
              <a:rPr lang="ru-RU" sz="1900" dirty="0" smtClean="0">
                <a:solidFill>
                  <a:srgbClr val="002060"/>
                </a:solidFill>
                <a:cs typeface="Arial" panose="020B0604020202020204" pitchFamily="34" charset="0"/>
              </a:rPr>
              <a:t>события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6499" y="944912"/>
            <a:ext cx="7948311" cy="1187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Уведомить </a:t>
            </a:r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Страховщика о событии, имеющем признаки </a:t>
            </a: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страхового, незамедлительно </a:t>
            </a:r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любым доступным способом, а также в письменной форме </a:t>
            </a: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в течение 3 рабочих дней (п. 8.5.1. Правил страхования)</a:t>
            </a:r>
            <a:endParaRPr lang="ru-RU" sz="19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Семиугольник 19"/>
          <p:cNvSpPr/>
          <p:nvPr/>
        </p:nvSpPr>
        <p:spPr>
          <a:xfrm>
            <a:off x="213320" y="1275469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емиугольник 20"/>
          <p:cNvSpPr/>
          <p:nvPr/>
        </p:nvSpPr>
        <p:spPr>
          <a:xfrm>
            <a:off x="195974" y="2348880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329664" y="1848178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Семиугольник 35"/>
          <p:cNvSpPr/>
          <p:nvPr/>
        </p:nvSpPr>
        <p:spPr>
          <a:xfrm>
            <a:off x="213320" y="3140968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344161" y="2708919"/>
            <a:ext cx="490651" cy="576065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886500" y="4658458"/>
            <a:ext cx="794831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Совместно </a:t>
            </a:r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со Страховщиком </a:t>
            </a: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участвовать в обследовании пострадавших культур, в том числе при определении урожайности перед началом уборки о чем обязательно заблаговременно уведомить страховщика до начала уборки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40" name="Семиугольник 39"/>
          <p:cNvSpPr/>
          <p:nvPr/>
        </p:nvSpPr>
        <p:spPr>
          <a:xfrm>
            <a:off x="202423" y="4653136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8346030" y="4221088"/>
            <a:ext cx="490651" cy="576064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Заголовок 8"/>
          <p:cNvSpPr>
            <a:spLocks noGrp="1"/>
          </p:cNvSpPr>
          <p:nvPr>
            <p:ph type="title" idx="11"/>
          </p:nvPr>
        </p:nvSpPr>
        <p:spPr>
          <a:xfrm>
            <a:off x="68448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Если наступил страховой случай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2046" y="5877272"/>
            <a:ext cx="794831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8.2.12. направить Страховщику Заявление на выплату страхового </a:t>
            </a:r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возмещения в течение 5 рабочих дней после окончания уборки</a:t>
            </a:r>
            <a:endParaRPr lang="ru-RU" sz="19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Семиугольник 22"/>
          <p:cNvSpPr/>
          <p:nvPr/>
        </p:nvSpPr>
        <p:spPr>
          <a:xfrm>
            <a:off x="251520" y="5877272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8385210" y="5376570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31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35938"/>
              </p:ext>
            </p:extLst>
          </p:nvPr>
        </p:nvGraphicFramePr>
        <p:xfrm>
          <a:off x="182984" y="1124744"/>
          <a:ext cx="8679160" cy="42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0"/>
                <a:gridCol w="8034560"/>
              </a:tblGrid>
              <a:tr h="72438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№ п/п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Наименование документа</a:t>
                      </a:r>
                      <a:endParaRPr lang="ru-RU" sz="2200" dirty="0"/>
                    </a:p>
                  </a:txBody>
                  <a:tcPr anchor="ctr"/>
                </a:tc>
              </a:tr>
              <a:tr h="4634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договор сельскохозяйственного страхования </a:t>
                      </a:r>
                      <a:endParaRPr lang="ru-RU" sz="2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документы, подтверждающие уплату страховой премии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письменное сообщение о наступлении события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акты обследования сельскохозяйственных культур (в том числе определения урожайности на корню), составленные с участием представителей Страховщика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29-сх и 2-фермер/ 4-СХ и 1-фермер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отметкой Росстата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наличие события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Документы для урегулирования убытка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420" y="575590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Страховщиком могут быть дополнительно запрошены </a:t>
            </a:r>
            <a:r>
              <a:rPr lang="ru-RU" sz="2200" b="1" dirty="0" smtClean="0">
                <a:solidFill>
                  <a:srgbClr val="FF0000"/>
                </a:solidFill>
              </a:rPr>
              <a:t>документы, предусмотренные п. 9.6. Правил страхования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91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</a:t>
            </a:r>
            <a:r>
              <a:rPr lang="ru-RU" sz="2000" dirty="0" smtClean="0">
                <a:solidFill>
                  <a:prstClr val="black"/>
                </a:solidFill>
              </a:rPr>
              <a:t>снижение урожая по сравнению с запланированным в результате событий, </a:t>
            </a:r>
            <a:r>
              <a:rPr lang="ru-RU" sz="2000" b="1" dirty="0" smtClean="0">
                <a:solidFill>
                  <a:prstClr val="black"/>
                </a:solidFill>
              </a:rPr>
              <a:t>предусмотренных договором страхования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48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Страховая выплата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33996"/>
              </p:ext>
            </p:extLst>
          </p:nvPr>
        </p:nvGraphicFramePr>
        <p:xfrm>
          <a:off x="251520" y="2355648"/>
          <a:ext cx="4104456" cy="3593632"/>
        </p:xfrm>
        <a:graphic>
          <a:graphicData uri="http://schemas.openxmlformats.org/drawingml/2006/table">
            <a:tbl>
              <a:tblPr/>
              <a:tblGrid>
                <a:gridCol w="1710188"/>
                <a:gridCol w="2394268"/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яровая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900 руб./ц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Планируемый</a:t>
                      </a:r>
                      <a:r>
                        <a:rPr lang="ru-RU" sz="1500" b="0" i="1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урожай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1000  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 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10% (90 000 руб.)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Фактический урожай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 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Застрахованные</a:t>
                      </a:r>
                      <a:r>
                        <a:rPr lang="ru-RU" sz="1500" b="0" i="1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события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Суховей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Произошедшие события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Вымерзание,</a:t>
                      </a:r>
                      <a:r>
                        <a:rPr lang="ru-RU" sz="1500" b="0" i="1" u="none" strike="noStrik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суховей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9952" y="2773377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Расчет размера убытка: </a:t>
            </a:r>
          </a:p>
          <a:p>
            <a:endParaRPr lang="ru-RU" b="1" dirty="0"/>
          </a:p>
          <a:p>
            <a:r>
              <a:rPr lang="ru-RU" b="1" dirty="0" smtClean="0"/>
              <a:t>(1000 ц – 200 ц) * 900 руб./ц * </a:t>
            </a:r>
            <a:r>
              <a:rPr lang="ru-RU" sz="2400" b="1" dirty="0" smtClean="0">
                <a:solidFill>
                  <a:srgbClr val="FF0000"/>
                </a:solidFill>
              </a:rPr>
              <a:t>½</a:t>
            </a:r>
            <a:r>
              <a:rPr lang="ru-RU" b="1" dirty="0" smtClean="0"/>
              <a:t> = 360 000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410087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Расчет размера выплаты: </a:t>
            </a:r>
          </a:p>
          <a:p>
            <a:endParaRPr lang="ru-RU" b="1" dirty="0"/>
          </a:p>
          <a:p>
            <a:r>
              <a:rPr lang="ru-RU" b="1" dirty="0" smtClean="0"/>
              <a:t>360 000 руб. – 90 000 руб. = 270 000 руб.</a:t>
            </a:r>
            <a:endParaRPr lang="ru-RU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68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Дополнительные программы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Возможности дальнейшего развития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18143022"/>
              </p:ext>
            </p:extLst>
          </p:nvPr>
        </p:nvGraphicFramePr>
        <p:xfrm>
          <a:off x="705486" y="2076402"/>
          <a:ext cx="7731732" cy="460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8B74461-D765-4263-8A13-9476C8A453E6}"/>
              </a:ext>
            </a:extLst>
          </p:cNvPr>
          <p:cNvSpPr/>
          <p:nvPr/>
        </p:nvSpPr>
        <p:spPr>
          <a:xfrm>
            <a:off x="683568" y="1340768"/>
            <a:ext cx="77768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Дополнительные программы страхования </a:t>
            </a:r>
            <a:r>
              <a:rPr lang="ru-RU" sz="1600" b="1" dirty="0" smtClean="0">
                <a:solidFill>
                  <a:srgbClr val="F8F8F8"/>
                </a:solidFill>
              </a:rPr>
              <a:t>(могут разрабатываться </a:t>
            </a:r>
            <a:r>
              <a:rPr lang="ru-RU" sz="1600" b="1" dirty="0">
                <a:solidFill>
                  <a:srgbClr val="F8F8F8"/>
                </a:solidFill>
              </a:rPr>
              <a:t>НСА по согласованию с Минсельхозом, Минфином и </a:t>
            </a:r>
            <a:r>
              <a:rPr lang="ru-RU" sz="1600" b="1" dirty="0" smtClean="0">
                <a:solidFill>
                  <a:srgbClr val="F8F8F8"/>
                </a:solidFill>
              </a:rPr>
              <a:t>ЦБ РФ).</a:t>
            </a:r>
            <a:endParaRPr lang="ru-RU" sz="1600" b="1" dirty="0">
              <a:solidFill>
                <a:srgbClr val="F8F8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752" y="4581128"/>
            <a:ext cx="1787026" cy="925894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/>
              <a:t>Размер выплаты определятся исходя из нормативной стоимости возделывания 1 га </a:t>
            </a:r>
            <a:r>
              <a:rPr lang="ru-RU" sz="1100" dirty="0" smtClean="0"/>
              <a:t>и площади </a:t>
            </a:r>
            <a:r>
              <a:rPr lang="ru-RU" sz="1100" dirty="0"/>
              <a:t>гибели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141" y="4941168"/>
            <a:ext cx="1787026" cy="592470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 smtClean="0"/>
              <a:t>Покрывает затраты на пересев озимых (по норм. стоимости)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9190" y="4077075"/>
            <a:ext cx="1787026" cy="1426031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/>
              <a:t>Размер </a:t>
            </a:r>
            <a:r>
              <a:rPr lang="ru-RU" sz="1100" dirty="0" smtClean="0"/>
              <a:t>выплаты определяется по снижению </a:t>
            </a:r>
            <a:r>
              <a:rPr lang="ru-RU" sz="1100" dirty="0"/>
              <a:t>урожайности </a:t>
            </a:r>
            <a:r>
              <a:rPr lang="ru-RU" sz="1100" dirty="0" smtClean="0"/>
              <a:t>с/х культуры </a:t>
            </a:r>
            <a:r>
              <a:rPr lang="ru-RU" sz="1100" dirty="0"/>
              <a:t>в административном районе по сравнению со средней пятилетней </a:t>
            </a:r>
            <a:r>
              <a:rPr lang="ru-RU" sz="1100" dirty="0" smtClean="0"/>
              <a:t>урожайностью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3406" y="4941168"/>
            <a:ext cx="1787026" cy="592470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 smtClean="0"/>
              <a:t>Учитывает специфику тепличного производства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0738" y="5694347"/>
            <a:ext cx="7776864" cy="338554"/>
          </a:xfrm>
          <a:prstGeom prst="rect">
            <a:avLst/>
          </a:prstGeom>
          <a:solidFill>
            <a:srgbClr val="92D050">
              <a:alpha val="59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000" cy="612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Единые правила страхования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812070"/>
              </p:ext>
            </p:extLst>
          </p:nvPr>
        </p:nvGraphicFramePr>
        <p:xfrm>
          <a:off x="395536" y="1628800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7750" y="4999528"/>
            <a:ext cx="802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С Правилами сельскохозяйственного страхования можно ознакомиться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на  официальном сайте НСА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  <a:hlinkClick r:id="rId8"/>
              </a:rPr>
              <a:t>www.naai.ru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20" y="5949280"/>
            <a:ext cx="83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Использование единых правил страховщиками обязательно!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5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470248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0984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964" y="1004535"/>
            <a:ext cx="844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Страхование сельскохозяйственных животных с государственной поддержкой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85709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rgbClr val="C0504D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19387"/>
              </p:ext>
            </p:extLst>
          </p:nvPr>
        </p:nvGraphicFramePr>
        <p:xfrm>
          <a:off x="127084" y="2697153"/>
          <a:ext cx="8796213" cy="376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61"/>
                <a:gridCol w="7524452"/>
              </a:tblGrid>
              <a:tr h="97249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крупный рогатый скот (буйволы, быки, волы, коровы, яки)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исключением  телят  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возрасте до 2-х месяцев </a:t>
                      </a:r>
                    </a:p>
                  </a:txBody>
                  <a:tcPr anchor="ctr">
                    <a:noFill/>
                  </a:tcPr>
                </a:tc>
              </a:tr>
              <a:tr h="869216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мелкий рогатый скот (козы, овцы)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исключением козлят  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ягнят в возрасте до  4-х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месяцев </a:t>
                      </a:r>
                    </a:p>
                  </a:txBody>
                  <a:tcPr anchor="ctr">
                    <a:noFill/>
                  </a:tcPr>
                </a:tc>
              </a:tr>
              <a:tr h="99339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свиньи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 исключением  поросят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  возрасте   до    4-х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недель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3130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птица яйценоских пород и птица мясных пород (гуси, индейки, куры, перепелки, утки, страусы),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цыплята-бройлеры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 ограничений по возрасту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4375" name="Picture 26" descr="70556_dwie_swinki_tr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44" y="4777590"/>
            <a:ext cx="1088549" cy="9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27" descr="hakasiya---territoriya-b-vozmozhnostey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06" y="3728601"/>
            <a:ext cx="1083086" cy="8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28" descr="main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65093"/>
            <a:ext cx="1105873" cy="84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8" name="Picture 1" descr="C:\Users\User007\Desktop\НСА готовое\Сайт НСА\ФОТКИ ДЛЯ САЙТА\4fbbc58df6d004a72e9f17ca6c64be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07" y="2569580"/>
            <a:ext cx="1083086" cy="9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57548" cy="634082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ru-RU" sz="2400" dirty="0" smtClean="0">
                <a:latin typeface="+mn-lt"/>
                <a:ea typeface="+mn-ea"/>
                <a:cs typeface="+mn-cs"/>
              </a:rPr>
              <a:t>Виды сельхозживотных</a:t>
            </a:r>
            <a:r>
              <a:rPr lang="ru-RU" sz="2400" dirty="0">
                <a:latin typeface="+mn-lt"/>
                <a:ea typeface="+mn-ea"/>
                <a:cs typeface="+mn-cs"/>
              </a:rPr>
              <a:t>, подлежащих страхованию с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господдержкой </a:t>
            </a:r>
            <a:r>
              <a:rPr lang="ru-RU" sz="2400" dirty="0">
                <a:latin typeface="+mn-lt"/>
                <a:ea typeface="+mn-ea"/>
                <a:cs typeface="+mn-cs"/>
              </a:rPr>
              <a:t>в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2019 г.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16632"/>
            <a:ext cx="5191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688" y="1196752"/>
            <a:ext cx="827179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Перечень животных, подлежащих страхованию с господдержкой, ежегодно </a:t>
            </a:r>
            <a:r>
              <a:rPr lang="ru-RU" b="1" dirty="0" smtClean="0">
                <a:solidFill>
                  <a:prstClr val="black"/>
                </a:solidFill>
              </a:rPr>
              <a:t>определяется Планом с/х страхования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199987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 01.03.2019 г.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2359913"/>
            <a:ext cx="3600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Приказ Минсельхоза России №483 от 30.10.2018 г. </a:t>
            </a:r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76197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7336"/>
              </p:ext>
            </p:extLst>
          </p:nvPr>
        </p:nvGraphicFramePr>
        <p:xfrm>
          <a:off x="179512" y="1268761"/>
          <a:ext cx="8824483" cy="5697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528339"/>
              </a:tblGrid>
              <a:tr h="115212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Лошади, лошаки, мулы, ослы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Верблюды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верблюжат в возрасте до 4-х месяцев</a:t>
                      </a:r>
                    </a:p>
                  </a:txBody>
                  <a:tcPr anchor="ctr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Олени (маралы, пятнистые олени, северные олени)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</a:txBody>
                  <a:tcPr anchor="ctr">
                    <a:noFill/>
                  </a:tcPr>
                </a:tc>
              </a:tr>
              <a:tr h="112034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Кролики, пушные звери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</a:txBody>
                  <a:tcPr anchor="ctr">
                    <a:noFill/>
                  </a:tcPr>
                </a:tc>
              </a:tr>
              <a:tr h="112034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Семьи пчел 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11"/>
          </p:nvPr>
        </p:nvSpPr>
        <p:spPr>
          <a:xfrm>
            <a:off x="1115616" y="350535"/>
            <a:ext cx="7643192" cy="634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Виды сельхозживотных, подлежащих страхованию с господдержкой в 2019 г.</a:t>
            </a:r>
            <a:br>
              <a:rPr lang="ru-RU" sz="2400" dirty="0" smtClean="0"/>
            </a:b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72" y="956628"/>
            <a:ext cx="8714332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" u="sng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16632"/>
            <a:ext cx="5191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" y="3361537"/>
            <a:ext cx="1276747" cy="1079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5" y="4509120"/>
            <a:ext cx="1276747" cy="106313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1" y="2218928"/>
            <a:ext cx="1292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5661248"/>
            <a:ext cx="12795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232466" cy="9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1268760"/>
            <a:ext cx="8438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Утрата </a:t>
            </a:r>
            <a:r>
              <a:rPr lang="ru-RU" b="1" dirty="0">
                <a:solidFill>
                  <a:prstClr val="black"/>
                </a:solidFill>
              </a:rPr>
              <a:t>(</a:t>
            </a:r>
            <a:r>
              <a:rPr lang="ru-RU" b="1" dirty="0" smtClean="0">
                <a:solidFill>
                  <a:prstClr val="black"/>
                </a:solidFill>
              </a:rPr>
              <a:t>гибель)</a:t>
            </a:r>
            <a:r>
              <a:rPr lang="ar-AE" b="1" dirty="0" smtClean="0">
                <a:solidFill>
                  <a:prstClr val="black"/>
                </a:solidFill>
              </a:rPr>
              <a:t>٭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сельскохозяйственных животных </a:t>
            </a:r>
            <a:r>
              <a:rPr lang="ru-RU" dirty="0" smtClean="0">
                <a:solidFill>
                  <a:prstClr val="black"/>
                </a:solidFill>
              </a:rPr>
              <a:t>- имевшие </a:t>
            </a:r>
            <a:r>
              <a:rPr lang="ru-RU" dirty="0">
                <a:solidFill>
                  <a:prstClr val="black"/>
                </a:solidFill>
              </a:rPr>
              <a:t>место в период действия договора сельскохозяйственного страхования </a:t>
            </a:r>
            <a:r>
              <a:rPr lang="ru-RU" b="1" dirty="0">
                <a:solidFill>
                  <a:prstClr val="black"/>
                </a:solidFill>
              </a:rPr>
              <a:t>падеж</a:t>
            </a:r>
            <a:r>
              <a:rPr lang="ru-RU" dirty="0">
                <a:solidFill>
                  <a:prstClr val="black"/>
                </a:solidFill>
              </a:rPr>
              <a:t> или </a:t>
            </a:r>
            <a:r>
              <a:rPr lang="ru-RU" b="1" dirty="0" smtClean="0">
                <a:solidFill>
                  <a:prstClr val="black"/>
                </a:solidFill>
              </a:rPr>
              <a:t>убой</a:t>
            </a:r>
            <a:r>
              <a:rPr lang="ru-RU" dirty="0" smtClean="0">
                <a:solidFill>
                  <a:prstClr val="black"/>
                </a:solidFill>
              </a:rPr>
              <a:t> (</a:t>
            </a:r>
            <a:r>
              <a:rPr lang="ru-RU" b="1" dirty="0" smtClean="0">
                <a:solidFill>
                  <a:prstClr val="black"/>
                </a:solidFill>
              </a:rPr>
              <a:t>уничтожение</a:t>
            </a:r>
            <a:r>
              <a:rPr lang="ru-RU" dirty="0" smtClean="0">
                <a:solidFill>
                  <a:prstClr val="black"/>
                </a:solidFill>
              </a:rPr>
              <a:t>) сельскохозяйственных </a:t>
            </a:r>
            <a:r>
              <a:rPr lang="ru-RU" dirty="0">
                <a:solidFill>
                  <a:prstClr val="black"/>
                </a:solidFill>
              </a:rPr>
              <a:t>животных в результате </a:t>
            </a:r>
            <a:r>
              <a:rPr lang="ru-RU" dirty="0" smtClean="0">
                <a:solidFill>
                  <a:prstClr val="black"/>
                </a:solidFill>
              </a:rPr>
              <a:t>наступления страховых событий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4041"/>
            <a:ext cx="5256584" cy="309323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542256" cy="11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7224" y="285728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Страховой риск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51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85709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448425"/>
            <a:ext cx="726555" cy="365125"/>
          </a:xfrm>
        </p:spPr>
        <p:txBody>
          <a:bodyPr/>
          <a:lstStyle/>
          <a:p>
            <a:pPr>
              <a:defRPr/>
            </a:pPr>
            <a:fld id="{90AF2C51-DA4B-4DCF-9262-8FE5F2CC880B}" type="slidenum">
              <a:rPr lang="ru-RU" sz="20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41988"/>
            <a:ext cx="542256" cy="11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2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A80087-F82E-4249-B6F1-BC680DC70D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70134" y="30762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Страховые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события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5502" y="1124744"/>
            <a:ext cx="835667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Заразные </a:t>
            </a: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болезни животных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(согласно перечня,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утвержденного Приказом МСХ РФ № 242 от 24 июня 2013 г. , содержащий 62 болезни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5502" y="2708920"/>
            <a:ext cx="8594970" cy="1058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Нарушение </a:t>
            </a: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снабжения электрической, тепловой энергией, водой в результате стихийных </a:t>
            </a: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бедствий,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условия содержания сельскохозяйственных животных предусматривают обязательное использование электрической, тепловой энергии,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воды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262" y="2100870"/>
            <a:ext cx="859497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Стихийные </a:t>
            </a: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бедствия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(удар молнии, землетрясение, пыльная буря, ураганный ветер, сильная метель, буран, наводнение, обвал, лавина, сель, оползень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1593" y="1700808"/>
            <a:ext cx="851554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Массовые </a:t>
            </a: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отравления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внезапное отравление ядовитыми травами или веществами, в том числе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кормами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3320" y="3429000"/>
            <a:ext cx="8753830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Пожар</a:t>
            </a:r>
            <a:endParaRPr lang="ru-RU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ranukovmh\Desktop\наводн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0" y="5035058"/>
            <a:ext cx="2042446" cy="17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anukovmh\Desktop\отра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35058"/>
            <a:ext cx="1944215" cy="16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anukovmh\Desktop\пожа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7"/>
            <a:ext cx="22349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anukovmh\Desktop\ачс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536" y="4058488"/>
            <a:ext cx="8280920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+ </a:t>
            </a:r>
            <a:r>
              <a:rPr lang="ru-RU" sz="1400" b="1" i="1" dirty="0" smtClean="0">
                <a:solidFill>
                  <a:srgbClr val="C00000"/>
                </a:solidFill>
              </a:rPr>
              <a:t>риск: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возникновение </a:t>
            </a:r>
            <a:r>
              <a:rPr lang="ru-RU" sz="1600" dirty="0">
                <a:solidFill>
                  <a:srgbClr val="C00000"/>
                </a:solidFill>
              </a:rPr>
              <a:t>на территории страхования очага заразной болезни животных для ликвидации которого по решению компетентных органов производится убой (уничтожение)</a:t>
            </a:r>
          </a:p>
        </p:txBody>
      </p:sp>
    </p:spTree>
    <p:extLst>
      <p:ext uri="{BB962C8B-B14F-4D97-AF65-F5344CB8AC3E}">
        <p14:creationId xmlns:p14="http://schemas.microsoft.com/office/powerpoint/2010/main" val="277817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97931"/>
            <a:ext cx="867658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700" b="1" dirty="0">
                <a:solidFill>
                  <a:prstClr val="black"/>
                </a:solidFill>
              </a:rPr>
              <a:t>В соответствии со статьей 4 Федерального закона </a:t>
            </a:r>
            <a:r>
              <a:rPr lang="ru-RU" sz="1700" b="1" dirty="0" smtClean="0">
                <a:solidFill>
                  <a:prstClr val="black"/>
                </a:solidFill>
              </a:rPr>
              <a:t>№ 260-ФЗ договор </a:t>
            </a:r>
            <a:r>
              <a:rPr lang="ru-RU" sz="1700" b="1" dirty="0">
                <a:solidFill>
                  <a:prstClr val="black"/>
                </a:solidFill>
              </a:rPr>
              <a:t>сельскохозяйственного страхования в отношении сельскохозяйственных животных заключается </a:t>
            </a:r>
            <a:endParaRPr lang="ru-RU" sz="17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prstClr val="black"/>
                </a:solidFill>
              </a:rPr>
              <a:t>на </a:t>
            </a:r>
            <a:r>
              <a:rPr lang="ru-RU" sz="1700" b="1" dirty="0">
                <a:solidFill>
                  <a:prstClr val="black"/>
                </a:solidFill>
              </a:rPr>
              <a:t>все имеющееся у сельхозтоваропроизводителя </a:t>
            </a:r>
            <a:r>
              <a:rPr lang="ru-RU" sz="1700" b="1" dirty="0" smtClean="0">
                <a:solidFill>
                  <a:prstClr val="black"/>
                </a:solidFill>
              </a:rPr>
              <a:t>поголовье </a:t>
            </a:r>
            <a:r>
              <a:rPr lang="ru-RU" sz="1700" b="1" dirty="0">
                <a:solidFill>
                  <a:prstClr val="black"/>
                </a:solidFill>
              </a:rPr>
              <a:t>сельскохозяйственных животных </a:t>
            </a:r>
            <a:r>
              <a:rPr lang="ru-RU" sz="1700" b="1" dirty="0" smtClean="0">
                <a:solidFill>
                  <a:prstClr val="black"/>
                </a:solidFill>
              </a:rPr>
              <a:t>одного или определенных </a:t>
            </a:r>
            <a:r>
              <a:rPr lang="ru-RU" sz="1700" b="1" dirty="0">
                <a:solidFill>
                  <a:prstClr val="black"/>
                </a:solidFill>
              </a:rPr>
              <a:t>видов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в субъекте РФ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prstClr val="black"/>
                </a:solidFill>
              </a:rPr>
              <a:t>на </a:t>
            </a:r>
            <a:r>
              <a:rPr lang="ru-RU" sz="1700" b="1" dirty="0">
                <a:solidFill>
                  <a:prstClr val="black"/>
                </a:solidFill>
              </a:rPr>
              <a:t>срок не менее чем один год.</a:t>
            </a:r>
            <a:endParaRPr lang="ru-RU" sz="1700" b="1" dirty="0" smtClean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2996952"/>
            <a:ext cx="4762500" cy="35718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" y="116023"/>
            <a:ext cx="492771" cy="118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06139" y="116632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Особенности договора страхования с господдержкой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9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7543" y="1593378"/>
            <a:ext cx="412441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algn="just"/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Франшиза – часть убытков, которая не подлежит возмещению!</a:t>
            </a:r>
          </a:p>
          <a:p>
            <a:pPr marL="177800" algn="just"/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800"/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Договор страхования сельскохозяйственных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животных может предусматривать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установление: </a:t>
            </a:r>
          </a:p>
          <a:p>
            <a:pPr marL="177800" algn="just"/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- безусловной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франшизы </a:t>
            </a: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800" algn="just"/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- агрегатной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безусловной франшизы. </a:t>
            </a:r>
            <a:endParaRPr lang="ru-RU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6" y="215642"/>
            <a:ext cx="7515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Франшиза</a:t>
            </a:r>
            <a:endParaRPr lang="ru-RU" sz="25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54944422"/>
              </p:ext>
            </p:extLst>
          </p:nvPr>
        </p:nvGraphicFramePr>
        <p:xfrm>
          <a:off x="3995936" y="1239435"/>
          <a:ext cx="3960440" cy="278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33173" y="2563803"/>
            <a:ext cx="138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Франшиза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7565486" y="2701373"/>
            <a:ext cx="209478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837" y="4717593"/>
            <a:ext cx="8334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Если по совокупности страховых случаев общая сумма убытков не превышает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агрегатной безусловной франшизы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то такие убытки не подлежат возмещению Страховщиком. 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77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980728"/>
            <a:ext cx="86952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algn="just"/>
            <a:r>
              <a:rPr lang="ru-RU" sz="2000" dirty="0">
                <a:solidFill>
                  <a:prstClr val="black"/>
                </a:solidFill>
              </a:rPr>
              <a:t>Для принятия решения о заключении договора сельскохозяйственного страхования Страховщик вправе дополнительно к заявлению на страхование запросить от Страхователя (Выгодоприобретателя) документы, характеризующие степень страхового </a:t>
            </a:r>
            <a:r>
              <a:rPr lang="ru-RU" sz="2000" dirty="0" smtClean="0">
                <a:solidFill>
                  <a:prstClr val="black"/>
                </a:solidFill>
              </a:rPr>
              <a:t>риска (п. 7.2.2. Правил)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73556" y="44624"/>
            <a:ext cx="7515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Документы,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прилагаемые к заявлению на страхование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0604"/>
              </p:ext>
            </p:extLst>
          </p:nvPr>
        </p:nvGraphicFramePr>
        <p:xfrm>
          <a:off x="213320" y="2377441"/>
          <a:ext cx="8679160" cy="374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56"/>
                <a:gridCol w="8136904"/>
              </a:tblGrid>
              <a:tr h="581783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 документа</a:t>
                      </a:r>
                      <a:endParaRPr lang="ru-RU" sz="2400" dirty="0"/>
                    </a:p>
                  </a:txBody>
                  <a:tcPr/>
                </a:tc>
              </a:tr>
              <a:tr h="63580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купли-продажи, договор аренды, накладные, инвентаризационная опись, данные бухгалтерского учета</a:t>
                      </a:r>
                      <a:endParaRPr lang="ru-RU" sz="2200" dirty="0"/>
                    </a:p>
                  </a:txBody>
                  <a:tcPr/>
                </a:tc>
              </a:tr>
              <a:tr h="1080454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государственной ветеринарной службы о состоянии животных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результаты проведенных диагностических исследований, справки от ветеринарной службы хозяйства с указанием данных о проведении профилактических мероприятий</a:t>
                      </a:r>
                      <a:endParaRPr lang="ru-RU" sz="2200" dirty="0" smtClean="0"/>
                    </a:p>
                  </a:txBody>
                  <a:tcPr/>
                </a:tc>
              </a:tr>
              <a:tr h="127380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государственной ветеринарной службы об эпизоотическом благополучии хозяйства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(справка от государственной ветеринарной службы, осуществляющей контроль местности, в которой расположено хозяйство)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1"/>
          <p:cNvSpPr>
            <a:spLocks noGrp="1"/>
          </p:cNvSpPr>
          <p:nvPr>
            <p:ph/>
          </p:nvPr>
        </p:nvSpPr>
        <p:spPr>
          <a:xfrm>
            <a:off x="323528" y="6237312"/>
            <a:ext cx="8679160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Страховщиком могут быть запрошены иные документы, согласно п. 7.2.3 Правил.</a:t>
            </a:r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43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320" y="1386354"/>
            <a:ext cx="867916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При </a:t>
            </a:r>
            <a:r>
              <a:rPr lang="ru-RU" sz="1700" dirty="0">
                <a:solidFill>
                  <a:srgbClr val="002060"/>
                </a:solidFill>
              </a:rPr>
              <a:t>заключении договора сельскохозяйственного страхования необходимо четко определить </a:t>
            </a:r>
            <a:r>
              <a:rPr lang="ru-RU" sz="1700" b="1" dirty="0">
                <a:solidFill>
                  <a:srgbClr val="002060"/>
                </a:solidFill>
              </a:rPr>
              <a:t>территорию </a:t>
            </a:r>
            <a:r>
              <a:rPr lang="ru-RU" sz="1700" b="1" dirty="0" smtClean="0">
                <a:solidFill>
                  <a:srgbClr val="002060"/>
                </a:solidFill>
              </a:rPr>
              <a:t>страхования</a:t>
            </a:r>
            <a:r>
              <a:rPr lang="ar-AE" sz="1700" dirty="0" smtClean="0">
                <a:solidFill>
                  <a:srgbClr val="002060"/>
                </a:solidFill>
              </a:rPr>
              <a:t>٭</a:t>
            </a:r>
            <a:r>
              <a:rPr lang="ru-RU" sz="1700" dirty="0" smtClean="0">
                <a:solidFill>
                  <a:srgbClr val="002060"/>
                </a:solidFill>
              </a:rPr>
              <a:t>:</a:t>
            </a:r>
          </a:p>
          <a:p>
            <a:pPr indent="457200" algn="just"/>
            <a:endParaRPr lang="ru-RU" sz="17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субъект РФ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  <a:endParaRPr lang="ru-RU" sz="17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муниципальный район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  <a:endParaRPr lang="ru-RU" sz="17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населенный пункт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  <a:endParaRPr lang="ru-RU" sz="17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название предприятия; </a:t>
            </a: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номер и наименование живот-</a:t>
            </a:r>
            <a:r>
              <a:rPr lang="ru-RU" sz="1700" dirty="0" err="1" smtClean="0">
                <a:solidFill>
                  <a:srgbClr val="002060"/>
                </a:solidFill>
              </a:rPr>
              <a:t>ских</a:t>
            </a:r>
            <a:r>
              <a:rPr lang="ru-RU" sz="1700" dirty="0" smtClean="0">
                <a:solidFill>
                  <a:srgbClr val="002060"/>
                </a:solidFill>
              </a:rPr>
              <a:t> помещений</a:t>
            </a:r>
            <a:r>
              <a:rPr lang="ru-RU" sz="1700" dirty="0">
                <a:solidFill>
                  <a:srgbClr val="002060"/>
                </a:solidFill>
              </a:rPr>
              <a:t>;</a:t>
            </a:r>
            <a:endParaRPr lang="ru-RU" sz="17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 smtClean="0">
                <a:solidFill>
                  <a:srgbClr val="002060"/>
                </a:solidFill>
              </a:rPr>
              <a:t>● место </a:t>
            </a:r>
            <a:r>
              <a:rPr lang="ru-RU" sz="1700" dirty="0">
                <a:solidFill>
                  <a:srgbClr val="002060"/>
                </a:solidFill>
              </a:rPr>
              <a:t>выпаса (если животные </a:t>
            </a:r>
            <a:r>
              <a:rPr lang="ru-RU" sz="1700" dirty="0" smtClean="0">
                <a:solidFill>
                  <a:srgbClr val="002060"/>
                </a:solidFill>
              </a:rPr>
              <a:t>выпасаются).</a:t>
            </a:r>
            <a:endParaRPr lang="ru-RU" sz="1700" dirty="0">
              <a:solidFill>
                <a:srgbClr val="002060"/>
              </a:solidFill>
            </a:endParaRPr>
          </a:p>
          <a:p>
            <a:pPr indent="457200" algn="just"/>
            <a:endParaRPr lang="ru-RU" sz="1700" dirty="0" smtClean="0">
              <a:solidFill>
                <a:srgbClr val="002060"/>
              </a:solidFill>
            </a:endParaRPr>
          </a:p>
          <a:p>
            <a:pPr indent="457200" algn="ctr"/>
            <a:r>
              <a:rPr lang="ru-RU" sz="1700" b="1" dirty="0" smtClean="0">
                <a:solidFill>
                  <a:srgbClr val="002060"/>
                </a:solidFill>
              </a:rPr>
              <a:t>Животные </a:t>
            </a:r>
            <a:r>
              <a:rPr lang="ru-RU" sz="1700" b="1" dirty="0">
                <a:solidFill>
                  <a:srgbClr val="002060"/>
                </a:solidFill>
              </a:rPr>
              <a:t>считаются застрахованными при условии, что они находятся в пределах указанной в договоре сельскохозяйственного страхования </a:t>
            </a:r>
            <a:r>
              <a:rPr lang="ru-RU" sz="1700" b="1" u="sng" dirty="0">
                <a:solidFill>
                  <a:srgbClr val="FF0000"/>
                </a:solidFill>
              </a:rPr>
              <a:t>территории страхования </a:t>
            </a:r>
            <a:r>
              <a:rPr lang="ru-RU" sz="1700" b="1" u="sng" dirty="0" smtClean="0">
                <a:solidFill>
                  <a:srgbClr val="FF0000"/>
                </a:solidFill>
              </a:rPr>
              <a:t/>
            </a:r>
            <a:br>
              <a:rPr lang="ru-RU" sz="1700" b="1" u="sng" dirty="0" smtClean="0">
                <a:solidFill>
                  <a:srgbClr val="FF0000"/>
                </a:solidFill>
              </a:rPr>
            </a:br>
            <a:endParaRPr lang="ru-RU" sz="1400" b="1" i="1" dirty="0" smtClean="0">
              <a:solidFill>
                <a:srgbClr val="002060"/>
              </a:solidFill>
            </a:endParaRPr>
          </a:p>
          <a:p>
            <a:pPr indent="457200" algn="ctr"/>
            <a:r>
              <a:rPr lang="ru-RU" sz="1400" b="1" i="1" dirty="0">
                <a:solidFill>
                  <a:srgbClr val="002060"/>
                </a:solidFill>
              </a:rPr>
              <a:t>٭</a:t>
            </a:r>
            <a:r>
              <a:rPr lang="ru-RU" sz="1400" b="1" i="1" dirty="0" smtClean="0">
                <a:solidFill>
                  <a:srgbClr val="002060"/>
                </a:solidFill>
              </a:rPr>
              <a:t>Территория </a:t>
            </a:r>
            <a:r>
              <a:rPr lang="ru-RU" sz="1400" b="1" i="1" dirty="0">
                <a:solidFill>
                  <a:srgbClr val="002060"/>
                </a:solidFill>
              </a:rPr>
              <a:t>страхования </a:t>
            </a:r>
            <a:r>
              <a:rPr lang="ru-RU" sz="1400" i="1" dirty="0">
                <a:solidFill>
                  <a:srgbClr val="002060"/>
                </a:solidFill>
              </a:rPr>
              <a:t>- территория, в пределах которой должны произойти события, перечисленные в договоре страхования, для того, чтобы Страховщик мог рассматривать их в качестве страховых случаев.</a:t>
            </a:r>
          </a:p>
          <a:p>
            <a:pPr indent="457200" algn="ctr"/>
            <a:endParaRPr lang="ru-RU" sz="1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73556" y="231031"/>
            <a:ext cx="751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Территория страхования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boranukovmh\Desktop\пастб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7" y="1772816"/>
            <a:ext cx="2915816" cy="21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4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6" y="332656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страхования </a:t>
            </a:r>
            <a:endParaRPr lang="ru-RU" sz="2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521990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Для удобства расчетов страховой тариф приравнен к ставке субсидирования. На практике тариф ниже чем ставка субсидирования (особенно для крупных хозяйств). </a:t>
            </a: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66401"/>
              </p:ext>
            </p:extLst>
          </p:nvPr>
        </p:nvGraphicFramePr>
        <p:xfrm>
          <a:off x="213320" y="1340766"/>
          <a:ext cx="5394658" cy="354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20"/>
                <a:gridCol w="1224136"/>
                <a:gridCol w="1252002"/>
              </a:tblGrid>
              <a:tr h="477718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Франшиза,%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7771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44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Страховая сумма,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50 000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40 000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8743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Страховой  тариф*,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1,92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0,96</a:t>
                      </a:r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87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Страховая премия, руб.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960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</a:tr>
              <a:tr h="62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Премия, оплачиваемая аграрием, руб.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480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192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</a:tr>
              <a:tr h="48743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Страховая выплата, руб.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28 000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91" y="1844824"/>
            <a:ext cx="3072342" cy="23042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450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24319" y="1651628"/>
            <a:ext cx="3816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зерновые</a:t>
            </a:r>
            <a:endParaRPr lang="ru-RU" b="1" dirty="0"/>
          </a:p>
          <a:p>
            <a:r>
              <a:rPr lang="ru-RU" b="1" dirty="0" smtClean="0"/>
              <a:t>2. зернобобовые</a:t>
            </a:r>
          </a:p>
          <a:p>
            <a:r>
              <a:rPr lang="ru-RU" b="1" dirty="0" smtClean="0"/>
              <a:t>3. масличные</a:t>
            </a:r>
          </a:p>
          <a:p>
            <a:r>
              <a:rPr lang="ru-RU" b="1" dirty="0" smtClean="0"/>
              <a:t>4. технические</a:t>
            </a:r>
          </a:p>
          <a:p>
            <a:r>
              <a:rPr lang="ru-RU" b="1" dirty="0" smtClean="0"/>
              <a:t>5. кормовые</a:t>
            </a:r>
          </a:p>
          <a:p>
            <a:r>
              <a:rPr lang="ru-RU" b="1" dirty="0" smtClean="0"/>
              <a:t>6. бахчевые </a:t>
            </a:r>
          </a:p>
          <a:p>
            <a:r>
              <a:rPr lang="ru-RU" b="1" dirty="0" smtClean="0"/>
              <a:t>7. картофель </a:t>
            </a:r>
          </a:p>
          <a:p>
            <a:r>
              <a:rPr lang="ru-RU" b="1" dirty="0"/>
              <a:t>8. </a:t>
            </a:r>
            <a:r>
              <a:rPr lang="ru-RU" b="1" dirty="0" smtClean="0"/>
              <a:t>овощи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9961" y="1627059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9. виноград</a:t>
            </a:r>
          </a:p>
          <a:p>
            <a:r>
              <a:rPr lang="ru-RU" b="1" dirty="0" smtClean="0"/>
              <a:t>10. семечковые и</a:t>
            </a:r>
          </a:p>
          <a:p>
            <a:r>
              <a:rPr lang="ru-RU" b="1" dirty="0" smtClean="0"/>
              <a:t>11. косточковые</a:t>
            </a:r>
          </a:p>
          <a:p>
            <a:r>
              <a:rPr lang="ru-RU" b="1" dirty="0" smtClean="0"/>
              <a:t>12. </a:t>
            </a:r>
            <a:r>
              <a:rPr lang="ru-RU" b="1" dirty="0"/>
              <a:t>ягодные</a:t>
            </a:r>
          </a:p>
          <a:p>
            <a:r>
              <a:rPr lang="ru-RU" b="1" dirty="0" smtClean="0"/>
              <a:t>13. орехоплодные</a:t>
            </a:r>
          </a:p>
          <a:p>
            <a:r>
              <a:rPr lang="ru-RU" b="1" dirty="0" smtClean="0"/>
              <a:t>14. субтропические</a:t>
            </a:r>
          </a:p>
          <a:p>
            <a:r>
              <a:rPr lang="ru-RU" b="1" dirty="0" smtClean="0"/>
              <a:t>15. хмель</a:t>
            </a:r>
          </a:p>
          <a:p>
            <a:r>
              <a:rPr lang="ru-RU" b="1" dirty="0" smtClean="0"/>
              <a:t>16. чай</a:t>
            </a:r>
          </a:p>
        </p:txBody>
      </p:sp>
      <p:pic>
        <p:nvPicPr>
          <p:cNvPr id="1026" name="Picture 2" descr="C:\Users\boranukovmh\Desktop\зерновые культу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" y="4221089"/>
            <a:ext cx="263267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anukovmh\Desktop\зернобобо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56" y="4725144"/>
            <a:ext cx="2715624" cy="20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anukovmh\Desktop\овощ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65" y="4941168"/>
            <a:ext cx="27576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anukovmh\Desktop\бахчевы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3211"/>
            <a:ext cx="2952328" cy="1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8" y="980728"/>
            <a:ext cx="827179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с/х культур, подлежащих страхованию с господдержкой, ежегодно </a:t>
            </a:r>
            <a:r>
              <a:rPr lang="ru-RU" b="1" dirty="0" smtClean="0"/>
              <a:t>определяется Планом с/х страхования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F4F3D-DCF8-4EC0-8C5D-6ADF973703F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Autofit/>
          </a:bodyPr>
          <a:lstStyle/>
          <a:p>
            <a:pPr indent="0" fontAlgn="base">
              <a:spcAft>
                <a:spcPct val="0"/>
              </a:spcAft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Перечень сельскохозяйственных культур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44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утрата (гибель) животных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ru-RU" sz="2000" dirty="0">
                <a:solidFill>
                  <a:prstClr val="black"/>
                </a:solidFill>
              </a:rPr>
              <a:t>результате воздействия </a:t>
            </a:r>
            <a:r>
              <a:rPr lang="ru-RU" sz="2000" b="1" dirty="0">
                <a:solidFill>
                  <a:prstClr val="black"/>
                </a:solidFill>
              </a:rPr>
              <a:t>событий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smtClean="0">
                <a:solidFill>
                  <a:prstClr val="black"/>
                </a:solidFill>
              </a:rPr>
              <a:t>предусмотренных ФЗ-260 </a:t>
            </a: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prstClr val="black"/>
                </a:solidFill>
              </a:rPr>
              <a:t>период страхования</a:t>
            </a:r>
            <a:r>
              <a:rPr lang="ru-RU" sz="2000" dirty="0">
                <a:solidFill>
                  <a:prstClr val="black"/>
                </a:solidFill>
              </a:rPr>
              <a:t>, обусловленного договором </a:t>
            </a:r>
            <a:r>
              <a:rPr lang="ru-RU" sz="2000" dirty="0" smtClean="0">
                <a:solidFill>
                  <a:prstClr val="black"/>
                </a:solidFill>
              </a:rPr>
              <a:t>страхования,</a:t>
            </a: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на </a:t>
            </a:r>
            <a:r>
              <a:rPr lang="ru-RU" sz="2000" b="1" dirty="0">
                <a:solidFill>
                  <a:prstClr val="black"/>
                </a:solidFill>
              </a:rPr>
              <a:t>территории страхования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2" y="231031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Страховой случай</a:t>
            </a:r>
          </a:p>
        </p:txBody>
      </p:sp>
      <p:pic>
        <p:nvPicPr>
          <p:cNvPr id="1026" name="Picture 2" descr="C:\Users\boranukovmh\Desktop\ач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4528"/>
            <a:ext cx="4470325" cy="33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4" y="3560341"/>
            <a:ext cx="3816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>
              <a:tabLst>
                <a:tab pos="82550" algn="l"/>
              </a:tabLst>
            </a:pPr>
            <a:r>
              <a:rPr lang="ru-RU" sz="2200" dirty="0" smtClean="0">
                <a:solidFill>
                  <a:prstClr val="black"/>
                </a:solidFill>
              </a:rPr>
              <a:t>Если </a:t>
            </a:r>
            <a:r>
              <a:rPr lang="ru-RU" sz="2200" dirty="0">
                <a:solidFill>
                  <a:prstClr val="black"/>
                </a:solidFill>
              </a:rPr>
              <a:t>заболевание выявлено </a:t>
            </a:r>
            <a:r>
              <a:rPr lang="ru-RU" sz="2200" dirty="0" smtClean="0">
                <a:solidFill>
                  <a:prstClr val="black"/>
                </a:solidFill>
              </a:rPr>
              <a:t>в период </a:t>
            </a:r>
            <a:r>
              <a:rPr lang="ru-RU" sz="2200" dirty="0">
                <a:solidFill>
                  <a:prstClr val="black"/>
                </a:solidFill>
              </a:rPr>
              <a:t>страхования, то </a:t>
            </a:r>
            <a:r>
              <a:rPr lang="ru-RU" sz="2200" dirty="0" smtClean="0">
                <a:solidFill>
                  <a:prstClr val="black"/>
                </a:solidFill>
              </a:rPr>
              <a:t>убыток покрывается </a:t>
            </a:r>
            <a:r>
              <a:rPr lang="ru-RU" sz="2200" dirty="0">
                <a:solidFill>
                  <a:prstClr val="black"/>
                </a:solidFill>
              </a:rPr>
              <a:t>страхованием независимо от момента утраты (гибели) </a:t>
            </a:r>
            <a:r>
              <a:rPr lang="ru-RU" sz="2200" dirty="0" smtClean="0">
                <a:solidFill>
                  <a:prstClr val="black"/>
                </a:solidFill>
              </a:rPr>
              <a:t>животных.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7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2224" y="1563112"/>
            <a:ext cx="8215067" cy="2541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Незамедлительно сообщить о случившемся событии в компетентные органы: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возникновении заболевания, а также массовом отравлении - 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государственную ветеринарную службу;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пожаре - 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МЧС России, правоохранительные органы и государственную ветеринарную службу</a:t>
            </a: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стихийном бедствии - 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МЧС России, Росгидромет и государственную ветеринарную службу;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в случае нарушения электроснабжения, теплоснабжения или водоснабжения –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территориальные органы Ростехнадзора и другие компетентные органы, а также государственную ветеринарную службу.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679" y="4238311"/>
            <a:ext cx="8251790" cy="678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Сохранить картину </a:t>
            </a: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произошедшего события 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 приезда </a:t>
            </a: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представителя страховой компании. П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ровести фото/видеосъемку</a:t>
            </a:r>
            <a:r>
              <a:rPr lang="ru-RU" sz="1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картины происшедшего события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4540" y="583460"/>
            <a:ext cx="8083929" cy="899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Уведомить 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Страховщика о событии, имеющем признаки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страхового, незамедлительно 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любым доступным способом, а также в письменной форме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в течение 3 рабочих дней</a:t>
            </a:r>
            <a:b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 (п. 8.5.1. Правил страхования)</a:t>
            </a: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Семиугольник 19"/>
          <p:cNvSpPr/>
          <p:nvPr/>
        </p:nvSpPr>
        <p:spPr>
          <a:xfrm>
            <a:off x="63025" y="1033416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емиугольник 20"/>
          <p:cNvSpPr/>
          <p:nvPr/>
        </p:nvSpPr>
        <p:spPr>
          <a:xfrm>
            <a:off x="45803" y="2687216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545845" y="1200106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Семиугольник 35"/>
          <p:cNvSpPr/>
          <p:nvPr/>
        </p:nvSpPr>
        <p:spPr>
          <a:xfrm>
            <a:off x="45803" y="4129427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617853" y="3861047"/>
            <a:ext cx="490651" cy="576065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626678" y="5052897"/>
            <a:ext cx="8270613" cy="833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5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Предоставить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страховой организации все необходимые документы по случившемуся событию  (с приложением фото-, видеоматериалов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предоставлять Страховщику и/или эксперту возможность беспрепятственного обследования 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животных</a:t>
            </a:r>
            <a:endParaRPr lang="ru-RU" sz="15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емиугольник 39"/>
          <p:cNvSpPr/>
          <p:nvPr/>
        </p:nvSpPr>
        <p:spPr>
          <a:xfrm>
            <a:off x="25700" y="5082194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8617853" y="4725144"/>
            <a:ext cx="490651" cy="576064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11"/>
          </p:nvPr>
        </p:nvSpPr>
        <p:spPr>
          <a:xfrm>
            <a:off x="1078619" y="34261"/>
            <a:ext cx="7643192" cy="5325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Arial" charset="0"/>
                <a:ea typeface="+mn-ea"/>
                <a:cs typeface="Arial" charset="0"/>
              </a:rPr>
              <a:t>Если наступил страховой случай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88640"/>
            <a:ext cx="364431" cy="75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087562" y="492282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82224" y="6021288"/>
            <a:ext cx="8215067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1F497D"/>
                </a:solidFill>
              </a:rPr>
              <a:t>Направить </a:t>
            </a:r>
            <a:r>
              <a:rPr lang="ru-RU" sz="1600" dirty="0">
                <a:solidFill>
                  <a:srgbClr val="1F497D"/>
                </a:solidFill>
              </a:rPr>
              <a:t>Страховщику </a:t>
            </a:r>
            <a:r>
              <a:rPr lang="ru-RU" sz="1600" b="1" dirty="0">
                <a:solidFill>
                  <a:srgbClr val="1F497D"/>
                </a:solidFill>
              </a:rPr>
              <a:t>Заявление на выплату </a:t>
            </a:r>
            <a:r>
              <a:rPr lang="ru-RU" sz="1600" dirty="0">
                <a:solidFill>
                  <a:srgbClr val="1F497D"/>
                </a:solidFill>
              </a:rPr>
              <a:t>страхового возмещения не позднее 45 (сорока пяти) рабочих дней после наступления страхового </a:t>
            </a:r>
            <a:r>
              <a:rPr lang="ru-RU" sz="1600" dirty="0" smtClean="0">
                <a:solidFill>
                  <a:srgbClr val="1F497D"/>
                </a:solidFill>
              </a:rPr>
              <a:t>случая (п. 8.9.10 Правил страхования)</a:t>
            </a:r>
            <a:endParaRPr lang="ru-RU" sz="15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емиугольник 22"/>
          <p:cNvSpPr/>
          <p:nvPr/>
        </p:nvSpPr>
        <p:spPr>
          <a:xfrm>
            <a:off x="63024" y="5986961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8651967" y="5664602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995936" y="2348880"/>
            <a:ext cx="914400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3136" y="2996952"/>
            <a:ext cx="914400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860" y="188640"/>
            <a:ext cx="914400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8" name="Заголовок 8"/>
          <p:cNvSpPr txBox="1">
            <a:spLocks/>
          </p:cNvSpPr>
          <p:nvPr/>
        </p:nvSpPr>
        <p:spPr>
          <a:xfrm>
            <a:off x="694635" y="4039097"/>
            <a:ext cx="7643192" cy="532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sz="3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48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5"/>
            <a:ext cx="364431" cy="8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0147" y="692696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2" y="231031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Не покрывается страхованием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508" y="1340768"/>
            <a:ext cx="5931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1) в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результате любых событий, в том числе предусмотренных договором страхования животных, но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наступивших или начавшихся до </a:t>
            </a:r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срока страхования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320" y="2818096"/>
            <a:ext cx="5724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2) в результате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нарушения правил и норм содержания и кормления животных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и/или невыполнения предписания государственной ветеринарной 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службы;</a:t>
            </a: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90164"/>
            <a:ext cx="638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3) в период нахождения животных на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профилактическом карантинировании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782" y="4919126"/>
            <a:ext cx="6566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4)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за пределами территории страхования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указанной в договоре страхования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783" y="5733256"/>
            <a:ext cx="8833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вследствие того, что Страхователь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умышленно не принял разумных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и доступных ему мер, чтобы уменьшить возможные убытки</a:t>
            </a:r>
          </a:p>
        </p:txBody>
      </p:sp>
      <p:pic>
        <p:nvPicPr>
          <p:cNvPr id="2052" name="Picture 4" descr="C:\Users\belovaev\Desktop\sankcii-govyadina.jpg.crop_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37" y="1340768"/>
            <a:ext cx="2710061" cy="18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elovaev\Desktop\Сни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1933919" cy="13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63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604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Размер утраты (гибели) 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с/х 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животных в результате наступления событий, предусмотренных 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ФЗ-260, 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определяется по каждому страховому случаю по каждой половозрастной группе по формуле: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6" y="260648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Определение размера утраты (гибели)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420888"/>
            <a:ext cx="2232247" cy="6271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7524" y="3140968"/>
            <a:ext cx="8496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L (шт./кг)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– количество голов животных (массы живого веса, шт. пчелосемей), утраченных (погибших) в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результате страховых событий;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C (руб.)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стоимость одной головы (единицы живого веса)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соответствии с договором сельскохозяйственного страхования;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P (руб.)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стоимость реализованных годных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остатков.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4110"/>
            <a:ext cx="8294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*Стоимость реализованных годных остатков (мяса, субпродуктов, шкур, шкурок и др.) определяется на основании документов от перерабатывающих предприятий, или закупочных организаций (счет, товарная накладная, кассовый чек, платежное поручение и др.).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412776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07707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info@naai.ru</a:t>
            </a:r>
            <a:endParaRPr lang="ru-RU" sz="3200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203987"/>
            <a:ext cx="5045248" cy="2088232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Атмосферная </a:t>
            </a:r>
            <a:r>
              <a:rPr lang="ru-RU" sz="1400" dirty="0"/>
              <a:t>засуха 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Почвенная </a:t>
            </a:r>
            <a:r>
              <a:rPr lang="ru-RU" sz="1400" dirty="0"/>
              <a:t>засуха 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Суховей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Заморозки 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Вымерзание  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Выпревание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Градобитие 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Пыльная </a:t>
            </a:r>
            <a:r>
              <a:rPr lang="ru-RU" sz="1400" dirty="0"/>
              <a:t>буря 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Ледяная </a:t>
            </a:r>
            <a:r>
              <a:rPr lang="ru-RU" sz="1400" dirty="0"/>
              <a:t>корка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Половодье 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Переувлажнение </a:t>
            </a:r>
            <a:r>
              <a:rPr lang="ru-RU" sz="1400" dirty="0"/>
              <a:t>почвы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Наводнение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Подтопление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Паводок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Оползень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Сильный </a:t>
            </a:r>
            <a:r>
              <a:rPr lang="ru-RU" sz="1400" dirty="0"/>
              <a:t>ветер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Ураганный </a:t>
            </a:r>
            <a:r>
              <a:rPr lang="ru-RU" sz="1400" dirty="0"/>
              <a:t>ветер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Землетрясение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Лавина 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Сель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Природный пожар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Эпифитотия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93762" y="4172992"/>
            <a:ext cx="4338278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 smtClean="0"/>
              <a:t>Перечень </a:t>
            </a:r>
            <a:r>
              <a:rPr lang="ru-RU" sz="1600" b="1" dirty="0"/>
              <a:t>событий определен законом и не может быть </a:t>
            </a:r>
            <a:r>
              <a:rPr lang="ru-RU" sz="1600" b="1" dirty="0" smtClean="0"/>
              <a:t>изменен! </a:t>
            </a:r>
            <a:endParaRPr lang="ru-RU" sz="1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Страховые риски</a:t>
            </a:r>
          </a:p>
        </p:txBody>
      </p:sp>
      <p:pic>
        <p:nvPicPr>
          <p:cNvPr id="10" name="Picture 10" descr="main_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52" y="4778831"/>
            <a:ext cx="20985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rad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8207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6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9648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5838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728" y="4882075"/>
            <a:ext cx="206394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677912" y="3242101"/>
            <a:ext cx="5046216" cy="55774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Trebuchet MS" panose="020B0603020202020204" pitchFamily="34" charset="0"/>
              <a:buChar char="—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</a:rPr>
              <a:t>23. Нарушение электро-, тепло-, водоснабжения в результате стихийных </a:t>
            </a:r>
            <a:r>
              <a:rPr lang="ru-RU" sz="1400" dirty="0" smtClean="0">
                <a:solidFill>
                  <a:schemeClr val="tx1"/>
                </a:solidFill>
              </a:rPr>
              <a:t>бедствий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(для культур, выращиваемых в  защищенном грунте или на мелиорируемых землях)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19672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 01.03.2019 г.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 01.03.2019 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1206044"/>
            <a:ext cx="266429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+ риски: 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r>
              <a:rPr lang="ru-RU" sz="1400" b="1" i="1" dirty="0" smtClean="0"/>
              <a:t>24. сильный ливень</a:t>
            </a:r>
          </a:p>
          <a:p>
            <a:r>
              <a:rPr lang="ru-RU" sz="1400" b="1" i="1" dirty="0" smtClean="0"/>
              <a:t>25. </a:t>
            </a:r>
            <a:r>
              <a:rPr lang="ru-RU" sz="1400" b="1" i="1" dirty="0"/>
              <a:t>сильный или продолжительный </a:t>
            </a:r>
            <a:r>
              <a:rPr lang="ru-RU" sz="1400" b="1" i="1" dirty="0" smtClean="0"/>
              <a:t>дождь</a:t>
            </a:r>
          </a:p>
          <a:p>
            <a:r>
              <a:rPr lang="ru-RU" sz="1400" b="1" i="1" dirty="0" smtClean="0"/>
              <a:t>26. </a:t>
            </a:r>
            <a:r>
              <a:rPr lang="ru-RU" sz="1400" b="1" i="1" dirty="0"/>
              <a:t>раннее появление или установление снежного </a:t>
            </a:r>
            <a:r>
              <a:rPr lang="ru-RU" sz="1400" b="1" i="1" dirty="0" smtClean="0"/>
              <a:t>покрова</a:t>
            </a:r>
          </a:p>
          <a:p>
            <a:r>
              <a:rPr lang="ru-RU" sz="1400" b="1" i="1" dirty="0" smtClean="0"/>
              <a:t>27. </a:t>
            </a:r>
            <a:r>
              <a:rPr lang="ru-RU" sz="1400" b="1" i="1" dirty="0"/>
              <a:t>промерзание верхнего слоя почвы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5940152" y="3573016"/>
            <a:ext cx="2754102" cy="48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Возможен выбор отдельных событий!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Заявление на страхование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149080"/>
            <a:ext cx="8047683" cy="22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750" y="980728"/>
            <a:ext cx="8026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Заявление на страхование – </a:t>
            </a:r>
            <a:r>
              <a:rPr lang="ru-R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единственный обязательный документ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, необходимый для заключения договора страхования.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32856"/>
            <a:ext cx="80266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Ответственность за достоверность сведений, указанных в заявлении, несет Страхователь. 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Если Страхователь сообщил заведомо ложные сведения, </a:t>
            </a:r>
            <a:r>
              <a:rPr lang="ru-RU" sz="2400" dirty="0"/>
              <a:t>Страховщик вправе потребовать признания договора </a:t>
            </a:r>
            <a:r>
              <a:rPr lang="ru-RU" sz="2400" dirty="0" smtClean="0"/>
              <a:t>страхования недействительным.</a:t>
            </a:r>
            <a:endParaRPr lang="ru-RU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2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Проблемные вопросы при заполнении заявления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1471796"/>
              </p:ext>
            </p:extLst>
          </p:nvPr>
        </p:nvGraphicFramePr>
        <p:xfrm>
          <a:off x="291168" y="1124744"/>
          <a:ext cx="856895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8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Проблемные вопросы при заполнении заявления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0969658"/>
              </p:ext>
            </p:extLst>
          </p:nvPr>
        </p:nvGraphicFramePr>
        <p:xfrm>
          <a:off x="213321" y="1196752"/>
          <a:ext cx="87511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7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Документы для заключения договора страхования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08499"/>
              </p:ext>
            </p:extLst>
          </p:nvPr>
        </p:nvGraphicFramePr>
        <p:xfrm>
          <a:off x="213320" y="2708920"/>
          <a:ext cx="8679160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/>
                <a:gridCol w="8100788"/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 документа</a:t>
                      </a:r>
                      <a:endParaRPr lang="ru-RU" sz="2400" dirty="0"/>
                    </a:p>
                  </a:txBody>
                  <a:tcPr/>
                </a:tc>
              </a:tr>
              <a:tr h="86236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Формы статистической отчетности (29-СХ/2-фермер; 4-СХ/1-фермер) за 5 лет,</a:t>
                      </a:r>
                      <a:r>
                        <a:rPr lang="ru-RU" sz="2200" baseline="0" dirty="0" smtClean="0"/>
                        <a:t> предшествующих году заключения договора</a:t>
                      </a:r>
                      <a:endParaRPr lang="ru-RU" sz="2200" dirty="0"/>
                    </a:p>
                  </a:txBody>
                  <a:tcPr/>
                </a:tc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Карта полей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Технологическая карта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качество семян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право пользования с/х угодьями 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180" y="980728"/>
            <a:ext cx="83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Для </a:t>
            </a:r>
            <a:r>
              <a:rPr lang="ru-RU" sz="2000" dirty="0"/>
              <a:t>принятия решения о заключении договора </a:t>
            </a:r>
            <a:r>
              <a:rPr lang="ru-RU" sz="2000" dirty="0" smtClean="0"/>
              <a:t>страхования </a:t>
            </a:r>
            <a:r>
              <a:rPr lang="ru-RU" sz="2000" dirty="0"/>
              <a:t>Страховщик вправе дополнительно к заявлению </a:t>
            </a:r>
            <a:r>
              <a:rPr lang="ru-RU" sz="2000" dirty="0" smtClean="0"/>
              <a:t>запросить документы</a:t>
            </a:r>
            <a:r>
              <a:rPr lang="ru-RU" sz="2000" dirty="0"/>
              <a:t>, характеризующие степень страхового риска, а также документы, позволяющие подтвердить возможность получения </a:t>
            </a:r>
            <a:r>
              <a:rPr lang="ru-RU" sz="2000" dirty="0" smtClean="0"/>
              <a:t>планируемой урожайности (</a:t>
            </a:r>
            <a:r>
              <a:rPr lang="ru-RU" sz="2000" dirty="0"/>
              <a:t>п. 7.2.3. Правил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бъект 1"/>
          <p:cNvSpPr>
            <a:spLocks noGrp="1"/>
          </p:cNvSpPr>
          <p:nvPr>
            <p:ph/>
          </p:nvPr>
        </p:nvSpPr>
        <p:spPr>
          <a:xfrm>
            <a:off x="395535" y="6359896"/>
            <a:ext cx="8679160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Страховщиком могут быть запрошены иные документы, согласно п. 7.2.3 Правил.</a:t>
            </a:r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5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4" y="333817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Требования к договору страхования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3695855"/>
              </p:ext>
            </p:extLst>
          </p:nvPr>
        </p:nvGraphicFramePr>
        <p:xfrm>
          <a:off x="395535" y="981075"/>
          <a:ext cx="8352929" cy="561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10795</TotalTime>
  <Words>2808</Words>
  <Application>Microsoft Office PowerPoint</Application>
  <PresentationFormat>Экран (4:3)</PresentationFormat>
  <Paragraphs>495</Paragraphs>
  <Slides>34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12_Тема Office</vt:lpstr>
      <vt:lpstr>Практические аспекты страхования сельскохозяйственных рисков с господдержкой с учетом изменений законодательства</vt:lpstr>
      <vt:lpstr>Единые правила страхования</vt:lpstr>
      <vt:lpstr>Перечень сельскохозяйственных культур</vt:lpstr>
      <vt:lpstr>Страховые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 страхования</vt:lpstr>
      <vt:lpstr>Презентация PowerPoint</vt:lpstr>
      <vt:lpstr>Презентация PowerPoint</vt:lpstr>
      <vt:lpstr>Этапы урегулирования убытка</vt:lpstr>
      <vt:lpstr>Если наступил страховой случай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сельхозживотных, подлежащих страхованию с господдержкой в 2019 г.</vt:lpstr>
      <vt:lpstr>Виды сельхозживотных, подлежащих страхованию с господдержкой в 2019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наступил страховой случай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Мельников Сергей Анатольевич</cp:lastModifiedBy>
  <cp:revision>1165</cp:revision>
  <cp:lastPrinted>2019-08-21T08:22:03Z</cp:lastPrinted>
  <dcterms:created xsi:type="dcterms:W3CDTF">2014-06-02T09:21:57Z</dcterms:created>
  <dcterms:modified xsi:type="dcterms:W3CDTF">2019-08-21T08:28:45Z</dcterms:modified>
</cp:coreProperties>
</file>