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4"/>
  </p:notesMasterIdLst>
  <p:sldIdLst>
    <p:sldId id="302" r:id="rId4"/>
    <p:sldId id="296" r:id="rId5"/>
    <p:sldId id="304" r:id="rId6"/>
    <p:sldId id="306" r:id="rId7"/>
    <p:sldId id="275" r:id="rId8"/>
    <p:sldId id="278" r:id="rId9"/>
    <p:sldId id="309" r:id="rId10"/>
    <p:sldId id="310" r:id="rId11"/>
    <p:sldId id="311" r:id="rId12"/>
    <p:sldId id="316" r:id="rId13"/>
    <p:sldId id="312" r:id="rId14"/>
    <p:sldId id="283" r:id="rId15"/>
    <p:sldId id="284" r:id="rId16"/>
    <p:sldId id="308" r:id="rId17"/>
    <p:sldId id="314" r:id="rId18"/>
    <p:sldId id="315" r:id="rId19"/>
    <p:sldId id="286" r:id="rId20"/>
    <p:sldId id="303" r:id="rId21"/>
    <p:sldId id="313" r:id="rId22"/>
    <p:sldId id="276" r:id="rId23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2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3DC30-976C-4B86-BDF4-8B1C7613E588}" type="datetimeFigureOut">
              <a:rPr lang="ru-RU" smtClean="0"/>
              <a:t>21.08.2019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36CD-4607-495A-BA1D-443FF171E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490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E5CD-7AFB-4C09-8717-AF3AF4E7F5E7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5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36CD-4607-495A-BA1D-443FF171ED4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788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E5CD-7AFB-4C09-8717-AF3AF4E7F5E7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96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RuchkaYB\Desktop\1351134023_www.radionetplus.ru_23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08"/>
          <a:stretch/>
        </p:blipFill>
        <p:spPr bwMode="auto">
          <a:xfrm>
            <a:off x="0" y="4181475"/>
            <a:ext cx="9180512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5229200"/>
            <a:ext cx="6400800" cy="1104528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endParaRPr lang="ru-RU" dirty="0">
              <a:solidFill>
                <a:srgbClr val="1F497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9" y="260649"/>
            <a:ext cx="48131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17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9AD3215-4AC4-429D-8CA9-67D0EB5CC567}" type="datetime1">
              <a:rPr lang="ru-RU">
                <a:solidFill>
                  <a:prstClr val="black"/>
                </a:solidFill>
              </a:rPr>
              <a:pPr/>
              <a:t>21.08.2019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33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D98E71E-E5C7-41FB-826D-5C00DFF9A645}" type="datetime1">
              <a:rPr lang="ru-RU">
                <a:solidFill>
                  <a:prstClr val="black"/>
                </a:solidFill>
              </a:rPr>
              <a:pPr/>
              <a:t>21.08.2019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799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FC2A2-9BAD-4ED1-9BB2-71D50D41AA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91DE2-085E-468E-8D65-3ACA9DDD2F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23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FC2A2-9BAD-4ED1-9BB2-71D50D41AA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91DE2-085E-468E-8D65-3ACA9DDD2F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05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FC2A2-9BAD-4ED1-9BB2-71D50D41AA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91DE2-085E-468E-8D65-3ACA9DDD2F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342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FC2A2-9BAD-4ED1-9BB2-71D50D41AA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91DE2-085E-468E-8D65-3ACA9DDD2F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577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FC2A2-9BAD-4ED1-9BB2-71D50D41AA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91DE2-085E-468E-8D65-3ACA9DDD2F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549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FC2A2-9BAD-4ED1-9BB2-71D50D41AA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91DE2-085E-468E-8D65-3ACA9DDD2F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80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FC2A2-9BAD-4ED1-9BB2-71D50D41AA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91DE2-085E-468E-8D65-3ACA9DDD2F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149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FC2A2-9BAD-4ED1-9BB2-71D50D41AA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91DE2-085E-468E-8D65-3ACA9DDD2F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94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342900" indent="-342900">
              <a:buClrTx/>
              <a:buFont typeface="Arial" panose="020B0604020202020204" pitchFamily="34" charset="0"/>
              <a:buChar char="–"/>
              <a:defRPr sz="22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3568" y="6453337"/>
            <a:ext cx="1907232" cy="268139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0174A352-6151-40C6-BDDA-D67CE3ECD5BA}" type="datetime1">
              <a:rPr lang="ru-RU" smtClean="0">
                <a:solidFill>
                  <a:prstClr val="black"/>
                </a:solidFill>
              </a:rPr>
              <a:pPr/>
              <a:t>21.08.2019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31414" y="6453337"/>
            <a:ext cx="2588386" cy="268139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75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FC2A2-9BAD-4ED1-9BB2-71D50D41AA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91DE2-085E-468E-8D65-3ACA9DDD2F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58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FC2A2-9BAD-4ED1-9BB2-71D50D41AA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91DE2-085E-468E-8D65-3ACA9DDD2F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95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FC2A2-9BAD-4ED1-9BB2-71D50D41AA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91DE2-085E-468E-8D65-3ACA9DDD2F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62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RuchkaYB\Desktop\1351134023_www.radionetplus.ru_23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08"/>
          <a:stretch/>
        </p:blipFill>
        <p:spPr bwMode="auto">
          <a:xfrm>
            <a:off x="0" y="4181475"/>
            <a:ext cx="9180512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420889"/>
            <a:ext cx="7772400" cy="1760586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5229200"/>
            <a:ext cx="6400800" cy="1104528"/>
          </a:xfrm>
          <a:solidFill>
            <a:schemeClr val="bg1">
              <a:alpha val="25000"/>
            </a:schemeClr>
          </a:solidFill>
        </p:spPr>
        <p:txBody>
          <a:bodyPr anchor="t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83568" y="6376243"/>
            <a:ext cx="2895600" cy="293117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endParaRPr lang="ru-RU" dirty="0">
              <a:solidFill>
                <a:srgbClr val="1F497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8" y="260649"/>
            <a:ext cx="48131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38170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342900" indent="-342900">
              <a:buClrTx/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3568" y="6453336"/>
            <a:ext cx="1907232" cy="268139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69040E12-922F-42E4-87DF-925533B7D955}" type="datetime1">
              <a:rPr lang="ru-RU" smtClean="0">
                <a:solidFill>
                  <a:prstClr val="black"/>
                </a:solidFill>
              </a:rPr>
              <a:pPr/>
              <a:t>21.08.2019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31414" y="6453336"/>
            <a:ext cx="2588386" cy="268139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76586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09D78A11-1D7F-4140-B680-ED994A8494F1}" type="datetime1">
              <a:rPr lang="ru-RU" smtClean="0">
                <a:solidFill>
                  <a:prstClr val="black"/>
                </a:solidFill>
              </a:rPr>
              <a:pPr/>
              <a:t>21.08.2019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81547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1B8F9D-A758-456F-830D-9D6BA41D1548}" type="datetime1">
              <a:rPr lang="ru-RU" smtClean="0">
                <a:solidFill>
                  <a:prstClr val="black"/>
                </a:solidFill>
              </a:rPr>
              <a:pPr/>
              <a:t>21.08.2019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8747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F69CE5-35E3-4019-850E-781F37B7CFBD}" type="datetime1">
              <a:rPr lang="ru-RU" smtClean="0">
                <a:solidFill>
                  <a:prstClr val="black"/>
                </a:solidFill>
              </a:rPr>
              <a:pPr/>
              <a:t>21.08.2019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866764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ED164-21CD-4045-9BD4-9F75A993C63E}" type="datetime1">
              <a:rPr lang="ru-RU" smtClean="0">
                <a:solidFill>
                  <a:prstClr val="black"/>
                </a:solidFill>
              </a:rPr>
              <a:pPr/>
              <a:t>21.08.2019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898692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B036FB-D1BB-4055-A776-42A539D19223}" type="datetime1">
              <a:rPr lang="ru-RU" smtClean="0">
                <a:solidFill>
                  <a:prstClr val="black"/>
                </a:solidFill>
              </a:rPr>
              <a:pPr/>
              <a:t>21.08.2019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2129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C95EF9A-30B8-49D7-A83E-4BA9EC8630F1}" type="datetime1">
              <a:rPr lang="ru-RU">
                <a:solidFill>
                  <a:prstClr val="black"/>
                </a:solidFill>
              </a:rPr>
              <a:pPr/>
              <a:t>21.08.2019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540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656BEC-FADC-49DD-9C51-DAEDD69A6420}" type="datetime1">
              <a:rPr lang="ru-RU" smtClean="0">
                <a:solidFill>
                  <a:prstClr val="black"/>
                </a:solidFill>
              </a:rPr>
              <a:pPr/>
              <a:t>21.08.2019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09541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33FC8E1E-5993-4E21-8564-0116FC5BBC0C}" type="datetime1">
              <a:rPr lang="ru-RU" smtClean="0">
                <a:solidFill>
                  <a:prstClr val="black"/>
                </a:solidFill>
              </a:rPr>
              <a:pPr/>
              <a:t>21.08.2019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4879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195DF074-3A03-4E4A-ABEC-1BBA3F467716}" type="datetime1">
              <a:rPr lang="ru-RU" smtClean="0">
                <a:solidFill>
                  <a:prstClr val="black"/>
                </a:solidFill>
              </a:rPr>
              <a:pPr/>
              <a:t>21.08.2019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31267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419FA69B-8B0B-46EE-90E6-6E75ED676B05}" type="datetime1">
              <a:rPr lang="ru-RU" smtClean="0">
                <a:solidFill>
                  <a:prstClr val="black"/>
                </a:solidFill>
              </a:rPr>
              <a:pPr/>
              <a:t>21.08.2019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84271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4C41C01-BFD3-4623-8185-37A5BC50C3E7}" type="datetime1">
              <a:rPr lang="ru-RU">
                <a:solidFill>
                  <a:prstClr val="black"/>
                </a:solidFill>
              </a:rPr>
              <a:pPr/>
              <a:t>21.08.2019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39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F1179DE-5DDE-49EA-9430-82BE8585B99C}" type="datetime1">
              <a:rPr lang="ru-RU">
                <a:solidFill>
                  <a:prstClr val="black"/>
                </a:solidFill>
              </a:rPr>
              <a:pPr/>
              <a:t>21.08.2019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829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54DCF17-6F8A-467E-A0BD-F8F03A0A9321}" type="datetime1">
              <a:rPr lang="ru-RU">
                <a:solidFill>
                  <a:prstClr val="black"/>
                </a:solidFill>
              </a:rPr>
              <a:pPr/>
              <a:t>21.08.2019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20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76244C92-7E25-4688-B14F-C622C537BF8D}" type="datetime1">
              <a:rPr lang="ru-RU">
                <a:solidFill>
                  <a:prstClr val="black"/>
                </a:solidFill>
              </a:rPr>
              <a:pPr/>
              <a:t>21.08.2019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2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C088E36-3793-447B-A0F2-5B3459BD2995}" type="datetime1">
              <a:rPr lang="ru-RU">
                <a:solidFill>
                  <a:prstClr val="black"/>
                </a:solidFill>
              </a:rPr>
              <a:pPr/>
              <a:t>21.08.2019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66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CB72AFD-FB98-4A75-AD34-C03136795FA5}" type="datetime1">
              <a:rPr lang="ru-RU">
                <a:solidFill>
                  <a:prstClr val="black"/>
                </a:solidFill>
              </a:rPr>
              <a:pPr/>
              <a:t>21.08.2019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83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7"/>
            <a:ext cx="8003232" cy="63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196752"/>
            <a:ext cx="8003232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453337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1" y="71348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683568" y="908720"/>
            <a:ext cx="8005980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23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FC2A2-9BAD-4ED1-9BB2-71D50D41AA1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91DE2-085E-468E-8D65-3ACA9DDD2F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9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196752"/>
            <a:ext cx="8003232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1" y="71345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683568" y="908720"/>
            <a:ext cx="8005980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8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wip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772816"/>
            <a:ext cx="7772400" cy="1470025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3200" dirty="0">
                <a:ln w="12700">
                  <a:noFill/>
                </a:ln>
                <a:solidFill>
                  <a:schemeClr val="tx1"/>
                </a:solidFill>
                <a:latin typeface="+mj-lt"/>
              </a:rPr>
              <a:t>Что </a:t>
            </a:r>
            <a:r>
              <a:rPr lang="ru-RU" sz="3200" dirty="0">
                <a:ln w="12700">
                  <a:noFill/>
                </a:ln>
                <a:solidFill>
                  <a:schemeClr val="tx1"/>
                </a:solidFill>
                <a:latin typeface="+mj-lt"/>
              </a:rPr>
              <a:t>такое космический мониторинг посевов</a:t>
            </a:r>
            <a:r>
              <a:rPr lang="ru-RU" sz="3200" dirty="0">
                <a:ln w="12700">
                  <a:noFill/>
                </a:ln>
                <a:solidFill>
                  <a:schemeClr val="tx1"/>
                </a:solidFill>
                <a:latin typeface="+mj-lt"/>
              </a:rPr>
              <a:t>?</a:t>
            </a:r>
            <a:br>
              <a:rPr lang="ru-RU" sz="3200" dirty="0">
                <a:ln w="12700">
                  <a:noFill/>
                </a:ln>
                <a:solidFill>
                  <a:schemeClr val="tx1"/>
                </a:solidFill>
                <a:latin typeface="+mj-lt"/>
              </a:rPr>
            </a:br>
            <a:r>
              <a:rPr lang="ru-RU" sz="3200" dirty="0">
                <a:ln w="12700">
                  <a:noFill/>
                </a:ln>
                <a:solidFill>
                  <a:schemeClr val="tx1"/>
                </a:solidFill>
                <a:latin typeface="+mj-lt"/>
              </a:rPr>
              <a:t> </a:t>
            </a:r>
            <a:r>
              <a:rPr lang="ru-RU" sz="3200" dirty="0">
                <a:ln w="12700">
                  <a:noFill/>
                </a:ln>
                <a:solidFill>
                  <a:schemeClr val="tx1"/>
                </a:solidFill>
                <a:latin typeface="+mj-lt"/>
              </a:rPr>
              <a:t>Практика применения при страховании </a:t>
            </a:r>
            <a:r>
              <a:rPr lang="ru-RU" sz="3200" dirty="0">
                <a:ln w="12700">
                  <a:noFill/>
                </a:ln>
                <a:solidFill>
                  <a:schemeClr val="tx1"/>
                </a:solidFill>
                <a:latin typeface="+mj-lt"/>
              </a:rPr>
              <a:t/>
            </a:r>
            <a:br>
              <a:rPr lang="ru-RU" sz="3200" dirty="0">
                <a:ln w="12700">
                  <a:noFill/>
                </a:ln>
                <a:solidFill>
                  <a:schemeClr val="tx1"/>
                </a:solidFill>
                <a:latin typeface="+mj-lt"/>
              </a:rPr>
            </a:br>
            <a:r>
              <a:rPr lang="ru-RU" sz="3200" dirty="0">
                <a:ln w="12700">
                  <a:noFill/>
                </a:ln>
                <a:solidFill>
                  <a:schemeClr val="tx1"/>
                </a:solidFill>
                <a:latin typeface="+mj-lt"/>
              </a:rPr>
              <a:t>урожая </a:t>
            </a:r>
            <a:r>
              <a:rPr lang="ru-RU" sz="3200" dirty="0">
                <a:ln w="12700">
                  <a:noFill/>
                </a:ln>
                <a:solidFill>
                  <a:schemeClr val="tx1"/>
                </a:solidFill>
                <a:latin typeface="+mj-lt"/>
              </a:rPr>
              <a:t>сельскохозяйственных культур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99792" y="5949280"/>
            <a:ext cx="3672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г</a:t>
            </a:r>
            <a:r>
              <a:rPr lang="ru-RU" sz="1600" dirty="0">
                <a:latin typeface="+mj-lt"/>
              </a:rPr>
              <a:t>. Киров</a:t>
            </a:r>
          </a:p>
          <a:p>
            <a:pPr algn="ctr"/>
            <a:r>
              <a:rPr lang="ru-RU" sz="1600" dirty="0">
                <a:latin typeface="+mj-lt"/>
              </a:rPr>
              <a:t>22  августа  2019 г. </a:t>
            </a:r>
            <a:endParaRPr lang="ru-RU" sz="1600" dirty="0"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4083496" y="4581128"/>
            <a:ext cx="4953000" cy="1080120"/>
          </a:xfrm>
        </p:spPr>
        <p:txBody>
          <a:bodyPr anchor="b">
            <a:noAutofit/>
          </a:bodyPr>
          <a:lstStyle/>
          <a:p>
            <a:pPr algn="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ffectLst/>
              </a:rPr>
              <a:t>Есиков Юрий Михайлович</a:t>
            </a:r>
            <a:endParaRPr lang="ru-RU" sz="1600" b="1" dirty="0">
              <a:solidFill>
                <a:schemeClr val="tx2">
                  <a:lumMod val="75000"/>
                </a:schemeClr>
              </a:solidFill>
              <a:effectLst/>
            </a:endParaRPr>
          </a:p>
          <a:p>
            <a:pPr algn="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Начальник управления по взаимодействию с органами государственной власти и развитию региональных программ НСА</a:t>
            </a:r>
            <a:endParaRPr lang="ru-RU" sz="1600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59243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космического мониторинга для целей </a:t>
            </a: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страхования</a:t>
            </a:r>
            <a:b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сновные метеорологические показатели</a:t>
            </a:r>
            <a:endParaRPr lang="ru-RU" sz="1600" b="1" dirty="0">
              <a:solidFill>
                <a:srgbClr val="4F81B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b="1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3022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71345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83568" y="1052736"/>
            <a:ext cx="8005980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971600" y="1052736"/>
            <a:ext cx="7344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Относительные показатели вегетационного индекса на 16  августа 2019  года</a:t>
            </a:r>
            <a:endParaRPr lang="ru-RU" sz="1400" b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6108104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Отклонений в развитии культур не наблюдается. На середину августа темпы роста культур, практически на всей территории области,  от 3 до 10% превышают  средние многолетние значения</a:t>
            </a:r>
            <a:r>
              <a:rPr lang="ru-RU" sz="12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ru-RU" sz="1200" b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2" t="6737" r="851"/>
          <a:stretch/>
        </p:blipFill>
        <p:spPr bwMode="auto">
          <a:xfrm>
            <a:off x="467544" y="1471481"/>
            <a:ext cx="8397825" cy="447284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09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космического мониторинга для целей </a:t>
            </a: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страхования</a:t>
            </a:r>
            <a:b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метеорологической ситуации</a:t>
            </a:r>
            <a:endParaRPr lang="ru-RU" sz="1600" b="1" dirty="0">
              <a:solidFill>
                <a:srgbClr val="4F81B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b="1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302204"/>
            <a:ext cx="8136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метеорологической ситуации  на примере </a:t>
            </a:r>
            <a:r>
              <a:rPr lang="ru-RU" sz="1400" b="1" dirty="0" err="1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Нолинского</a:t>
            </a: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района Кировской области </a:t>
            </a:r>
            <a:endParaRPr lang="ru-RU" sz="1600" b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71345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83568" y="1052736"/>
            <a:ext cx="8005980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0" t="7213"/>
          <a:stretch/>
        </p:blipFill>
        <p:spPr bwMode="auto">
          <a:xfrm>
            <a:off x="234213" y="1780524"/>
            <a:ext cx="8677113" cy="452725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07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космического мониторинга для целей страхования</a:t>
            </a:r>
            <a:br>
              <a:rPr lang="ru-RU" sz="18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полей</a:t>
            </a:r>
            <a:endParaRPr lang="ru-RU" sz="2000" b="1" dirty="0">
              <a:solidFill>
                <a:srgbClr val="4F81B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b="1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302204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состояния культуры на поле в разные годы</a:t>
            </a:r>
            <a:endParaRPr lang="ru-RU" sz="1600" b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71345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83568" y="1052736"/>
            <a:ext cx="8005980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4" b="30627"/>
          <a:stretch/>
        </p:blipFill>
        <p:spPr bwMode="auto">
          <a:xfrm>
            <a:off x="213320" y="1870677"/>
            <a:ext cx="4248472" cy="306116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558" y="1855490"/>
            <a:ext cx="4133914" cy="309154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301208"/>
            <a:ext cx="638175" cy="10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323528" y="5589240"/>
            <a:ext cx="7272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графике отчетливо видно различное состояние культуры на данном поле в разные годы. Так, наивысшие значения вегетационного индекса были достигнуты в 2016 году, хуже всего культура развивалась в 2012 году</a:t>
            </a:r>
            <a:endParaRPr lang="ru-RU" sz="1400" b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51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космического мониторинга для целей страхования</a:t>
            </a:r>
            <a:br>
              <a:rPr lang="ru-RU" sz="16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</a:t>
            </a: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полей </a:t>
            </a:r>
            <a:endParaRPr lang="ru-RU" sz="1600" b="1" dirty="0">
              <a:solidFill>
                <a:srgbClr val="4F81B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b="1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3022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71345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83568" y="1052736"/>
            <a:ext cx="8005980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23086" r="7194" b="22621"/>
          <a:stretch/>
        </p:blipFill>
        <p:spPr bwMode="auto">
          <a:xfrm>
            <a:off x="217620" y="1772816"/>
            <a:ext cx="4291023" cy="362940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68"/>
          <a:stretch/>
        </p:blipFill>
        <p:spPr bwMode="auto">
          <a:xfrm>
            <a:off x="4781841" y="1772816"/>
            <a:ext cx="4152900" cy="3600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661248"/>
            <a:ext cx="638175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67544" y="1302204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состояния культуры на соседних  полях в текущем сезоне</a:t>
            </a:r>
            <a:endParaRPr lang="ru-RU" sz="1600" b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320" y="5662807"/>
            <a:ext cx="69465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2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Графики показателей вегетационного индекса свидетельствуют о том, что на поле №1 культура развивается лучше, чем на других полях. Снижение </a:t>
            </a:r>
            <a:r>
              <a:rPr lang="en-US" sz="12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NDVI</a:t>
            </a:r>
            <a:r>
              <a:rPr lang="ru-RU" sz="12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поле №2 и №3 отмечается с начала июня. Так поля расположены в непосредственной близости, причина, скорее всего технологического характера, а не от воздействия метеорологических факторов. </a:t>
            </a:r>
            <a:endParaRPr lang="ru-RU" sz="1200" b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51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88" y="281003"/>
            <a:ext cx="8229600" cy="56207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космического мониторинга для целей страхования</a:t>
            </a:r>
            <a:br>
              <a:rPr lang="ru-RU" sz="16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Неоднородность развития культуры</a:t>
            </a:r>
            <a:endParaRPr lang="ru-RU" sz="1600" b="1" dirty="0">
              <a:solidFill>
                <a:srgbClr val="4F81B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32240" y="6381328"/>
            <a:ext cx="2133600" cy="365125"/>
          </a:xfrm>
        </p:spPr>
        <p:txBody>
          <a:bodyPr/>
          <a:lstStyle/>
          <a:p>
            <a:fld id="{EAB94A14-FCA4-42FB-A83D-84152260259D}" type="slidenum">
              <a:rPr lang="ru-RU" b="1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3022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71345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83568" y="1052736"/>
            <a:ext cx="8005980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6845"/>
          <a:stretch/>
        </p:blipFill>
        <p:spPr bwMode="auto">
          <a:xfrm>
            <a:off x="683568" y="1412776"/>
            <a:ext cx="3634209" cy="39604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" r="15681"/>
          <a:stretch/>
        </p:blipFill>
        <p:spPr bwMode="auto">
          <a:xfrm>
            <a:off x="4499991" y="1412776"/>
            <a:ext cx="4183195" cy="396044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445224"/>
            <a:ext cx="638175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85190" y="5754737"/>
            <a:ext cx="7139137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rgbClr val="4F81B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данной карте отчетливо видна неоднородность развития культуры на поле, что подтверждается графиками </a:t>
            </a:r>
            <a:r>
              <a:rPr lang="en-US" sz="1400" b="1" dirty="0" smtClean="0">
                <a:solidFill>
                  <a:srgbClr val="4F81B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NDVI</a:t>
            </a:r>
            <a:r>
              <a:rPr lang="ru-RU" sz="1400" b="1" dirty="0" smtClean="0">
                <a:solidFill>
                  <a:srgbClr val="4F81B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для каждого участка. Участки зеленого цвета соответствуют высокому уровню развития культуры, красного цвета – низкий уровень. Площадь каждого пикселя – 6,25 га.</a:t>
            </a:r>
            <a:endParaRPr lang="ru-RU" sz="1400" b="1" dirty="0">
              <a:solidFill>
                <a:srgbClr val="4F81B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98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003232" cy="634082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космического мониторинга  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предстрахового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анализа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20" name="Picture 4" descr="C:\Users\ShusterVS\Pictures\dspost-5450c7457e9590_801114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"/>
          <a:stretch/>
        </p:blipFill>
        <p:spPr bwMode="auto">
          <a:xfrm>
            <a:off x="4860032" y="1124744"/>
            <a:ext cx="3887991" cy="22090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611560" y="1124744"/>
            <a:ext cx="396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При проведении </a:t>
            </a:r>
            <a:r>
              <a:rPr lang="ru-RU" sz="1400" b="1" dirty="0" err="1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предстрахового</a:t>
            </a: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анализа андеррайтер в первую очередь анализирует показатели </a:t>
            </a:r>
            <a:r>
              <a:rPr lang="en-US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NDVI </a:t>
            </a: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территории страхования за прошлые годы и сравнивает со средними значениями.</a:t>
            </a:r>
          </a:p>
          <a:p>
            <a:endParaRPr lang="ru-RU" sz="1400" b="1" dirty="0" smtClean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b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Анализируются основные агрометеорологические показатели по району: </a:t>
            </a:r>
            <a:endParaRPr lang="ru-RU" sz="1400" b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3166619"/>
            <a:ext cx="811359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снежного покрова;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Суточные температуры;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Накопительные осадки;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Суточные осадки;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активных температур.</a:t>
            </a:r>
            <a:endParaRPr lang="ru-RU" sz="1400" b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Оценивается совокупное влияние этих показателей на дальнейшее развитие культуры. По итогам проведенного анализа андеррайтер принимает решение, на каких условиях брать данный риск на страхование.</a:t>
            </a:r>
          </a:p>
          <a:p>
            <a:endParaRPr lang="ru-RU" sz="1400" b="1" dirty="0" smtClean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Ранее для оценки риска приходилось направлять на поля эксперта. </a:t>
            </a:r>
          </a:p>
          <a:p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появлением инструментов космического мониторинга  такая необходимость отпала.</a:t>
            </a:r>
          </a:p>
          <a:p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Имеющаяся база агрометеорологических данных позволяет проверять достоверность справок ЦГМС.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3704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816" y="188640"/>
            <a:ext cx="8003232" cy="634082"/>
          </a:xfrm>
        </p:spPr>
        <p:txBody>
          <a:bodyPr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космического мониторинга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сопровождения договора страхования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 descr="C:\Users\ShusterVS\Pictures\20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86111"/>
            <a:ext cx="3708000" cy="23189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683569" y="1186111"/>
            <a:ext cx="417646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 smtClean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сопровождении договора страхования при урегулировании убытков  важнее знать состояние культуры и отклонения в ее развитии на конкретных полях хозяйства. </a:t>
            </a:r>
          </a:p>
          <a:p>
            <a:pPr algn="ctr"/>
            <a:endParaRPr lang="ru-RU" sz="1400" b="1" dirty="0" smtClean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этих целях, наряду с метеорологическими данными, используются и  другие инструменты космического мониторинга: </a:t>
            </a:r>
            <a:endParaRPr lang="ru-RU" sz="1400" b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398" y="3645024"/>
            <a:ext cx="8003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«История поля» позволяет оценивать состояние культуры в период вегетации по  графику </a:t>
            </a:r>
            <a:r>
              <a:rPr lang="en-US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NDVI</a:t>
            </a: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сравнивать с показателями прошлых лет;</a:t>
            </a: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«Сравнение полей» позволяет оценивать и сравнивать  состояние одной культуры на соседних полях;</a:t>
            </a: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Деление поля на отдельные участки  позволяет оценивать неоднородность в развитии культуры на поле и выявлять нарушения «технологических карт»;</a:t>
            </a: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получения регулярных отчетов в виде графиков </a:t>
            </a:r>
            <a:r>
              <a:rPr lang="en-US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NDVI</a:t>
            </a: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состоянии культуры на застрахованных полях.</a:t>
            </a:r>
          </a:p>
          <a:p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Совокупность этих показателей позволяет страховщику делать вывод о необходимости направления эксперта для осмотра.</a:t>
            </a:r>
          </a:p>
          <a:p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Ранее эксперт направлялся на осмотр полей по каждому извещению от страхователя об отклонении в развитии культуры.   </a:t>
            </a:r>
            <a:endParaRPr lang="ru-RU" sz="1400" b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21744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инструменты в космическом мониторинге</a:t>
            </a:r>
            <a:b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Мобильное приложение «Инспектор полей»</a:t>
            </a:r>
            <a:endParaRPr lang="ru-RU" sz="1600" b="1" dirty="0">
              <a:solidFill>
                <a:srgbClr val="4F81B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b="1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3022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71345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83568" y="1052736"/>
            <a:ext cx="8005980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1412776"/>
            <a:ext cx="8689547" cy="490803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51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инструменты в космическом мониторинге</a:t>
            </a:r>
            <a:b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Мобильное приложение «Инспектор полей»</a:t>
            </a:r>
            <a:endParaRPr lang="ru-RU" sz="1600" b="1" dirty="0">
              <a:solidFill>
                <a:srgbClr val="4F81B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b="1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302204"/>
            <a:ext cx="8424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обследования стадии развития сои (созревание 50-70%)</a:t>
            </a:r>
            <a:endParaRPr lang="ru-RU" sz="1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71345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83568" y="1052736"/>
            <a:ext cx="8005980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700808"/>
            <a:ext cx="8358673" cy="41764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1223628" y="6155431"/>
            <a:ext cx="691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Отображается маршрут 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смотра, фото и видео съемка, записи в акт осмотра</a:t>
            </a:r>
            <a:endParaRPr lang="ru-RU" sz="1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8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инструменты в космическом мониторинге</a:t>
            </a:r>
            <a:br>
              <a:rPr lang="ru-RU" sz="16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Мобильное приложение «Инспектор полей</a:t>
            </a: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rgbClr val="4F81B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b="1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302204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 отчета в</a:t>
            </a:r>
            <a:r>
              <a:rPr lang="en-US" sz="16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Excel</a:t>
            </a:r>
            <a:r>
              <a:rPr lang="en-US" sz="16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71345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83568" y="1052736"/>
            <a:ext cx="8005980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4"/>
          <p:cNvPicPr>
            <a:picLocks noChangeAspect="1"/>
          </p:cNvPicPr>
          <p:nvPr/>
        </p:nvPicPr>
        <p:blipFill rotWithShape="1">
          <a:blip r:embed="rId3"/>
          <a:srcRect b="33966"/>
          <a:stretch/>
        </p:blipFill>
        <p:spPr>
          <a:xfrm>
            <a:off x="381345" y="1774722"/>
            <a:ext cx="8443416" cy="39108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528083" y="5877272"/>
            <a:ext cx="8254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Шаблон отчета по выполненному заданию </a:t>
            </a:r>
            <a:r>
              <a:rPr lang="ru-RU" sz="14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адаптирован под требования  типового акта осмотра  </a:t>
            </a:r>
            <a:r>
              <a:rPr lang="ru-RU" sz="1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«НСА». Он может быть </a:t>
            </a:r>
            <a:r>
              <a:rPr lang="ru-RU" sz="14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дополнен  </a:t>
            </a:r>
            <a:r>
              <a:rPr lang="ru-RU" sz="1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потребностями каждой страховой компании </a:t>
            </a:r>
            <a:endParaRPr lang="fr-FR" sz="14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7543" y="1123969"/>
            <a:ext cx="8254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187624" y="908720"/>
            <a:ext cx="7501924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725672" y="30402"/>
            <a:ext cx="80648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 smtClean="0">
              <a:solidFill>
                <a:srgbClr val="4F81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Обоснованность </a:t>
            </a:r>
            <a:r>
              <a:rPr lang="ru-RU" sz="16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необходимость применения космического </a:t>
            </a: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страховании посевов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4865" y="1196752"/>
            <a:ext cx="539524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применения метода космического мониторинга при страховании урожая на всех его этапах существовала практика привлечения экспертов.  К сожалению, представляемые ими заключения не всегда носили объективный характер: 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Сказывался «человеческий фактор»;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Присутствовал конфликт интересов;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Отсутствовала возможность объективной оценки риска.</a:t>
            </a: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2549" y="1347637"/>
            <a:ext cx="3060000" cy="18476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53337"/>
            <a:ext cx="2133600" cy="268139"/>
          </a:xfrm>
        </p:spPr>
        <p:txBody>
          <a:bodyPr/>
          <a:lstStyle/>
          <a:p>
            <a:fld id="{EAB94A14-FCA4-42FB-A83D-84152260259D}" type="slidenum">
              <a:rPr lang="ru-RU" b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ru-RU" b="1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7" y="3573016"/>
            <a:ext cx="8419253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u="sng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 и преимущества космического мониторинга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состояния культур по индексу </a:t>
            </a:r>
            <a:r>
              <a:rPr lang="en-US" sz="14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NDVI</a:t>
            </a: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400" b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влияния </a:t>
            </a: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агрометеорологических показателей на отклонения в развитии культур;</a:t>
            </a:r>
          </a:p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оценки критериев опасных природных явлений;</a:t>
            </a:r>
          </a:p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базы по всем показателям обеспечивает «прозрачность» процесса </a:t>
            </a:r>
            <a:r>
              <a:rPr lang="ru-RU" sz="1400" b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андеррайтинга</a:t>
            </a: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урегулирования убытков;</a:t>
            </a:r>
          </a:p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Объективность проводимого анализа состояния застрахованных культур.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71345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50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1331560" y="1628800"/>
            <a:ext cx="6839506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algn="ctr" rotWithShape="0">
              <a:schemeClr val="bg2"/>
            </a:outerShdw>
          </a:effectLst>
        </p:spPr>
        <p:txBody>
          <a:bodyPr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1246634" y="3789040"/>
            <a:ext cx="6624736" cy="212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algn="ctr" rotWithShape="0">
              <a:schemeClr val="bg2"/>
            </a:outerShdw>
          </a:effectLst>
        </p:spPr>
        <p:txBody>
          <a:bodyPr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kern="0" dirty="0" smtClean="0"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kern="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kern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kern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en-US" sz="2000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факс: </a:t>
            </a:r>
            <a:r>
              <a:rPr lang="ru-RU" sz="20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(495) 782-04-99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kern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актуальная информация о </a:t>
            </a:r>
            <a:r>
              <a:rPr lang="ru-RU" sz="2000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2000" kern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НСА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kern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kern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www.naai.ru</a:t>
            </a:r>
            <a:endParaRPr lang="ru-RU" sz="2000" b="1" kern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0" dirty="0" smtClean="0"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kern="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8" y="257059"/>
            <a:ext cx="829476" cy="223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7F0B7-7F36-48C9-B81C-B891BD73734A}" type="slidenum"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30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космического мониторинга для целей страхования</a:t>
            </a:r>
            <a:br>
              <a:rPr lang="ru-RU" sz="18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Вегетационный индекс </a:t>
            </a:r>
            <a:r>
              <a:rPr lang="en-US" sz="18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(NDVI</a:t>
            </a:r>
            <a:r>
              <a:rPr lang="en-US" sz="18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solidFill>
                <a:srgbClr val="4F81B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b="1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3022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71345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83568" y="1052736"/>
            <a:ext cx="8005980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1412776"/>
            <a:ext cx="8689548" cy="489918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09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космического мониторинга для целей </a:t>
            </a: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страхования</a:t>
            </a:r>
            <a:r>
              <a:rPr lang="en-US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 метеорологические показатели</a:t>
            </a:r>
            <a:endParaRPr lang="ru-RU" sz="1600" b="1" dirty="0">
              <a:solidFill>
                <a:srgbClr val="4F81B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b="1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3022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71345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83568" y="1052736"/>
            <a:ext cx="8005980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"/>
          <a:stretch/>
        </p:blipFill>
        <p:spPr bwMode="auto">
          <a:xfrm>
            <a:off x="577751" y="1412776"/>
            <a:ext cx="7911955" cy="4191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9948" y="281003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космического мониторинга для целей страхования</a:t>
            </a:r>
            <a:r>
              <a:rPr lang="en-US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 метеорологические показатели</a:t>
            </a:r>
            <a:endParaRPr lang="ru-RU" sz="1600" b="1" dirty="0">
              <a:solidFill>
                <a:srgbClr val="4F81B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18928" y="5877272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b="1" dirty="0" smtClean="0">
                <a:solidFill>
                  <a:srgbClr val="4F81B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 показатели, отраженные на графиках, могут экспортироваться в таблицы в формате </a:t>
            </a:r>
            <a:r>
              <a:rPr lang="en-US" sz="1400" b="1" dirty="0" smtClean="0">
                <a:solidFill>
                  <a:srgbClr val="4F81B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Excel</a:t>
            </a:r>
            <a:r>
              <a:rPr lang="ru-RU" sz="1400" b="1" dirty="0" smtClean="0">
                <a:solidFill>
                  <a:srgbClr val="4F81B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rgbClr val="4F81B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91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космического мониторинга для целей </a:t>
            </a: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страхования</a:t>
            </a:r>
            <a:b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метеорологические показатели</a:t>
            </a:r>
            <a:endParaRPr lang="ru-RU" sz="1600" b="1" dirty="0">
              <a:solidFill>
                <a:srgbClr val="4F81B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b="1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148315"/>
            <a:ext cx="8222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Совокупных осадков в период с 1 мая по 15 июля 2019 года по регионам РФ</a:t>
            </a:r>
            <a:endParaRPr lang="ru-RU" sz="1400" b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71345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83568" y="1052736"/>
            <a:ext cx="8005980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2" t="7517" r="723"/>
          <a:stretch/>
        </p:blipFill>
        <p:spPr bwMode="auto">
          <a:xfrm>
            <a:off x="565245" y="1556792"/>
            <a:ext cx="8026602" cy="422955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5535" y="5949280"/>
            <a:ext cx="84762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Ярко выражены зоны дефицита накопительных осадков в период активной вегетации в регионах Поволжья и Южного Урала, наименьшее количество осадков отмечается в среднем Поволжье и на границе с Казахстаном.</a:t>
            </a:r>
            <a:endParaRPr lang="ru-RU" sz="1400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07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космического мониторинга для целей </a:t>
            </a: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страхования</a:t>
            </a:r>
            <a:b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сновные метеорологические показатели</a:t>
            </a:r>
            <a:endParaRPr lang="ru-RU" sz="1600" b="1" dirty="0">
              <a:solidFill>
                <a:srgbClr val="4F81B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b="1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3022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71345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83568" y="1052736"/>
            <a:ext cx="8005980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5916884"/>
            <a:ext cx="81665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300"/>
              </a:spcAft>
            </a:pPr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 территориях, где отмечался дефицит осадков, в этот же период наблюдался повышенный температурный фон. В Заволжье Саратовской и в Самарской областях температуры достигали 32-34оС, в Волгоградской области 36-38оС, на юге и востоке Оренбургской области 38-40оС.</a:t>
            </a:r>
            <a:endParaRPr lang="ru-RU" sz="1400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6" t="6651" r="661"/>
          <a:stretch/>
        </p:blipFill>
        <p:spPr bwMode="auto">
          <a:xfrm>
            <a:off x="683568" y="1674717"/>
            <a:ext cx="7836377" cy="415897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124000" y="1323772"/>
            <a:ext cx="7344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300"/>
              </a:spcAft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Максимальные температуры в период  </a:t>
            </a: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мая </a:t>
            </a: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июля 2019 года по регионам РФ</a:t>
            </a:r>
            <a:endParaRPr lang="ru-RU" sz="1400" b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космического мониторинга для целей </a:t>
            </a: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страхования</a:t>
            </a:r>
            <a:b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Вегетационный индекс </a:t>
            </a:r>
            <a:r>
              <a:rPr lang="en-US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(NDVI)</a:t>
            </a:r>
            <a:endParaRPr lang="ru-RU" sz="1600" b="1" dirty="0">
              <a:solidFill>
                <a:srgbClr val="4F81B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b="1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151806"/>
            <a:ext cx="8136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Абсолютные  показатели </a:t>
            </a:r>
            <a:r>
              <a:rPr lang="en-US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NDVI </a:t>
            </a: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15  </a:t>
            </a:r>
            <a:r>
              <a:rPr lang="ru-RU" sz="14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июля </a:t>
            </a: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года по регионам РФ</a:t>
            </a:r>
            <a:endParaRPr lang="ru-RU" sz="1600" b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71345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83568" y="1052736"/>
            <a:ext cx="8005980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9" t="6892" r="752"/>
          <a:stretch/>
        </p:blipFill>
        <p:spPr bwMode="auto">
          <a:xfrm>
            <a:off x="460175" y="1485817"/>
            <a:ext cx="8210661" cy="435980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3320" y="5949280"/>
            <a:ext cx="8607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результате негативного воздействия метеорологических факторов на 15 июля 2019 года отмечается неудовлетворительное развитие культур в регионах на границе с Казахстаном. Показатели </a:t>
            </a:r>
            <a:r>
              <a:rPr lang="en-US" sz="1400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NDVI</a:t>
            </a:r>
            <a:r>
              <a:rPr lang="ru-RU" sz="1400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превышают значений 0,30 – 0,40.</a:t>
            </a:r>
            <a:endParaRPr lang="ru-RU" sz="1600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1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космического мониторинга для целей </a:t>
            </a: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страхования</a:t>
            </a:r>
            <a:b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метеорологические показатели</a:t>
            </a:r>
            <a:endParaRPr lang="ru-RU" sz="1600" b="1" dirty="0">
              <a:solidFill>
                <a:srgbClr val="4F81B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b="1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18" y="1145063"/>
            <a:ext cx="8222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2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Относительные показатели накопительных осадков в период с 20 июля  по 18  августа  2019 года</a:t>
            </a:r>
            <a:endParaRPr lang="ru-RU" sz="1200" b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71345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83568" y="1052736"/>
            <a:ext cx="8005980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5534" y="5877272"/>
            <a:ext cx="8424937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200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 большей части территории Кировской области уровень накопительных осадков за последний месяц  превышает уровень средних многолетних значений на 100-150%. </a:t>
            </a:r>
          </a:p>
          <a:p>
            <a:pPr algn="just">
              <a:spcAft>
                <a:spcPts val="300"/>
              </a:spcAft>
            </a:pPr>
            <a:r>
              <a:rPr lang="ru-RU" sz="1200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 юго-востоке  региона (</a:t>
            </a:r>
            <a:r>
              <a:rPr lang="ru-RU" sz="1200" dirty="0" err="1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Фаленский</a:t>
            </a:r>
            <a:r>
              <a:rPr lang="ru-RU" sz="1200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Унинский</a:t>
            </a:r>
            <a:r>
              <a:rPr lang="ru-RU" sz="1200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Кильмежский</a:t>
            </a:r>
            <a:r>
              <a:rPr lang="ru-RU" sz="1200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Малмыжский</a:t>
            </a:r>
            <a:r>
              <a:rPr lang="ru-RU" sz="1200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районы) уровень накопительных осадков за последний месяц превышает норму за тот же период почти в два раза. Здесь возможно переувлажнение почвы. </a:t>
            </a:r>
            <a:endParaRPr lang="ru-RU" sz="1200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0" t="6972" r="629"/>
          <a:stretch/>
        </p:blipFill>
        <p:spPr bwMode="auto">
          <a:xfrm>
            <a:off x="670194" y="1531707"/>
            <a:ext cx="8019354" cy="425005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9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космического мониторинга для целей </a:t>
            </a: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страхования</a:t>
            </a:r>
            <a:b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b="1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сновные метеорологические показатели</a:t>
            </a:r>
            <a:endParaRPr lang="ru-RU" sz="1600" b="1" dirty="0">
              <a:solidFill>
                <a:srgbClr val="4F81B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94A14-FCA4-42FB-A83D-84152260259D}" type="slidenum">
              <a:rPr lang="ru-RU" b="1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302204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600" b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0" y="71345"/>
            <a:ext cx="364431" cy="98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83568" y="1052736"/>
            <a:ext cx="8005980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1163704"/>
            <a:ext cx="82220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Абсолютные  показатели максимальных  температур в период с 20 июля  по 18 августа  2019  года</a:t>
            </a:r>
            <a:endParaRPr lang="ru-RU" sz="1400" b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6286" y="6021288"/>
            <a:ext cx="7632848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200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юге и севере региона максимальные  температуры за указанный период достигали 26 – 28оС. </a:t>
            </a:r>
          </a:p>
          <a:p>
            <a:pPr algn="just">
              <a:spcAft>
                <a:spcPts val="300"/>
              </a:spcAft>
            </a:pPr>
            <a:r>
              <a:rPr lang="ru-RU" sz="1200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остальной территории области этот показатель за последний месяц не превышал 25оС. </a:t>
            </a:r>
            <a:endParaRPr lang="ru-RU" sz="1600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4" t="6904" r="794"/>
          <a:stretch/>
        </p:blipFill>
        <p:spPr bwMode="auto">
          <a:xfrm>
            <a:off x="467544" y="1629940"/>
            <a:ext cx="8097461" cy="429680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26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6200</TotalTime>
  <Words>631</Words>
  <Application>Microsoft Office PowerPoint</Application>
  <PresentationFormat>Экран (4:3)</PresentationFormat>
  <Paragraphs>128</Paragraphs>
  <Slides>20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4_Тема Office</vt:lpstr>
      <vt:lpstr>1_Тема Office</vt:lpstr>
      <vt:lpstr>3_Тема Office</vt:lpstr>
      <vt:lpstr>Что такое космический мониторинг посевов?  Практика применения при страховании  урожая сельскохозяйственных культур</vt:lpstr>
      <vt:lpstr>Презентация PowerPoint</vt:lpstr>
      <vt:lpstr>Возможности космического мониторинга для целей страхования Вегетационный индекс (NDVI)</vt:lpstr>
      <vt:lpstr>Возможности космического мониторинга для целей страхования Основные  метеорологические показатели</vt:lpstr>
      <vt:lpstr>Возможности космического мониторинга для целей страхования Основные метеорологические показатели</vt:lpstr>
      <vt:lpstr>Возможности космического мониторинга для целей страхования Основные метеорологические показатели</vt:lpstr>
      <vt:lpstr>Возможности космического мониторинга для целей страхования Вегетационный индекс (NDVI)</vt:lpstr>
      <vt:lpstr>Возможности космического мониторинга для целей страхования Основные метеорологические показатели</vt:lpstr>
      <vt:lpstr>Возможности космического мониторинга для целей страхования Основные метеорологические показатели</vt:lpstr>
      <vt:lpstr>Возможности космического мониторинга для целей страхования Основные метеорологические показатели</vt:lpstr>
      <vt:lpstr>Возможности космического мониторинга для целей страхования Анализ метеорологической ситуации</vt:lpstr>
      <vt:lpstr>Возможности космического мониторинга для целей страхования Мониторинг полей</vt:lpstr>
      <vt:lpstr>Возможности космического мониторинга для целей страхования Мониторинг полей </vt:lpstr>
      <vt:lpstr>Возможности космического мониторинга для целей страхования Неоднородность развития культуры</vt:lpstr>
      <vt:lpstr>Применение космического мониторинга    при проведении  предстрахового  анализа </vt:lpstr>
      <vt:lpstr>Применение космического мониторинга  в период  сопровождения договора страхования</vt:lpstr>
      <vt:lpstr>Новые инструменты в космическом мониторинге Мобильное приложение «Инспектор полей»</vt:lpstr>
      <vt:lpstr>Новые инструменты в космическом мониторинге Мобильное приложение «Инспектор полей»</vt:lpstr>
      <vt:lpstr>Новые инструменты в космическом мониторинге Мобильное приложение «Инспектор полей»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НСА: Направления развития страхования</dc:title>
  <dc:creator>Воловик Юрий Семёнович</dc:creator>
  <cp:lastModifiedBy>Есиков Юрий Михайлович</cp:lastModifiedBy>
  <cp:revision>184</cp:revision>
  <cp:lastPrinted>2016-06-08T08:03:18Z</cp:lastPrinted>
  <dcterms:created xsi:type="dcterms:W3CDTF">2016-05-11T07:07:47Z</dcterms:created>
  <dcterms:modified xsi:type="dcterms:W3CDTF">2019-08-21T15:13:24Z</dcterms:modified>
</cp:coreProperties>
</file>