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56" r:id="rId3"/>
    <p:sldId id="277" r:id="rId4"/>
    <p:sldId id="302" r:id="rId5"/>
    <p:sldId id="301" r:id="rId6"/>
    <p:sldId id="263" r:id="rId7"/>
    <p:sldId id="309" r:id="rId8"/>
    <p:sldId id="307" r:id="rId9"/>
    <p:sldId id="310" r:id="rId10"/>
    <p:sldId id="311" r:id="rId11"/>
    <p:sldId id="313" r:id="rId12"/>
    <p:sldId id="314" r:id="rId13"/>
    <p:sldId id="315" r:id="rId14"/>
    <p:sldId id="300" r:id="rId15"/>
  </p:sldIdLst>
  <p:sldSz cx="9144000" cy="6858000" type="screen4x3"/>
  <p:notesSz cx="6807200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D569D57-64B2-499F-A785-B6639D2EC9CB}">
          <p14:sldIdLst>
            <p14:sldId id="256"/>
            <p14:sldId id="277"/>
            <p14:sldId id="302"/>
            <p14:sldId id="301"/>
            <p14:sldId id="263"/>
            <p14:sldId id="309"/>
            <p14:sldId id="307"/>
            <p14:sldId id="310"/>
            <p14:sldId id="311"/>
            <p14:sldId id="313"/>
            <p14:sldId id="314"/>
            <p14:sldId id="315"/>
          </p14:sldIdLst>
        </p14:section>
        <p14:section name="Раздел без заголовка" id="{AE230F6D-B9CA-448A-BE7A-BFA0B6010DD0}">
          <p14:sldIdLst>
            <p14:sldId id="3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98" autoAdjust="0"/>
    <p:restoredTop sz="94660"/>
  </p:normalViewPr>
  <p:slideViewPr>
    <p:cSldViewPr>
      <p:cViewPr varScale="1">
        <p:scale>
          <a:sx n="50" d="100"/>
          <a:sy n="50" d="100"/>
        </p:scale>
        <p:origin x="1267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56B937-CC75-4A00-B49F-3DE2A58F7F71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96602-C048-42D8-83EF-D88083D72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355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810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F1385-AA59-40D2-A50E-802B6853BCDE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B3B-964E-46D6-BBCB-97B44A3CC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76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F1385-AA59-40D2-A50E-802B6853BCDE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B3B-964E-46D6-BBCB-97B44A3CC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734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F1385-AA59-40D2-A50E-802B6853BCDE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B3B-964E-46D6-BBCB-97B44A3CC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671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241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63689"/>
            <a:ext cx="7772400" cy="1470025"/>
          </a:xfrm>
        </p:spPr>
        <p:txBody>
          <a:bodyPr>
            <a:norm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5834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7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9338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5926138" y="5127625"/>
            <a:ext cx="923925" cy="376238"/>
          </a:xfrm>
          <a:prstGeom prst="rect">
            <a:avLst/>
          </a:prstGeom>
          <a:noFill/>
          <a:ln>
            <a:noFill/>
          </a:ln>
          <a:extLst/>
        </p:spPr>
        <p:txBody>
          <a:bodyPr lIns="80147" tIns="40074" rIns="80147" bIns="40074"/>
          <a:lstStyle>
            <a:lvl1pPr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5" y="1606871"/>
            <a:ext cx="7320689" cy="4829253"/>
          </a:xfr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501069"/>
            <a:ext cx="7337192" cy="1105803"/>
          </a:xfr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en-US" noProof="0" dirty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46B7D-7787-42DC-872E-FA7A6AC29D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744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4" y="501067"/>
            <a:ext cx="7864166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4" y="1606871"/>
            <a:ext cx="3674753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4" y="2174876"/>
            <a:ext cx="3674753" cy="42612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606871"/>
            <a:ext cx="3587825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2188098"/>
            <a:ext cx="3587825" cy="42480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CC1A9-C70C-4B65-BB75-FBE081F215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154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AB92D-FE3A-4209-A0FA-0F9A079C26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913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2834F-9FDA-4BF0-8176-77CDF43125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773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32D56-9637-4018-A694-BF8FF39989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5133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D964F-F5FC-455B-B5C7-E113FD8D74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7062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DC191-9ED4-4333-94A1-19DA0CCFCE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033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F1385-AA59-40D2-A50E-802B6853BCDE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B3B-964E-46D6-BBCB-97B44A3CC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7140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337192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606871"/>
            <a:ext cx="3620764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29" y="1606871"/>
            <a:ext cx="3644897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2A57B-DAF5-4147-B77D-16A7BBFDA6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762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F1385-AA59-40D2-A50E-802B6853BCDE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B3B-964E-46D6-BBCB-97B44A3CC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391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F1385-AA59-40D2-A50E-802B6853BCDE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B3B-964E-46D6-BBCB-97B44A3CC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F1385-AA59-40D2-A50E-802B6853BCDE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B3B-964E-46D6-BBCB-97B44A3CC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181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F1385-AA59-40D2-A50E-802B6853BCDE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B3B-964E-46D6-BBCB-97B44A3CC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693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F1385-AA59-40D2-A50E-802B6853BCDE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B3B-964E-46D6-BBCB-97B44A3CC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52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F1385-AA59-40D2-A50E-802B6853BCDE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B3B-964E-46D6-BBCB-97B44A3CC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70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F1385-AA59-40D2-A50E-802B6853BCDE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B3B-964E-46D6-BBCB-97B44A3CC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727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F1385-AA59-40D2-A50E-802B6853BCDE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C1B3B-964E-46D6-BBCB-97B44A3CC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83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5" y="488950"/>
            <a:ext cx="7343775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5" y="1600200"/>
            <a:ext cx="7343775" cy="48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850" y="6042025"/>
            <a:ext cx="619125" cy="631825"/>
          </a:xfrm>
          <a:prstGeom prst="rect">
            <a:avLst/>
          </a:prstGeom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lnSpc>
                <a:spcPts val="2100"/>
              </a:lnSpc>
              <a:defRPr sz="240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83466C-D21C-478F-BC21-DC19055678B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728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0" r:id="rId9"/>
  </p:sldLayoutIdLst>
  <p:hf hdr="0" ftr="0" dt="0"/>
  <p:txStyles>
    <p:titleStyle>
      <a:lvl1pPr algn="l" defTabSz="912813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912813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2pPr>
      <a:lvl3pPr algn="l" defTabSz="912813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3pPr>
      <a:lvl4pPr algn="l" defTabSz="912813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4pPr>
      <a:lvl5pPr algn="l" defTabSz="912813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5pPr>
      <a:lvl6pPr marL="400736" algn="l" defTabSz="914179" rtl="0" fontAlgn="base">
        <a:lnSpc>
          <a:spcPts val="4558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6pPr>
      <a:lvl7pPr marL="801472" algn="l" defTabSz="914179" rtl="0" fontAlgn="base">
        <a:lnSpc>
          <a:spcPts val="4558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7pPr>
      <a:lvl8pPr marL="1202207" algn="l" defTabSz="914179" rtl="0" fontAlgn="base">
        <a:lnSpc>
          <a:spcPts val="4558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8pPr>
      <a:lvl9pPr marL="1602943" algn="l" defTabSz="914179" rtl="0" fontAlgn="base">
        <a:lnSpc>
          <a:spcPts val="4558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9pPr>
    </p:titleStyle>
    <p:bodyStyle>
      <a:lvl1pPr marL="317500" indent="-317500" algn="l" defTabSz="912813" rtl="0" eaLnBrk="0" fontAlgn="base" hangingPunct="0">
        <a:spcBef>
          <a:spcPct val="20000"/>
        </a:spcBef>
        <a:spcAft>
          <a:spcPct val="0"/>
        </a:spcAft>
        <a:buFont typeface="Calibri" pitchFamily="34" charset="0"/>
        <a:buChar char="•"/>
        <a:defRPr sz="3200" kern="1200">
          <a:solidFill>
            <a:srgbClr val="005AA9"/>
          </a:solidFill>
          <a:latin typeface="+mj-lt"/>
          <a:ea typeface="+mn-ea"/>
          <a:cs typeface="+mn-cs"/>
        </a:defRPr>
      </a:lvl1pPr>
      <a:lvl2pPr marL="317500" indent="139700" algn="l" defTabSz="9128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100" kern="1200">
          <a:solidFill>
            <a:srgbClr val="504F53"/>
          </a:solidFill>
          <a:latin typeface="+mj-lt"/>
          <a:ea typeface="+mn-ea"/>
          <a:cs typeface="+mn-cs"/>
        </a:defRPr>
      </a:lvl2pPr>
      <a:lvl3pPr marL="623888" indent="-227013" algn="l" defTabSz="9128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100" kern="1200">
          <a:solidFill>
            <a:srgbClr val="504F53"/>
          </a:solidFill>
          <a:latin typeface="+mj-lt"/>
          <a:ea typeface="+mn-ea"/>
          <a:cs typeface="+mn-cs"/>
        </a:defRPr>
      </a:lvl3pPr>
      <a:lvl4pPr marL="1600200" indent="-1285875" algn="just" defTabSz="912813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04F53"/>
          </a:solidFill>
          <a:latin typeface="+mj-lt"/>
          <a:ea typeface="+mn-ea"/>
          <a:cs typeface="+mn-cs"/>
        </a:defRPr>
      </a:lvl4pPr>
      <a:lvl5pPr marL="1257300" indent="571500" algn="l" defTabSz="912813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buChar char="»"/>
        <a:defRPr sz="1200" kern="1200">
          <a:solidFill>
            <a:srgbClr val="8D8C90"/>
          </a:solidFill>
          <a:latin typeface="+mj-lt"/>
          <a:ea typeface="+mn-ea"/>
          <a:cs typeface="+mn-cs"/>
        </a:defRPr>
      </a:lvl5pPr>
      <a:lvl6pPr marL="2514156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4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8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7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5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4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013A1089D611120A9406E5A4544A04E43281A8B896C33F3F7B386E7DA14A0D346EAF3B5FEB930164AF4B95E67F6D094F47DBDDB0C7E7i4t5J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hyperlink" Target="consultantplus://offline/ref=013A1089D611120A9406E5A4544A04E43281A8B896C33F3F7B386E7DA14A0D346EAF3B5FEB910B64AF4B95E67F6D094F47DBDDB0C7E7i4t5J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1A933564050EA00E6820218A17C851F4DC73FC1D774D96BC93A3887ADA5936088812C95867CD8A10C4C690B33B33E7C2FEE47EEE2689B1FM6y8L" TargetMode="External"/><Relationship Id="rId2" Type="http://schemas.openxmlformats.org/officeDocument/2006/relationships/hyperlink" Target="consultantplus://offline/ref=23D1BE328C6B98DE3AC021D7F0F008ACF210A2DD8790885FF5A87A8E687AA8B4929EB8C47E3A1AB4E4372D7F59A1B8F021B07DF883C52351S8A8P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consultantplus://offline/ref=832898FF2E8650C8DD10702324285D62464006ABC503D89DE515454CAC2382A489A38011AB01FF4848A3C3328D7B634978980B9D2A9A9FFDk8gBP" TargetMode="External"/><Relationship Id="rId4" Type="http://schemas.openxmlformats.org/officeDocument/2006/relationships/hyperlink" Target="consultantplus://offline/ref=832898FF2E8650C8DD10702324285D62464006ABC503D89DE515454CAC2382A489A38011AB01FC4B4DA3C3328D7B634978980B9D2A9A9FFDk8gBP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470917BCA6C9B529DA322F1E92659D23BC05A19EF19AB29438C507B6291493584DF5E0839C1A3253598B8B7F37E68604E1F3E68FC6373BD00Y1O" TargetMode="External"/><Relationship Id="rId2" Type="http://schemas.openxmlformats.org/officeDocument/2006/relationships/hyperlink" Target="consultantplus://offline/ref=832898FF2E8650C8DD10702324285D62464006ABC503D89DE515454CAC2382A489A38011AB01FC4B4DA3C3328D7B634978980B9D2A9A9FFDk8gBP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1BD34CFFC097B8A7CA495731FC092C5295F2900D2C6DAF060D15C398F205BEE504B2188B189FF1D84091E9B11A878AEDEC825CAD7870D3h8O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3213100"/>
            <a:ext cx="8928100" cy="36449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+mj-lt"/>
              <a:buNone/>
              <a:defRPr/>
            </a:pPr>
            <a:r>
              <a:rPr lang="ru-RU" altLang="ru-RU" sz="3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ФНС России по Кировской области</a:t>
            </a:r>
            <a:endParaRPr lang="ru-RU" altLang="ru-RU" sz="3000" b="1" dirty="0">
              <a:solidFill>
                <a:schemeClr val="accent2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>
              <a:buFont typeface="+mj-lt"/>
              <a:buNone/>
              <a:defRPr/>
            </a:pPr>
            <a:endParaRPr lang="en-US" altLang="ru-RU" sz="2400" b="1" i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eaLnBrk="1" hangingPunct="1">
              <a:defRPr/>
            </a:pPr>
            <a:r>
              <a:rPr lang="ru-RU" altLang="ru-RU" sz="3000" b="1" i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Последние изменения законодательства по налогу на прибыль </a:t>
            </a:r>
            <a:r>
              <a:rPr lang="ru-RU" altLang="ru-RU" sz="3000" b="1" i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организаций, специальным </a:t>
            </a:r>
            <a:r>
              <a:rPr lang="ru-RU" altLang="ru-RU" sz="3000" b="1" i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налоговым режимам.</a:t>
            </a:r>
            <a:endParaRPr lang="ru-RU" altLang="ru-RU" sz="3000" b="1" i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algn="l" eaLnBrk="1" hangingPunct="1">
              <a:defRPr/>
            </a:pPr>
            <a:endParaRPr lang="ru-RU" altLang="ru-RU" b="1" i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algn="l" eaLnBrk="1" hangingPunct="1">
              <a:defRPr/>
            </a:pPr>
            <a:endParaRPr lang="ru-RU" altLang="ru-RU" b="1" i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algn="l" eaLnBrk="1" hangingPunct="1">
              <a:defRPr/>
            </a:pPr>
            <a:r>
              <a:rPr lang="ru-RU" altLang="ru-RU" b="1" i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Начальник </a:t>
            </a:r>
            <a:r>
              <a:rPr lang="ru-RU" altLang="ru-RU" b="1" i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отдела налогообложения юридических лиц</a:t>
            </a:r>
          </a:p>
          <a:p>
            <a:pPr eaLnBrk="1" hangingPunct="1">
              <a:buFont typeface="+mj-lt"/>
              <a:buNone/>
              <a:defRPr/>
            </a:pPr>
            <a:r>
              <a:rPr lang="ru-RU" altLang="ru-RU" sz="3200" b="1" dirty="0" smtClean="0"/>
              <a:t>Завалина Наталья Леонидовна</a:t>
            </a:r>
          </a:p>
        </p:txBody>
      </p:sp>
    </p:spTree>
    <p:extLst>
      <p:ext uri="{BB962C8B-B14F-4D97-AF65-F5344CB8AC3E}">
        <p14:creationId xmlns:p14="http://schemas.microsoft.com/office/powerpoint/2010/main" val="27176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051978"/>
            <a:ext cx="7848872" cy="5184576"/>
          </a:xfrm>
        </p:spPr>
        <p:txBody>
          <a:bodyPr>
            <a:normAutofit fontScale="92500" lnSpcReduction="10000"/>
          </a:bodyPr>
          <a:lstStyle/>
          <a:p>
            <a:pPr indent="342900" algn="just">
              <a:lnSpc>
                <a:spcPct val="107000"/>
              </a:lnSpc>
              <a:spcAft>
                <a:spcPts val="0"/>
              </a:spcAft>
            </a:pP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660400" algn="just">
              <a:lnSpc>
                <a:spcPct val="107000"/>
              </a:lnSpc>
            </a:pP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Изменен порядок исчисления налога, уплачиваемого в связи с применением патентной системой налогообложения (пункт 1 статьи 346.51 НК РФ):</a:t>
            </a:r>
          </a:p>
          <a:p>
            <a:pPr marL="0" algn="just">
              <a:lnSpc>
                <a:spcPct val="107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 случае получения ИП патента на срок менее календарного года налог рассчитывается исходя из количества дней осуществления деятельности в этом календарном году ;</a:t>
            </a:r>
          </a:p>
          <a:p>
            <a:pPr marL="92075" indent="225425" algn="just">
              <a:lnSpc>
                <a:spcPct val="107000"/>
              </a:lnSpc>
              <a:spcAft>
                <a:spcPts val="1200"/>
              </a:spcAft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случае прекращения предпринимательской деятельности, в отношении которой применяется патентная система налогообложения, налог пересчитывается исходя из фактического количества дней применения патентной системы налогообложения.</a:t>
            </a:r>
          </a:p>
          <a:p>
            <a:pPr marL="0" indent="625475" algn="just">
              <a:lnSpc>
                <a:spcPct val="107000"/>
              </a:lnSpc>
              <a:spcAft>
                <a:spcPts val="12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лимит среднесписочной численности определяется только по видам деятельности, переведенным на ПСН (новая редакция п.5 ст. 346.43 НК РФ)</a:t>
            </a:r>
          </a:p>
          <a:p>
            <a:pPr marL="661541" indent="-342900" algn="just">
              <a:lnSpc>
                <a:spcPct val="107000"/>
              </a:lnSpc>
              <a:spcAft>
                <a:spcPts val="1200"/>
              </a:spcAft>
              <a:buFontTx/>
              <a:buChar char="-"/>
            </a:pPr>
            <a:endParaRPr lang="ru-RU" sz="2400" b="0" dirty="0" smtClean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4" y="332656"/>
            <a:ext cx="7853821" cy="1224136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 smtClean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> 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 законодательства 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ПСН</a:t>
            </a:r>
            <a:r>
              <a:rPr lang="ru-RU" sz="2700" dirty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/>
            </a:r>
            <a:br>
              <a:rPr lang="ru-RU" sz="2700" dirty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</a:br>
            <a:endParaRPr lang="ru-RU" sz="2700" dirty="0">
              <a:latin typeface="Arial Narrow" panose="020B0606020202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3" y="6041425"/>
            <a:ext cx="619711" cy="631834"/>
          </a:xfrm>
          <a:prstGeom prst="rect">
            <a:avLst/>
          </a:prstGeom>
        </p:spPr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10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3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6912" y="2492896"/>
            <a:ext cx="7979543" cy="3888433"/>
          </a:xfrm>
          <a:solidFill>
            <a:schemeClr val="bg1"/>
          </a:solidFill>
          <a:ln w="15875">
            <a:solidFill>
              <a:schemeClr val="accent1"/>
            </a:solidFill>
          </a:ln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  <a:spcBef>
                <a:spcPts val="300"/>
              </a:spcBef>
              <a:spcAft>
                <a:spcPts val="1200"/>
              </a:spcAft>
            </a:pPr>
            <a:r>
              <a:rPr lang="ru-RU" sz="6400" dirty="0" smtClean="0">
                <a:solidFill>
                  <a:schemeClr val="tx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>Субъекты РФ вправе у</a:t>
            </a:r>
            <a:r>
              <a:rPr lang="ru-RU" sz="6400" dirty="0" smtClean="0">
                <a:solidFill>
                  <a:schemeClr val="tx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</a:rPr>
              <a:t>станавливать ограничения  для применения ПСН:</a:t>
            </a:r>
          </a:p>
          <a:p>
            <a:pPr marL="0" algn="just">
              <a:lnSpc>
                <a:spcPct val="120000"/>
              </a:lnSpc>
              <a:spcBef>
                <a:spcPts val="300"/>
              </a:spcBef>
              <a:spcAft>
                <a:spcPts val="1200"/>
              </a:spcAft>
            </a:pPr>
            <a:r>
              <a:rPr lang="ru-RU" sz="64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- по общей площади сдаваемых в аренду (наем) жилых </a:t>
            </a:r>
            <a:r>
              <a:rPr lang="ru-RU" sz="6400" b="0" dirty="0" smtClean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(не более 650 </a:t>
            </a:r>
            <a:r>
              <a:rPr lang="ru-RU" sz="6400" b="0" dirty="0" err="1" smtClean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м.кв</a:t>
            </a:r>
            <a:r>
              <a:rPr lang="ru-RU" sz="6400" b="0" dirty="0" smtClean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.) </a:t>
            </a:r>
            <a:r>
              <a:rPr lang="ru-RU" sz="64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 нежилых помещений, земельных участков, принадлежащих индивидуальному предпринимателю на праве собственности </a:t>
            </a:r>
            <a:r>
              <a:rPr lang="ru-RU" sz="6400" b="0" dirty="0" smtClean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(не более2000 </a:t>
            </a:r>
            <a:r>
              <a:rPr lang="ru-RU" sz="6400" b="0" dirty="0" err="1" smtClean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кв.м</a:t>
            </a:r>
            <a:r>
              <a:rPr lang="ru-RU" sz="6400" b="0" dirty="0" smtClean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);</a:t>
            </a:r>
            <a:endParaRPr lang="ru-RU" sz="6400" b="0" dirty="0" smtClean="0">
              <a:solidFill>
                <a:srgbClr val="FF0000"/>
              </a:solidFill>
              <a:latin typeface="Arial Narrow" panose="020B0606020202030204" pitchFamily="34" charset="0"/>
              <a:cs typeface="Times New Roman" panose="02020603050405020304" pitchFamily="18" charset="0"/>
              <a:hlinkClick r:id="rId3"/>
            </a:endParaRPr>
          </a:p>
          <a:p>
            <a:pPr marL="0" algn="just">
              <a:lnSpc>
                <a:spcPct val="120000"/>
              </a:lnSpc>
              <a:spcBef>
                <a:spcPts val="300"/>
              </a:spcBef>
              <a:spcAft>
                <a:spcPts val="1200"/>
              </a:spcAft>
            </a:pPr>
            <a:r>
              <a:rPr lang="ru-RU" sz="64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- по </a:t>
            </a:r>
            <a:r>
              <a:rPr lang="ru-RU" sz="64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общему количеству автотранспортных средств и судов водного транспорта - по видам предпринимательской деятельности, связанным с перевозкой </a:t>
            </a:r>
            <a:r>
              <a:rPr lang="ru-RU" sz="64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пассажиров </a:t>
            </a:r>
            <a:r>
              <a:rPr lang="ru-RU" sz="6400" b="0" dirty="0" smtClean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(не более 7 единиц) </a:t>
            </a:r>
            <a:r>
              <a:rPr lang="ru-RU" sz="6400" b="0" dirty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 </a:t>
            </a:r>
            <a:r>
              <a:rPr lang="ru-RU" sz="6400" b="0" dirty="0" smtClean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грузов (не более 15);</a:t>
            </a:r>
            <a:endParaRPr lang="ru-RU" sz="6400" b="0" dirty="0">
              <a:solidFill>
                <a:srgbClr val="FF0000"/>
              </a:solidFill>
              <a:latin typeface="Arial Narrow" panose="020B0606020202030204" pitchFamily="34" charset="0"/>
              <a:cs typeface="Times New Roman" panose="02020603050405020304" pitchFamily="18" charset="0"/>
              <a:hlinkClick r:id="rId4"/>
            </a:endParaRPr>
          </a:p>
          <a:p>
            <a:pPr marL="0" algn="just">
              <a:lnSpc>
                <a:spcPct val="120000"/>
              </a:lnSpc>
              <a:spcBef>
                <a:spcPts val="300"/>
              </a:spcBef>
              <a:spcAft>
                <a:spcPts val="1200"/>
              </a:spcAft>
            </a:pPr>
            <a:r>
              <a:rPr lang="ru-RU" sz="64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- по </a:t>
            </a:r>
            <a:r>
              <a:rPr lang="ru-RU" sz="64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общему количеству объектов стационарной и нестационарной торговой сети и объектов организации общественного питания и (или) их общей площади - по видам предпринимательской деятельности</a:t>
            </a:r>
            <a:r>
              <a:rPr lang="ru-RU" sz="64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, связанным с розничной торговле и услугам общественного питания </a:t>
            </a:r>
            <a:r>
              <a:rPr lang="ru-RU" sz="6400" b="0" dirty="0" smtClean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(не более 8 объектов).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980728"/>
            <a:ext cx="7776863" cy="1512168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400" dirty="0" smtClean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> 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 законодательства по ПСН</a:t>
            </a:r>
            <a:r>
              <a:rPr lang="ru-RU" sz="3100" dirty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/>
            </a:r>
            <a:br>
              <a:rPr lang="ru-RU" sz="3100" dirty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</a:br>
            <a:r>
              <a:rPr lang="ru-RU" sz="2800" dirty="0"/>
              <a:t>Закон Кировской области от 19.11.2019 № 313-ЗО «О внесении изменений в закон Кировской области о ПСН на территории </a:t>
            </a:r>
            <a:r>
              <a:rPr lang="ru-RU" sz="2800" dirty="0" err="1"/>
              <a:t>Кировскйо</a:t>
            </a:r>
            <a:r>
              <a:rPr lang="ru-RU" sz="2800" dirty="0"/>
              <a:t> области»</a:t>
            </a:r>
            <a:r>
              <a:rPr lang="ru-RU" sz="3100" dirty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/>
            </a:r>
            <a:br>
              <a:rPr lang="ru-RU" sz="3100" dirty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</a:br>
            <a:endParaRPr lang="ru-RU" sz="3100" dirty="0">
              <a:latin typeface="Arial Narrow" panose="020B0606020202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3" y="6041425"/>
            <a:ext cx="619711" cy="631834"/>
          </a:xfrm>
          <a:prstGeom prst="rect">
            <a:avLst/>
          </a:prstGeom>
        </p:spPr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11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25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196753"/>
            <a:ext cx="7640515" cy="518457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  <a:spcAft>
                <a:spcPts val="1200"/>
              </a:spcAft>
            </a:pPr>
            <a:r>
              <a:rPr lang="ru-RU" sz="64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  <a:sym typeface="Trebuchet MS"/>
              </a:rPr>
              <a:t>Субъекты РФ вправе </a:t>
            </a:r>
            <a:r>
              <a:rPr lang="ru-RU" sz="64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  <a:sym typeface="Trebuchet MS"/>
              </a:rPr>
              <a:t>у</a:t>
            </a:r>
            <a:r>
              <a:rPr lang="ru-RU" sz="64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станавливать:</a:t>
            </a:r>
            <a:endParaRPr lang="ru-RU" sz="6400" dirty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1200"/>
              </a:spcAft>
            </a:pPr>
            <a:r>
              <a:rPr lang="ru-RU" sz="56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- </a:t>
            </a:r>
            <a:r>
              <a:rPr lang="ru-RU" sz="56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размер потенциально возможного к получению индивидуальным предпринимателем годового дохода: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1200"/>
              </a:spcAft>
            </a:pPr>
            <a:r>
              <a:rPr lang="ru-RU" sz="56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- </a:t>
            </a:r>
            <a:r>
              <a:rPr lang="ru-RU" sz="56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 </a:t>
            </a:r>
            <a:r>
              <a:rPr lang="ru-RU" sz="56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единицу </a:t>
            </a:r>
            <a:r>
              <a:rPr lang="ru-RU" sz="56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средней численности наемных работников;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1200"/>
              </a:spcAft>
            </a:pPr>
            <a:r>
              <a:rPr lang="ru-RU" sz="56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- </a:t>
            </a:r>
            <a:r>
              <a:rPr lang="ru-RU" sz="56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 </a:t>
            </a:r>
            <a:r>
              <a:rPr lang="ru-RU" sz="56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единицу </a:t>
            </a:r>
            <a:r>
              <a:rPr lang="ru-RU" sz="56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автотранспортных средств, судов водного транспорта;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1200"/>
              </a:spcAft>
            </a:pPr>
            <a:r>
              <a:rPr lang="ru-RU" sz="56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- </a:t>
            </a:r>
            <a:r>
              <a:rPr lang="ru-RU" sz="56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 </a:t>
            </a:r>
            <a:r>
              <a:rPr lang="ru-RU" sz="56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1 тонну грузоподъемности </a:t>
            </a:r>
            <a:r>
              <a:rPr lang="ru-RU" sz="56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транспортных средств, на одно пассажирское место - по видам предпринимательской деятельности;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1200"/>
              </a:spcAft>
            </a:pPr>
            <a:r>
              <a:rPr lang="ru-RU" sz="56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- </a:t>
            </a:r>
            <a:r>
              <a:rPr lang="ru-RU" sz="56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 </a:t>
            </a:r>
            <a:r>
              <a:rPr lang="ru-RU" sz="56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1 квадратный метр </a:t>
            </a:r>
            <a:r>
              <a:rPr lang="ru-RU" sz="56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площади сдаваемых в аренду (наем) жилых и нежилых помещений, земельных участков - по виду предпринимательской деятельности, указанному в подпункте 19 пункта 2 настоящей статьи;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1200"/>
              </a:spcAft>
            </a:pPr>
            <a:r>
              <a:rPr lang="ru-RU" sz="5600" b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- на </a:t>
            </a:r>
            <a:r>
              <a:rPr lang="ru-RU" sz="56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один объект стационарной (нестационарной) торговой сети, объект организации общественного питания и (или) </a:t>
            </a:r>
            <a:r>
              <a:rPr lang="ru-RU" sz="56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 1 квадратный метр площади </a:t>
            </a:r>
            <a:r>
              <a:rPr lang="ru-RU" sz="5600" b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объекта стационарной (нестационарной) торговой сети, объекта организации общественного питания;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1200"/>
              </a:spcAft>
            </a:pPr>
            <a:endParaRPr lang="ru-RU" sz="2400" b="0" dirty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4" y="501071"/>
            <a:ext cx="7853821" cy="695681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400" dirty="0" smtClean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 законодательства по ПСН</a:t>
            </a:r>
            <a:r>
              <a:rPr lang="ru-RU" sz="2400" dirty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  <a:t/>
            </a:r>
            <a:br>
              <a:rPr lang="ru-RU" sz="2400" dirty="0">
                <a:solidFill>
                  <a:schemeClr val="dk1"/>
                </a:solidFill>
                <a:latin typeface="Arial Narrow" panose="020B0606020202030204" pitchFamily="34" charset="0"/>
                <a:ea typeface="Trebuchet MS"/>
                <a:cs typeface="Times New Roman" panose="02020603050405020304" pitchFamily="18" charset="0"/>
                <a:sym typeface="Trebuchet MS"/>
              </a:rPr>
            </a:br>
            <a:endParaRPr lang="ru-RU" sz="2400" dirty="0">
              <a:latin typeface="Arial Narrow" panose="020B0606020202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3" y="6041425"/>
            <a:ext cx="619711" cy="631834"/>
          </a:xfrm>
          <a:prstGeom prst="rect">
            <a:avLst/>
          </a:prstGeom>
        </p:spPr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12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54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dirty="0" smtClean="0"/>
              <a:t>Спасибо за внимание!!!!!</a:t>
            </a:r>
            <a:endParaRPr lang="ru-RU" sz="4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46B7D-7787-42DC-872E-FA7A6AC29D5E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65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805"/>
          <p:cNvSpPr>
            <a:spLocks noGrp="1"/>
          </p:cNvSpPr>
          <p:nvPr>
            <p:ph type="title"/>
          </p:nvPr>
        </p:nvSpPr>
        <p:spPr>
          <a:xfrm>
            <a:off x="446088" y="549276"/>
            <a:ext cx="8128000" cy="1531764"/>
          </a:xfrm>
        </p:spPr>
        <p:txBody>
          <a:bodyPr rtlCol="0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3200" i="1" dirty="0" smtClean="0"/>
              <a:t>ФЗ от </a:t>
            </a:r>
            <a:r>
              <a:rPr lang="ru-RU" sz="3200" i="1" dirty="0"/>
              <a:t>26.07.2019 </a:t>
            </a:r>
            <a:r>
              <a:rPr lang="ru-RU" sz="3200" i="1" dirty="0" smtClean="0"/>
              <a:t>№ </a:t>
            </a:r>
            <a:r>
              <a:rPr lang="ru-RU" sz="3200" i="1" dirty="0"/>
              <a:t>210-ФЗ </a:t>
            </a:r>
            <a:r>
              <a:rPr lang="ru-RU" sz="3200" i="1" dirty="0" smtClean="0"/>
              <a:t>и </a:t>
            </a:r>
            <a:r>
              <a:rPr lang="ru-RU" sz="3200" dirty="0" smtClean="0"/>
              <a:t>№ </a:t>
            </a:r>
            <a:r>
              <a:rPr lang="ru-RU" sz="3200" dirty="0"/>
              <a:t>211-ФЗ</a:t>
            </a:r>
            <a:r>
              <a:rPr lang="ru-RU" sz="2400" b="1" dirty="0" smtClean="0"/>
              <a:t> </a:t>
            </a:r>
            <a:br>
              <a:rPr lang="ru-RU" sz="2400" b="1" dirty="0" smtClean="0"/>
            </a:br>
            <a:r>
              <a:rPr lang="ru-RU" sz="3100" dirty="0" smtClean="0"/>
              <a:t>Новые </a:t>
            </a:r>
            <a:r>
              <a:rPr lang="ru-RU" sz="3100" dirty="0"/>
              <a:t>плательщики с правом на нулевую </a:t>
            </a:r>
            <a:r>
              <a:rPr lang="ru-RU" sz="3100" dirty="0" smtClean="0"/>
              <a:t>ставку</a:t>
            </a:r>
            <a:r>
              <a:rPr lang="en-US" sz="3100" dirty="0" smtClean="0"/>
              <a:t> </a:t>
            </a:r>
            <a:r>
              <a:rPr lang="ru-RU" sz="3100" dirty="0" smtClean="0"/>
              <a:t>по налогу на прибыль</a:t>
            </a:r>
            <a:endParaRPr lang="ru-RU" sz="31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46088" y="116632"/>
            <a:ext cx="8128000" cy="0"/>
          </a:xfrm>
          <a:prstGeom prst="line">
            <a:avLst/>
          </a:prstGeom>
          <a:ln w="12700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46088" y="6432550"/>
            <a:ext cx="8128000" cy="0"/>
          </a:xfrm>
          <a:prstGeom prst="line">
            <a:avLst/>
          </a:prstGeom>
          <a:ln w="12700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89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16416" y="6021288"/>
            <a:ext cx="826202" cy="77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fld id="{2D797A9C-318B-42D5-9B7C-3BF1996F11D5}" type="slidenum">
              <a:rPr lang="ru-RU" altLang="ru-RU" sz="2800" b="1">
                <a:solidFill>
                  <a:schemeClr val="bg1"/>
                </a:solidFill>
              </a:rPr>
              <a:pPr defTabSz="912813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15" name="Rectangle 1805"/>
          <p:cNvSpPr txBox="1">
            <a:spLocks/>
          </p:cNvSpPr>
          <p:nvPr/>
        </p:nvSpPr>
        <p:spPr>
          <a:xfrm>
            <a:off x="446088" y="2204864"/>
            <a:ext cx="8128000" cy="4103861"/>
          </a:xfrm>
          <a:prstGeom prst="rect">
            <a:avLst/>
          </a:prstGeom>
        </p:spPr>
        <p:txBody>
          <a:bodyPr lIns="36000" tIns="36000" rIns="36000" bIns="36000"/>
          <a:lstStyle>
            <a:lvl1pPr algn="ctr" defTabSz="914239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just" fontAlgn="auto">
              <a:spcAft>
                <a:spcPts val="0"/>
              </a:spcAft>
              <a:buFont typeface="Wingdings"/>
              <a:buChar char="ü"/>
              <a:defRPr/>
            </a:pPr>
            <a:r>
              <a:rPr lang="ru-RU" sz="2400" b="1" dirty="0" smtClean="0"/>
              <a:t>- региональные </a:t>
            </a:r>
            <a:r>
              <a:rPr lang="ru-RU" sz="2400" b="1" dirty="0"/>
              <a:t>операторы по обращению</a:t>
            </a:r>
            <a:r>
              <a:rPr lang="ru-RU" sz="2400" dirty="0"/>
              <a:t> с твердыми коммунальными отходами (п. 1.12 ст. 284 НК </a:t>
            </a:r>
            <a:r>
              <a:rPr lang="ru-RU" sz="2400" dirty="0" smtClean="0"/>
              <a:t>РФ);</a:t>
            </a:r>
            <a:endParaRPr lang="ru-RU" altLang="ru-RU" sz="2400" b="1" dirty="0" smtClean="0"/>
          </a:p>
          <a:p>
            <a:pPr marL="285750" indent="-285750" algn="just" fontAlgn="auto">
              <a:spcAft>
                <a:spcPts val="0"/>
              </a:spcAft>
              <a:buFont typeface="Wingdings"/>
              <a:buChar char="ü"/>
              <a:defRPr/>
            </a:pPr>
            <a:r>
              <a:rPr lang="ru-RU" sz="2400" b="1" dirty="0" smtClean="0"/>
              <a:t>- региональные </a:t>
            </a:r>
            <a:r>
              <a:rPr lang="ru-RU" sz="2400" b="1" dirty="0"/>
              <a:t>и местные учреждения культуры</a:t>
            </a:r>
            <a:r>
              <a:rPr lang="ru-RU" sz="2400" dirty="0"/>
              <a:t>- музеи, театры, библиотеки (п. 1.13 ст. 284 НК </a:t>
            </a:r>
            <a:r>
              <a:rPr lang="ru-RU" sz="2400" dirty="0" smtClean="0"/>
              <a:t>РФ);</a:t>
            </a:r>
            <a:endParaRPr lang="ru-RU" altLang="ru-RU" sz="2400" b="1" dirty="0"/>
          </a:p>
          <a:p>
            <a:pPr marL="285750" indent="-285750" algn="just" fontAlgn="auto">
              <a:spcAft>
                <a:spcPts val="0"/>
              </a:spcAft>
              <a:buFont typeface="Wingdings"/>
              <a:buChar char="ü"/>
              <a:defRPr/>
            </a:pPr>
            <a:r>
              <a:rPr lang="ru-RU" sz="2400" dirty="0" smtClean="0"/>
              <a:t>- </a:t>
            </a:r>
            <a:r>
              <a:rPr lang="ru-RU" sz="2400" b="1" dirty="0"/>
              <a:t>Образовательные и медицинские организации</a:t>
            </a:r>
            <a:r>
              <a:rPr lang="ru-RU" sz="2400" dirty="0"/>
              <a:t> смогут применять </a:t>
            </a:r>
            <a:r>
              <a:rPr lang="ru-RU" sz="2400" dirty="0" smtClean="0"/>
              <a:t>«0» ставку бессрочно.</a:t>
            </a:r>
          </a:p>
          <a:p>
            <a:pPr marL="285750" indent="-285750" algn="just" fontAlgn="auto">
              <a:spcAft>
                <a:spcPts val="0"/>
              </a:spcAft>
              <a:buFont typeface="Wingdings"/>
              <a:buChar char="ü"/>
              <a:defRPr/>
            </a:pPr>
            <a:r>
              <a:rPr lang="ru-RU" altLang="ru-RU" sz="2400" b="1" dirty="0" smtClean="0"/>
              <a:t>- </a:t>
            </a:r>
            <a:r>
              <a:rPr lang="ru-RU" altLang="ru-RU" sz="2400" dirty="0" smtClean="0"/>
              <a:t>б</a:t>
            </a:r>
            <a:r>
              <a:rPr lang="ru-RU" sz="2400" dirty="0" smtClean="0"/>
              <a:t>ессрочно </a:t>
            </a:r>
            <a:r>
              <a:rPr lang="ru-RU" sz="2400" dirty="0"/>
              <a:t>сохраняется ставка 0% и для</a:t>
            </a:r>
            <a:r>
              <a:rPr lang="ru-RU" sz="2400" b="1" dirty="0"/>
              <a:t> организаций, осуществляющих социальное обслуживание граждан </a:t>
            </a:r>
            <a:r>
              <a:rPr lang="ru-RU" sz="2400" dirty="0" smtClean="0"/>
              <a:t>(п. 1.9 ст. 284 НК РФ).</a:t>
            </a:r>
            <a:endParaRPr lang="ru-RU" altLang="ru-RU" sz="2400" dirty="0"/>
          </a:p>
          <a:p>
            <a:pPr marL="285750" indent="-285750" algn="just" fontAlgn="auto">
              <a:spcAft>
                <a:spcPts val="0"/>
              </a:spcAft>
              <a:buFont typeface="Wingdings"/>
              <a:buChar char="ü"/>
              <a:defRPr/>
            </a:pPr>
            <a:endParaRPr lang="ru-RU" alt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88609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46B7D-7787-42DC-872E-FA7A6AC29D5E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648072"/>
          </a:xfrm>
        </p:spPr>
        <p:txBody>
          <a:bodyPr/>
          <a:lstStyle/>
          <a:p>
            <a:pPr algn="ctr"/>
            <a:r>
              <a:rPr lang="ru-RU" sz="2800" i="1" dirty="0"/>
              <a:t>ФЗ от 26.07.2019 № 210-ФЗ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9571" y="1036349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Объект 1"/>
          <p:cNvSpPr txBox="1">
            <a:spLocks/>
          </p:cNvSpPr>
          <p:nvPr/>
        </p:nvSpPr>
        <p:spPr bwMode="auto">
          <a:xfrm>
            <a:off x="509571" y="836713"/>
            <a:ext cx="8208912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marL="318641" indent="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2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15858" indent="2783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1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551012" indent="-228197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tabLst/>
              <a:defRPr sz="21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15858" algn="just" defTabSz="912813" rtl="0" eaLnBrk="0" fontAlgn="base" hangingPunct="0">
              <a:lnSpc>
                <a:spcPts val="1578"/>
              </a:lnSpc>
              <a:spcBef>
                <a:spcPts val="351"/>
              </a:spcBef>
              <a:spcAft>
                <a:spcPct val="0"/>
              </a:spcAft>
              <a:buFont typeface="Arial" pitchFamily="34" charset="0"/>
              <a:buChar char="–"/>
              <a:defRPr sz="1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257300" indent="571500" algn="l" defTabSz="912813" rtl="0" eaLnBrk="0" fontAlgn="base" hangingPunct="0">
              <a:lnSpc>
                <a:spcPts val="1578"/>
              </a:lnSpc>
              <a:spcBef>
                <a:spcPts val="351"/>
              </a:spcBef>
              <a:spcAft>
                <a:spcPct val="0"/>
              </a:spcAft>
              <a:buFont typeface="Arial" pitchFamily="34" charset="0"/>
              <a:buNone/>
              <a:defRPr sz="12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514156" indent="-228560" algn="l" defTabSz="9142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275" indent="-228560" algn="l" defTabSz="9142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395" indent="-228560" algn="l" defTabSz="9142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514" indent="-228560" algn="l" defTabSz="9142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dirty="0"/>
              <a:t>Внесены уточнения в порядок применения ставки 0% резидентами ТОСЭР 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бъект 1"/>
          <p:cNvSpPr txBox="1">
            <a:spLocks/>
          </p:cNvSpPr>
          <p:nvPr/>
        </p:nvSpPr>
        <p:spPr bwMode="auto">
          <a:xfrm>
            <a:off x="425499" y="1844826"/>
            <a:ext cx="8292983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marL="318641" indent="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2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15858" indent="2783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1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551012" indent="-228197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tabLst/>
              <a:defRPr sz="21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15858" algn="just" defTabSz="912813" rtl="0" eaLnBrk="0" fontAlgn="base" hangingPunct="0">
              <a:lnSpc>
                <a:spcPts val="1578"/>
              </a:lnSpc>
              <a:spcBef>
                <a:spcPts val="351"/>
              </a:spcBef>
              <a:spcAft>
                <a:spcPct val="0"/>
              </a:spcAft>
              <a:buFont typeface="Arial" pitchFamily="34" charset="0"/>
              <a:buChar char="–"/>
              <a:defRPr sz="1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257300" indent="571500" algn="l" defTabSz="912813" rtl="0" eaLnBrk="0" fontAlgn="base" hangingPunct="0">
              <a:lnSpc>
                <a:spcPts val="1578"/>
              </a:lnSpc>
              <a:spcBef>
                <a:spcPts val="351"/>
              </a:spcBef>
              <a:spcAft>
                <a:spcPct val="0"/>
              </a:spcAft>
              <a:buFont typeface="Arial" pitchFamily="34" charset="0"/>
              <a:buNone/>
              <a:defRPr sz="12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514156" indent="-228560" algn="l" defTabSz="9142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275" indent="-228560" algn="l" defTabSz="9142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395" indent="-228560" algn="l" defTabSz="9142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514" indent="-228560" algn="l" defTabSz="9142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4391" indent="-285750" algn="just">
              <a:buFontTx/>
              <a:buChar char="-"/>
            </a:pPr>
            <a:r>
              <a:rPr lang="ru-RU" sz="2400" dirty="0" smtClean="0"/>
              <a:t>Положительная курсовая разница не будет участвовать при расчете 90%-</a:t>
            </a:r>
            <a:r>
              <a:rPr lang="ru-RU" sz="2400" dirty="0" err="1" smtClean="0"/>
              <a:t>ного</a:t>
            </a:r>
            <a:r>
              <a:rPr lang="ru-RU" sz="2400" dirty="0" smtClean="0"/>
              <a:t> соотношения ( пп.1 п.2 ст.284.4 НК РФ);</a:t>
            </a:r>
          </a:p>
          <a:p>
            <a:pPr marL="661541" indent="-342900" algn="just">
              <a:buFontTx/>
              <a:buChar char="-"/>
            </a:pPr>
            <a:r>
              <a:rPr lang="ru-RU" sz="2400" dirty="0" smtClean="0"/>
              <a:t>С 1 января 2020 года уточнили, что </a:t>
            </a:r>
            <a:r>
              <a:rPr lang="ru-RU" sz="2400" u="sng" dirty="0" smtClean="0"/>
              <a:t>считать первой прибылью </a:t>
            </a:r>
            <a:r>
              <a:rPr lang="ru-RU" sz="2400" dirty="0" smtClean="0"/>
              <a:t>для целей применения пониженных ставок резидентами ТОСЭР ( п.3 ст.284.4 НК РФ);</a:t>
            </a:r>
          </a:p>
          <a:p>
            <a:pPr algn="just"/>
            <a:r>
              <a:rPr lang="ru-RU" sz="1800" i="1" dirty="0">
                <a:solidFill>
                  <a:srgbClr val="00B050"/>
                </a:solidFill>
              </a:rPr>
              <a:t>Постановлением Правительства Российской Федерации от 12.10.2017 г № 1239 создана территория опережающего социально-экономического развития «Вятские Поляны</a:t>
            </a:r>
            <a:r>
              <a:rPr lang="ru-RU" sz="1800" i="1" dirty="0" smtClean="0">
                <a:solidFill>
                  <a:srgbClr val="00B050"/>
                </a:solidFill>
              </a:rPr>
              <a:t>».</a:t>
            </a:r>
          </a:p>
          <a:p>
            <a:pPr algn="just"/>
            <a:r>
              <a:rPr lang="ru-RU" sz="1800" i="1" dirty="0" smtClean="0">
                <a:solidFill>
                  <a:srgbClr val="00B050"/>
                </a:solidFill>
              </a:rPr>
              <a:t>Постановлением </a:t>
            </a:r>
            <a:r>
              <a:rPr lang="ru-RU" sz="1800" i="1" dirty="0">
                <a:solidFill>
                  <a:srgbClr val="00B050"/>
                </a:solidFill>
              </a:rPr>
              <a:t>Правительства Российской Федерации </a:t>
            </a:r>
            <a:r>
              <a:rPr lang="ru-RU" sz="1800" i="1" dirty="0" smtClean="0">
                <a:solidFill>
                  <a:srgbClr val="00B050"/>
                </a:solidFill>
              </a:rPr>
              <a:t>от 12.04.2019 № 432</a:t>
            </a:r>
            <a:r>
              <a:rPr lang="ru-RU" sz="1800" i="1" dirty="0">
                <a:solidFill>
                  <a:srgbClr val="00B050"/>
                </a:solidFill>
              </a:rPr>
              <a:t> создана территория опережающего социально-экономического развития </a:t>
            </a:r>
            <a:r>
              <a:rPr lang="ru-RU" sz="1800" i="1" dirty="0" smtClean="0">
                <a:solidFill>
                  <a:srgbClr val="00B050"/>
                </a:solidFill>
              </a:rPr>
              <a:t> «Белая Холуница»</a:t>
            </a:r>
            <a:endParaRPr lang="ru-RU" sz="18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416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46B7D-7787-42DC-872E-FA7A6AC29D5E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648072"/>
          </a:xfrm>
        </p:spPr>
        <p:txBody>
          <a:bodyPr/>
          <a:lstStyle/>
          <a:p>
            <a:pPr algn="ctr"/>
            <a:r>
              <a:rPr lang="ru-RU" sz="2800" i="1" dirty="0"/>
              <a:t>ФЗ от 26.07.2019 № 210-ФЗ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9571" y="1036349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Объект 1"/>
          <p:cNvSpPr txBox="1">
            <a:spLocks/>
          </p:cNvSpPr>
          <p:nvPr/>
        </p:nvSpPr>
        <p:spPr bwMode="auto">
          <a:xfrm>
            <a:off x="611560" y="908720"/>
            <a:ext cx="8208912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marL="318641" indent="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2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15858" indent="2783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1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551012" indent="-228197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tabLst/>
              <a:defRPr sz="21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15858" algn="just" defTabSz="912813" rtl="0" eaLnBrk="0" fontAlgn="base" hangingPunct="0">
              <a:lnSpc>
                <a:spcPts val="1578"/>
              </a:lnSpc>
              <a:spcBef>
                <a:spcPts val="351"/>
              </a:spcBef>
              <a:spcAft>
                <a:spcPct val="0"/>
              </a:spcAft>
              <a:buFont typeface="Arial" pitchFamily="34" charset="0"/>
              <a:buChar char="–"/>
              <a:defRPr sz="1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257300" indent="571500" algn="l" defTabSz="912813" rtl="0" eaLnBrk="0" fontAlgn="base" hangingPunct="0">
              <a:lnSpc>
                <a:spcPts val="1578"/>
              </a:lnSpc>
              <a:spcBef>
                <a:spcPts val="351"/>
              </a:spcBef>
              <a:spcAft>
                <a:spcPct val="0"/>
              </a:spcAft>
              <a:buFont typeface="Arial" pitchFamily="34" charset="0"/>
              <a:buNone/>
              <a:defRPr sz="12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514156" indent="-228560" algn="l" defTabSz="9142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275" indent="-228560" algn="l" defTabSz="9142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395" indent="-228560" algn="l" defTabSz="9142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514" indent="-228560" algn="l" defTabSz="9142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61541" indent="-342900" algn="just">
              <a:buFontTx/>
              <a:buChar char="-"/>
            </a:pPr>
            <a:r>
              <a:rPr lang="ru-RU" sz="2800" dirty="0" smtClean="0"/>
              <a:t>Расширен перечень внереализационных расходов </a:t>
            </a:r>
          </a:p>
          <a:p>
            <a:pPr algn="just"/>
            <a:r>
              <a:rPr lang="ru-RU" sz="2400" b="0" dirty="0" smtClean="0"/>
              <a:t>С </a:t>
            </a:r>
            <a:r>
              <a:rPr lang="ru-RU" sz="2400" b="0" dirty="0"/>
              <a:t>01.01.2020 к внереализационным расходам будут относиться </a:t>
            </a:r>
            <a:r>
              <a:rPr lang="ru-RU" sz="2400" dirty="0"/>
              <a:t>расходы на создание объектов социальной инфраструктуры, безвозмездно передаваемых в государственную или муниципальную собственность</a:t>
            </a:r>
            <a:r>
              <a:rPr lang="ru-RU" sz="2400" b="0" dirty="0"/>
              <a:t>.</a:t>
            </a:r>
          </a:p>
          <a:p>
            <a:pPr algn="just"/>
            <a:r>
              <a:rPr lang="ru-RU" sz="2400" b="0" dirty="0"/>
              <a:t>Пункт 7 ст. 272 НК РФ дополнен </a:t>
            </a:r>
            <a:r>
              <a:rPr lang="ru-RU" sz="2400" b="0" dirty="0" err="1" smtClean="0"/>
              <a:t>пп</a:t>
            </a:r>
            <a:r>
              <a:rPr lang="ru-RU" sz="2400" b="0" dirty="0" smtClean="0"/>
              <a:t>. </a:t>
            </a:r>
            <a:r>
              <a:rPr lang="ru-RU" sz="2400" b="0" dirty="0"/>
              <a:t>согласно которому датой осуществления указанных расходов является дата передачи в государственную или муниципальную собственность объектов социальной инфраструктуры.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015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8410039"/>
              </p:ext>
            </p:extLst>
          </p:nvPr>
        </p:nvGraphicFramePr>
        <p:xfrm>
          <a:off x="801008" y="1052736"/>
          <a:ext cx="7803439" cy="5181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803439"/>
              </a:tblGrid>
              <a:tr h="454298">
                <a:tc>
                  <a:txBody>
                    <a:bodyPr/>
                    <a:lstStyle/>
                    <a:p>
                      <a:r>
                        <a:rPr lang="ru-RU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Федеральный закон от 29.09.2019 N 325-ФЗ </a:t>
                      </a:r>
                      <a:endParaRPr lang="ru-RU" sz="2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46B7D-7787-42DC-872E-FA7A6AC29D5E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822635" y="501069"/>
            <a:ext cx="7337192" cy="479659"/>
          </a:xfrm>
        </p:spPr>
        <p:txBody>
          <a:bodyPr/>
          <a:lstStyle/>
          <a:p>
            <a:pPr algn="ctr"/>
            <a:r>
              <a:rPr lang="ru-RU" sz="2800" dirty="0" smtClean="0"/>
              <a:t>Налог на прибыль организаций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22635" y="1772816"/>
            <a:ext cx="746748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Char char="-"/>
              <a:defRPr/>
            </a:pPr>
            <a:r>
              <a:rPr lang="ru-RU" b="1" dirty="0" smtClean="0"/>
              <a:t> С </a:t>
            </a:r>
            <a:r>
              <a:rPr lang="ru-RU" b="1" dirty="0" smtClean="0">
                <a:hlinkClick r:id="rId2"/>
              </a:rPr>
              <a:t>1 января 2020 года</a:t>
            </a:r>
            <a:r>
              <a:rPr lang="ru-RU" b="1" dirty="0" smtClean="0"/>
              <a:t>  </a:t>
            </a:r>
            <a:r>
              <a:rPr lang="ru-RU" b="1" dirty="0"/>
              <a:t>результаты интеллектуальной деятельности и иные объекты интеллектуальной собственности первоначальной стоимостью не более 100 тыс. руб. </a:t>
            </a:r>
            <a:r>
              <a:rPr lang="ru-RU" b="1" dirty="0">
                <a:hlinkClick r:id="rId3"/>
              </a:rPr>
              <a:t>не будут относить к амортизируемому имуществу. </a:t>
            </a:r>
            <a:r>
              <a:rPr lang="ru-RU" b="1" dirty="0" smtClean="0"/>
              <a:t>(п.1 ст. 256 НК РФ),</a:t>
            </a:r>
          </a:p>
          <a:p>
            <a:pPr marL="285750" indent="-285750" algn="just">
              <a:buFontTx/>
              <a:buChar char="-"/>
              <a:defRPr/>
            </a:pPr>
            <a:endParaRPr lang="ru-RU" b="1" dirty="0" smtClean="0"/>
          </a:p>
          <a:p>
            <a:pPr indent="182563" algn="just">
              <a:buFontTx/>
              <a:buChar char="-"/>
              <a:defRPr/>
            </a:pPr>
            <a:r>
              <a:rPr lang="ru-RU" b="1" dirty="0" smtClean="0"/>
              <a:t>   С </a:t>
            </a:r>
            <a:r>
              <a:rPr lang="ru-RU" b="1" dirty="0">
                <a:hlinkClick r:id="rId2"/>
              </a:rPr>
              <a:t>1 января 2020 </a:t>
            </a:r>
            <a:r>
              <a:rPr lang="ru-RU" b="1" dirty="0" smtClean="0">
                <a:hlinkClick r:id="rId2"/>
              </a:rPr>
              <a:t>года</a:t>
            </a:r>
            <a:r>
              <a:rPr lang="ru-RU" b="1" dirty="0" smtClean="0"/>
              <a:t> </a:t>
            </a:r>
            <a:r>
              <a:rPr lang="ru-RU" b="1" dirty="0"/>
              <a:t>меняется порядок учета имущества, переданного в безвозмездное </a:t>
            </a:r>
            <a:r>
              <a:rPr lang="ru-RU" b="1" dirty="0" smtClean="0"/>
              <a:t>пользование (</a:t>
            </a:r>
            <a:r>
              <a:rPr lang="ru-RU" b="1" dirty="0"/>
              <a:t>п. 3 ст. </a:t>
            </a:r>
            <a:r>
              <a:rPr lang="ru-RU" b="1" dirty="0" smtClean="0"/>
              <a:t>256, </a:t>
            </a:r>
            <a:r>
              <a:rPr lang="ru-RU" b="1" dirty="0"/>
              <a:t>п. 7 ст. 259.1 </a:t>
            </a:r>
            <a:r>
              <a:rPr lang="ru-RU" b="1" dirty="0" smtClean="0"/>
              <a:t>,</a:t>
            </a:r>
            <a:r>
              <a:rPr lang="ru-RU" b="1" dirty="0"/>
              <a:t> п. 2 ст. 322 </a:t>
            </a:r>
            <a:r>
              <a:rPr lang="ru-RU" b="1" dirty="0" smtClean="0"/>
              <a:t>,</a:t>
            </a:r>
            <a:r>
              <a:rPr lang="ru-RU" b="1" dirty="0"/>
              <a:t> п. 16.1 ст. 270 НК </a:t>
            </a:r>
            <a:r>
              <a:rPr lang="ru-RU" b="1" dirty="0" smtClean="0"/>
              <a:t>РФ),</a:t>
            </a:r>
          </a:p>
          <a:p>
            <a:pPr indent="182563" algn="just">
              <a:buFontTx/>
              <a:buChar char="-"/>
              <a:defRPr/>
            </a:pPr>
            <a:endParaRPr lang="ru-RU" b="1" dirty="0" smtClean="0"/>
          </a:p>
          <a:p>
            <a:pPr indent="182563" algn="just">
              <a:buFontTx/>
              <a:buChar char="-"/>
              <a:defRPr/>
            </a:pPr>
            <a:r>
              <a:rPr lang="ru-RU" b="1" dirty="0" smtClean="0"/>
              <a:t>   С </a:t>
            </a:r>
            <a:r>
              <a:rPr lang="ru-RU" b="1" dirty="0">
                <a:hlinkClick r:id="rId4"/>
              </a:rPr>
              <a:t>1 января 2020 года</a:t>
            </a:r>
            <a:r>
              <a:rPr lang="ru-RU" b="1" dirty="0"/>
              <a:t> </a:t>
            </a:r>
            <a:r>
              <a:rPr lang="ru-RU" b="1" dirty="0">
                <a:hlinkClick r:id="rId5"/>
              </a:rPr>
              <a:t>исключено положение</a:t>
            </a:r>
            <a:r>
              <a:rPr lang="ru-RU" b="1" dirty="0"/>
              <a:t>, по которому срок полезного использования расконсервированного объекта нужно продлевать на период </a:t>
            </a:r>
            <a:r>
              <a:rPr lang="ru-RU" b="1" dirty="0" smtClean="0"/>
              <a:t>консервации</a:t>
            </a:r>
            <a:r>
              <a:rPr lang="ru-RU" b="1" dirty="0"/>
              <a:t> (п. 3 ст. </a:t>
            </a:r>
            <a:r>
              <a:rPr lang="ru-RU" b="1" dirty="0" smtClean="0"/>
              <a:t>256 НК РФ),</a:t>
            </a:r>
          </a:p>
          <a:p>
            <a:pPr indent="182563" algn="just">
              <a:buFontTx/>
              <a:buChar char="-"/>
              <a:defRPr/>
            </a:pPr>
            <a:endParaRPr lang="ru-RU" b="1" dirty="0" smtClean="0"/>
          </a:p>
          <a:p>
            <a:pPr algn="just" fontAlgn="auto">
              <a:buFontTx/>
              <a:buChar char="-"/>
              <a:defRPr/>
            </a:pPr>
            <a:r>
              <a:rPr lang="ru-RU" altLang="ru-RU" b="1" dirty="0" smtClean="0"/>
              <a:t>      С</a:t>
            </a:r>
            <a:r>
              <a:rPr lang="ru-RU" b="1" dirty="0" smtClean="0"/>
              <a:t> </a:t>
            </a:r>
            <a:r>
              <a:rPr lang="ru-RU" b="1" dirty="0">
                <a:hlinkClick r:id="rId4"/>
              </a:rPr>
              <a:t>1 января 2020 года</a:t>
            </a:r>
            <a:r>
              <a:rPr lang="ru-RU" b="1" dirty="0"/>
              <a:t> </a:t>
            </a:r>
            <a:r>
              <a:rPr lang="ru-RU" altLang="ru-RU" b="1" dirty="0" smtClean="0"/>
              <a:t>смена </a:t>
            </a:r>
            <a:r>
              <a:rPr lang="ru-RU" altLang="ru-RU" b="1" dirty="0"/>
              <a:t>метода амортизации - не чаще одного раза в 5 </a:t>
            </a:r>
            <a:r>
              <a:rPr lang="ru-RU" altLang="ru-RU" b="1" dirty="0" smtClean="0"/>
              <a:t>лет (ст. 259 НК РФ),</a:t>
            </a:r>
          </a:p>
          <a:p>
            <a:pPr algn="just" fontAlgn="auto">
              <a:buFontTx/>
              <a:buChar char="-"/>
              <a:defRPr/>
            </a:pPr>
            <a:endParaRPr lang="ru-RU" alt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2377400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8410039"/>
              </p:ext>
            </p:extLst>
          </p:nvPr>
        </p:nvGraphicFramePr>
        <p:xfrm>
          <a:off x="801008" y="1052736"/>
          <a:ext cx="7803439" cy="5181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803439"/>
              </a:tblGrid>
              <a:tr h="454298">
                <a:tc>
                  <a:txBody>
                    <a:bodyPr/>
                    <a:lstStyle/>
                    <a:p>
                      <a:r>
                        <a:rPr lang="ru-RU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Федеральный закон от 29.09.2019 N 325-ФЗ </a:t>
                      </a:r>
                      <a:endParaRPr lang="ru-RU" sz="2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46B7D-7787-42DC-872E-FA7A6AC29D5E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822635" y="501069"/>
            <a:ext cx="7337192" cy="479659"/>
          </a:xfrm>
        </p:spPr>
        <p:txBody>
          <a:bodyPr/>
          <a:lstStyle/>
          <a:p>
            <a:pPr algn="ctr"/>
            <a:r>
              <a:rPr lang="ru-RU" sz="2800" dirty="0" smtClean="0"/>
              <a:t>Налог на прибыль организаций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22635" y="1772816"/>
            <a:ext cx="746748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Char char="-"/>
              <a:defRPr/>
            </a:pPr>
            <a:r>
              <a:rPr lang="ru-RU" altLang="ru-RU" b="1" dirty="0" smtClean="0"/>
              <a:t>   С</a:t>
            </a:r>
            <a:r>
              <a:rPr lang="ru-RU" b="1" dirty="0" smtClean="0"/>
              <a:t> </a:t>
            </a:r>
            <a:r>
              <a:rPr lang="ru-RU" b="1" dirty="0">
                <a:hlinkClick r:id="rId2"/>
              </a:rPr>
              <a:t>1 января 2020 года</a:t>
            </a:r>
            <a:r>
              <a:rPr lang="ru-RU" b="1" dirty="0"/>
              <a:t> к прочим расходам будут относится не только расходы на ремонт ОС, но и расходы на ремонт иного имущества (</a:t>
            </a:r>
            <a:r>
              <a:rPr lang="ru-RU" dirty="0"/>
              <a:t> </a:t>
            </a:r>
            <a:r>
              <a:rPr lang="ru-RU" b="1" dirty="0"/>
              <a:t>ст. 260 НК РФ). </a:t>
            </a:r>
            <a:endParaRPr lang="ru-RU" b="1" dirty="0" smtClean="0"/>
          </a:p>
          <a:p>
            <a:pPr marL="285750" indent="-285750" algn="just">
              <a:buFontTx/>
              <a:buChar char="-"/>
              <a:defRPr/>
            </a:pPr>
            <a:endParaRPr lang="ru-RU" altLang="ru-RU" b="1" dirty="0" smtClean="0"/>
          </a:p>
          <a:p>
            <a:pPr indent="182563" algn="just">
              <a:defRPr/>
            </a:pPr>
            <a:r>
              <a:rPr lang="ru-RU" altLang="ru-RU" b="1" dirty="0" smtClean="0"/>
              <a:t>- П</a:t>
            </a:r>
            <a:r>
              <a:rPr lang="ru-RU" b="1" dirty="0" smtClean="0"/>
              <a:t>ериод</a:t>
            </a:r>
            <a:r>
              <a:rPr lang="ru-RU" b="1" dirty="0"/>
              <a:t>, в течение которого базу по налогу на прибыль можно уменьшить на перенесенные убытки не более чем на 50%, </a:t>
            </a:r>
            <a:r>
              <a:rPr lang="ru-RU" b="1" dirty="0">
                <a:hlinkClick r:id="rId3"/>
              </a:rPr>
              <a:t>продлен на </a:t>
            </a:r>
            <a:r>
              <a:rPr lang="ru-RU" b="1" dirty="0" smtClean="0">
                <a:hlinkClick r:id="rId3"/>
              </a:rPr>
              <a:t>год</a:t>
            </a:r>
            <a:r>
              <a:rPr lang="ru-RU" dirty="0"/>
              <a:t> (</a:t>
            </a:r>
            <a:r>
              <a:rPr lang="ru-RU" b="1" dirty="0"/>
              <a:t>п 2.01. ст. 283 НК </a:t>
            </a:r>
            <a:r>
              <a:rPr lang="ru-RU" b="1" dirty="0" smtClean="0"/>
              <a:t>РФ</a:t>
            </a:r>
            <a:r>
              <a:rPr lang="ru-RU" dirty="0" smtClean="0"/>
              <a:t>),</a:t>
            </a:r>
            <a:endParaRPr lang="ru-RU" dirty="0"/>
          </a:p>
          <a:p>
            <a:pPr indent="182563" algn="just">
              <a:defRPr/>
            </a:pPr>
            <a:endParaRPr lang="ru-RU" altLang="ru-RU" b="1" dirty="0" smtClean="0"/>
          </a:p>
          <a:p>
            <a:pPr indent="182563" algn="just">
              <a:defRPr/>
            </a:pPr>
            <a:r>
              <a:rPr lang="ru-RU" altLang="ru-RU" b="1" dirty="0" smtClean="0"/>
              <a:t>- </a:t>
            </a:r>
            <a:r>
              <a:rPr lang="ru-RU" altLang="ru-RU" b="1" dirty="0"/>
              <a:t>С</a:t>
            </a:r>
            <a:r>
              <a:rPr lang="ru-RU" b="1" dirty="0"/>
              <a:t> </a:t>
            </a:r>
            <a:r>
              <a:rPr lang="ru-RU" b="1" dirty="0">
                <a:hlinkClick r:id="rId2"/>
              </a:rPr>
              <a:t>1 января 2020 года</a:t>
            </a:r>
            <a:r>
              <a:rPr lang="ru-RU" b="1" dirty="0"/>
              <a:t> </a:t>
            </a:r>
            <a:r>
              <a:rPr lang="ru-RU" altLang="ru-RU" b="1" dirty="0"/>
              <a:t>запрет зачета убытков прошлых лет после реорганизации в форме слияния или присоединения (если такой зачет был основной целью реорганизации) (п. 5 ст. 283 НК </a:t>
            </a:r>
            <a:r>
              <a:rPr lang="ru-RU" altLang="ru-RU" b="1" dirty="0" err="1"/>
              <a:t>Рф</a:t>
            </a:r>
            <a:r>
              <a:rPr lang="ru-RU" altLang="ru-RU" b="1" dirty="0"/>
              <a:t>),</a:t>
            </a:r>
            <a:endParaRPr lang="ru-RU" alt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2590866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5" y="260649"/>
            <a:ext cx="7337192" cy="648071"/>
          </a:xfrm>
        </p:spPr>
        <p:txBody>
          <a:bodyPr>
            <a:normAutofit/>
          </a:bodyPr>
          <a:lstStyle/>
          <a:p>
            <a:pPr algn="ctr"/>
            <a:r>
              <a:rPr lang="ru-RU" sz="3078" dirty="0" smtClean="0">
                <a:solidFill>
                  <a:schemeClr val="tx1"/>
                </a:solidFill>
              </a:rPr>
              <a:t>Специальные налоговые режимы</a:t>
            </a:r>
            <a:endParaRPr lang="ru-RU" sz="3078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3" y="5891981"/>
            <a:ext cx="619711" cy="595690"/>
          </a:xfrm>
          <a:prstGeom prst="rect">
            <a:avLst/>
          </a:prstGeom>
        </p:spPr>
        <p:txBody>
          <a:bodyPr/>
          <a:lstStyle/>
          <a:p>
            <a:fld id="{E20E89E6-FE54-4E13-859C-1FA908D70D39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2635" y="908720"/>
            <a:ext cx="7320689" cy="5527405"/>
          </a:xfrm>
        </p:spPr>
        <p:txBody>
          <a:bodyPr/>
          <a:lstStyle/>
          <a:p>
            <a:pPr algn="ctr"/>
            <a:r>
              <a:rPr lang="ru-RU" sz="2400" dirty="0" smtClean="0"/>
              <a:t>МИНИСТЕРСТВО </a:t>
            </a:r>
            <a:r>
              <a:rPr lang="ru-RU" sz="2400" dirty="0"/>
              <a:t>ЭКОНОМИЧЕСКОГО РАЗВИТИЯ РОССИЙСКОЙ ФЕДЕРАЦИИ </a:t>
            </a:r>
            <a:r>
              <a:rPr lang="ru-RU" sz="2400" dirty="0" smtClean="0"/>
              <a:t>ПРИКАЗ</a:t>
            </a:r>
          </a:p>
          <a:p>
            <a:pPr algn="ctr"/>
            <a:r>
              <a:rPr lang="ru-RU" sz="2400" dirty="0" smtClean="0"/>
              <a:t> </a:t>
            </a:r>
            <a:r>
              <a:rPr lang="ru-RU" sz="2400" dirty="0"/>
              <a:t>от 21 октября 2019 г. N 684 </a:t>
            </a:r>
            <a:endParaRPr lang="ru-RU" sz="2400" dirty="0" smtClean="0"/>
          </a:p>
          <a:p>
            <a:pPr marL="274638" indent="42863" algn="just">
              <a:buFontTx/>
              <a:buChar char="-"/>
            </a:pPr>
            <a:r>
              <a:rPr lang="ru-RU" sz="2000" dirty="0" smtClean="0"/>
              <a:t>  </a:t>
            </a:r>
            <a:r>
              <a:rPr lang="ru-RU" sz="2000" dirty="0" smtClean="0">
                <a:solidFill>
                  <a:srgbClr val="FF0000"/>
                </a:solidFill>
              </a:rPr>
              <a:t>С 1 января 2020 года </a:t>
            </a:r>
            <a:r>
              <a:rPr lang="ru-RU" sz="2000" dirty="0" smtClean="0"/>
              <a:t>коэффициент-дефлятор</a:t>
            </a:r>
            <a:r>
              <a:rPr lang="ru-RU" sz="2000" dirty="0"/>
              <a:t>, необходимый в целях применения </a:t>
            </a:r>
            <a:r>
              <a:rPr lang="ru-RU" sz="2000" dirty="0" smtClean="0"/>
              <a:t>главы 26,3 НК РФ</a:t>
            </a:r>
            <a:r>
              <a:rPr lang="ru-RU" sz="2000" dirty="0" smtClean="0">
                <a:hlinkClick r:id="rId2"/>
              </a:rPr>
              <a:t> </a:t>
            </a:r>
            <a:r>
              <a:rPr lang="ru-RU" sz="2000" dirty="0"/>
              <a:t>"Система налогообложения в виде единого налога на вмененный доход для отдельных видов деятельности" Налогового кодекса Российской Федерации, </a:t>
            </a:r>
            <a:r>
              <a:rPr lang="ru-RU" sz="2000" dirty="0" smtClean="0">
                <a:solidFill>
                  <a:srgbClr val="FF0000"/>
                </a:solidFill>
              </a:rPr>
              <a:t>равен 2,009</a:t>
            </a:r>
            <a:r>
              <a:rPr lang="ru-RU" sz="2000" dirty="0" smtClean="0"/>
              <a:t>;</a:t>
            </a:r>
          </a:p>
          <a:p>
            <a:pPr marL="661541" indent="-342900" algn="just">
              <a:buFontTx/>
              <a:buChar char="-"/>
            </a:pPr>
            <a:endParaRPr lang="ru-RU" sz="2000" dirty="0"/>
          </a:p>
          <a:p>
            <a:pPr algn="just"/>
            <a:r>
              <a:rPr lang="ru-RU" sz="2000" dirty="0" smtClean="0"/>
              <a:t>- </a:t>
            </a:r>
            <a:r>
              <a:rPr lang="ru-RU" sz="2000" dirty="0">
                <a:solidFill>
                  <a:srgbClr val="FF0000"/>
                </a:solidFill>
              </a:rPr>
              <a:t>С 1 января 2020 года </a:t>
            </a:r>
            <a:r>
              <a:rPr lang="ru-RU" sz="2000" dirty="0" smtClean="0"/>
              <a:t>коэффициент-дефлятор</a:t>
            </a:r>
            <a:r>
              <a:rPr lang="ru-RU" sz="2000" dirty="0"/>
              <a:t>, необходимый в целях применения </a:t>
            </a:r>
            <a:r>
              <a:rPr lang="ru-RU" sz="2000" dirty="0" smtClean="0"/>
              <a:t>главы 26.5 </a:t>
            </a:r>
            <a:r>
              <a:rPr lang="ru-RU" sz="2000" dirty="0"/>
              <a:t> "Патентная система налогообложения" Налогового кодекса Российской Федерации, </a:t>
            </a:r>
            <a:r>
              <a:rPr lang="ru-RU" sz="2000" dirty="0" smtClean="0">
                <a:solidFill>
                  <a:srgbClr val="FF0000"/>
                </a:solidFill>
              </a:rPr>
              <a:t>равен 1,592.</a:t>
            </a:r>
            <a:endParaRPr lang="ru-RU" sz="2000" dirty="0">
              <a:solidFill>
                <a:srgbClr val="FF0000"/>
              </a:solidFill>
            </a:endParaRPr>
          </a:p>
          <a:p>
            <a:pPr algn="just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8211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5" y="260649"/>
            <a:ext cx="7337192" cy="648071"/>
          </a:xfrm>
        </p:spPr>
        <p:txBody>
          <a:bodyPr>
            <a:normAutofit/>
          </a:bodyPr>
          <a:lstStyle/>
          <a:p>
            <a:pPr algn="ctr"/>
            <a:r>
              <a:rPr lang="ru-RU" sz="3078" dirty="0" smtClean="0">
                <a:solidFill>
                  <a:schemeClr val="tx1"/>
                </a:solidFill>
              </a:rPr>
              <a:t>Специальные налоговые режимы</a:t>
            </a:r>
            <a:endParaRPr lang="ru-RU" sz="3078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3" y="5891981"/>
            <a:ext cx="619711" cy="595690"/>
          </a:xfrm>
          <a:prstGeom prst="rect">
            <a:avLst/>
          </a:prstGeom>
        </p:spPr>
        <p:txBody>
          <a:bodyPr/>
          <a:lstStyle/>
          <a:p>
            <a:fld id="{E20E89E6-FE54-4E13-859C-1FA908D70D39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2635" y="908720"/>
            <a:ext cx="7320689" cy="5527405"/>
          </a:xfrm>
        </p:spPr>
        <p:txBody>
          <a:bodyPr/>
          <a:lstStyle/>
          <a:p>
            <a:pPr algn="ctr"/>
            <a:r>
              <a:rPr lang="ru-RU" sz="2800" dirty="0" smtClean="0"/>
              <a:t>Новое основание для утраты права на ЕНВД</a:t>
            </a:r>
          </a:p>
          <a:p>
            <a:pPr marL="92075" indent="273050" algn="just">
              <a:buFontTx/>
              <a:buChar char="-"/>
            </a:pPr>
            <a:r>
              <a:rPr lang="ru-RU" sz="2000" dirty="0" smtClean="0"/>
              <a:t> Если налогоплательщик продал товары, не относящиеся к розничной торговле на основании </a:t>
            </a:r>
            <a:r>
              <a:rPr lang="ru-RU" sz="2000" dirty="0" err="1" smtClean="0"/>
              <a:t>абз</a:t>
            </a:r>
            <a:r>
              <a:rPr lang="ru-RU" sz="2000" dirty="0" smtClean="0"/>
              <a:t>. 12 ст.346.27 НК РФ будет считаться, что налогоплательщик ЕНВД утратил право на данный спецрежим, и перешел на ОСНО с начала квартала, в котором прошла первая «Нерозничная» операция (новая редакция п. 2.3  ст. 346.26 НК РФ),</a:t>
            </a:r>
          </a:p>
          <a:p>
            <a:pPr marL="92075" indent="273050" algn="just">
              <a:buFontTx/>
              <a:buChar char="-"/>
            </a:pPr>
            <a:r>
              <a:rPr lang="ru-RU" sz="2000" dirty="0" smtClean="0"/>
              <a:t> С </a:t>
            </a:r>
            <a:r>
              <a:rPr lang="ru-RU" sz="2000" dirty="0"/>
              <a:t>1 января 2020 года в Перечень нерозничных, добавлены товары, подлежащие маркировке это лекарственные препараты, изделия из натурального меха, </a:t>
            </a:r>
            <a:r>
              <a:rPr lang="ru-RU" sz="2000" dirty="0" smtClean="0"/>
              <a:t>обувь (</a:t>
            </a:r>
            <a:r>
              <a:rPr lang="ru-RU" sz="2000" dirty="0" err="1"/>
              <a:t>абз</a:t>
            </a:r>
            <a:r>
              <a:rPr lang="ru-RU" sz="2000" dirty="0"/>
              <a:t>. 12 ст.346.27 НК </a:t>
            </a:r>
            <a:r>
              <a:rPr lang="ru-RU" sz="2000" dirty="0" smtClean="0"/>
              <a:t>РФ).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1881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5" y="260649"/>
            <a:ext cx="7337192" cy="648071"/>
          </a:xfrm>
        </p:spPr>
        <p:txBody>
          <a:bodyPr>
            <a:normAutofit/>
          </a:bodyPr>
          <a:lstStyle/>
          <a:p>
            <a:pPr algn="ctr"/>
            <a:r>
              <a:rPr lang="ru-RU" sz="3078" dirty="0" smtClean="0">
                <a:solidFill>
                  <a:schemeClr val="tx1"/>
                </a:solidFill>
              </a:rPr>
              <a:t>Специальные налоговые режимы</a:t>
            </a:r>
            <a:endParaRPr lang="ru-RU" sz="3078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3" y="5891981"/>
            <a:ext cx="619711" cy="595690"/>
          </a:xfrm>
          <a:prstGeom prst="rect">
            <a:avLst/>
          </a:prstGeom>
        </p:spPr>
        <p:txBody>
          <a:bodyPr/>
          <a:lstStyle/>
          <a:p>
            <a:fld id="{E20E89E6-FE54-4E13-859C-1FA908D70D39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2635" y="908720"/>
            <a:ext cx="7320689" cy="5527405"/>
          </a:xfrm>
        </p:spPr>
        <p:txBody>
          <a:bodyPr/>
          <a:lstStyle/>
          <a:p>
            <a:pPr algn="just"/>
            <a:r>
              <a:rPr lang="ru-RU" sz="2800" dirty="0" smtClean="0"/>
              <a:t>Не относятся к розничной торговле:</a:t>
            </a:r>
          </a:p>
          <a:p>
            <a:pPr marL="182563" indent="-182563" algn="just">
              <a:buFontTx/>
              <a:buChar char="-"/>
            </a:pPr>
            <a:r>
              <a:rPr lang="ru-RU" sz="2000" dirty="0" smtClean="0"/>
              <a:t>реализация </a:t>
            </a:r>
            <a:r>
              <a:rPr lang="ru-RU" sz="2000" dirty="0"/>
              <a:t>подакцизных товаров</a:t>
            </a:r>
            <a:r>
              <a:rPr lang="ru-RU" sz="2000" dirty="0" smtClean="0"/>
              <a:t>,</a:t>
            </a:r>
          </a:p>
          <a:p>
            <a:pPr marL="182563" indent="-182563" algn="just">
              <a:buFontTx/>
              <a:buChar char="-"/>
            </a:pPr>
            <a:r>
              <a:rPr lang="ru-RU" sz="2000" dirty="0"/>
              <a:t>реализация </a:t>
            </a:r>
            <a:r>
              <a:rPr lang="ru-RU" sz="2000" dirty="0" smtClean="0"/>
              <a:t>продукции </a:t>
            </a:r>
            <a:r>
              <a:rPr lang="ru-RU" sz="2000" dirty="0"/>
              <a:t>собственного производства (изготовления)</a:t>
            </a:r>
          </a:p>
          <a:p>
            <a:pPr marL="182563" indent="-182563" algn="just">
              <a:buFontTx/>
              <a:buChar char="-"/>
            </a:pPr>
            <a:r>
              <a:rPr lang="ru-RU" sz="2000" dirty="0"/>
              <a:t>реализация </a:t>
            </a:r>
            <a:r>
              <a:rPr lang="ru-RU" sz="2000" dirty="0" smtClean="0"/>
              <a:t>товаров, подлежащих </a:t>
            </a:r>
            <a:r>
              <a:rPr lang="ru-RU" sz="2000" dirty="0"/>
              <a:t>обязательной маркировке средствами идентификации, в том числе контрольными (идентификационными) знаками (лекарственные препараты, обувные товары, предметы, принадлежности к одежде и прочие изделия из натурального </a:t>
            </a:r>
            <a:r>
              <a:rPr lang="ru-RU" sz="2000" dirty="0" smtClean="0"/>
              <a:t>меха);</a:t>
            </a:r>
          </a:p>
          <a:p>
            <a:pPr marL="182563" indent="-182563" algn="just">
              <a:buFontTx/>
              <a:buChar char="-"/>
            </a:pPr>
            <a:r>
              <a:rPr lang="ru-RU" sz="2000" dirty="0" smtClean="0"/>
              <a:t>реализация продуктов </a:t>
            </a:r>
            <a:r>
              <a:rPr lang="ru-RU" sz="2000" dirty="0"/>
              <a:t>питания и напитков, в том числе алкогольных, как в упаковке и расфасовке изготовителя, так и без такой упаковки и расфасовки, в барах, ресторанах, кафе и других объектах организации общественного </a:t>
            </a:r>
            <a:r>
              <a:rPr lang="ru-RU" sz="2000" dirty="0" smtClean="0"/>
              <a:t>питания</a:t>
            </a:r>
          </a:p>
          <a:p>
            <a:pPr marL="182563" indent="-182563" algn="just">
              <a:buFontTx/>
              <a:buChar char="-"/>
            </a:pPr>
            <a:r>
              <a:rPr lang="ru-RU" sz="2000" dirty="0" smtClean="0"/>
              <a:t>реализация иных товаров, указанных в </a:t>
            </a:r>
            <a:r>
              <a:rPr lang="ru-RU" sz="2000" dirty="0"/>
              <a:t>абзаце 12 статьи 346.27 Налогового кодекса Российской Федерации</a:t>
            </a:r>
          </a:p>
          <a:p>
            <a:pPr algn="just"/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288238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pt000000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3391</TotalTime>
  <Words>1194</Words>
  <Application>Microsoft Office PowerPoint</Application>
  <PresentationFormat>Экран (4:3)</PresentationFormat>
  <Paragraphs>94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Arial Narrow</vt:lpstr>
      <vt:lpstr>Calibri</vt:lpstr>
      <vt:lpstr>Times New Roman</vt:lpstr>
      <vt:lpstr>Trebuchet MS</vt:lpstr>
      <vt:lpstr>Wingdings</vt:lpstr>
      <vt:lpstr>Тема Office</vt:lpstr>
      <vt:lpstr>Ppt0000001</vt:lpstr>
      <vt:lpstr>Презентация PowerPoint</vt:lpstr>
      <vt:lpstr>ФЗ от 26.07.2019 № 210-ФЗ и № 211-ФЗ  Новые плательщики с правом на нулевую ставку по налогу на прибыль</vt:lpstr>
      <vt:lpstr>ФЗ от 26.07.2019 № 210-ФЗ </vt:lpstr>
      <vt:lpstr>ФЗ от 26.07.2019 № 210-ФЗ </vt:lpstr>
      <vt:lpstr>Налог на прибыль организаций</vt:lpstr>
      <vt:lpstr>Налог на прибыль организаций</vt:lpstr>
      <vt:lpstr>Специальные налоговые режимы</vt:lpstr>
      <vt:lpstr>Специальные налоговые режимы</vt:lpstr>
      <vt:lpstr>Специальные налоговые режимы</vt:lpstr>
      <vt:lpstr> Основные изменения законодательства по ПСН </vt:lpstr>
      <vt:lpstr> Основные изменения законодательства по ПСН Закон Кировской области от 19.11.2019 № 313-ЗО «О внесении изменений в закон Кировской области о ПСН на территории Кировскйо области» </vt:lpstr>
      <vt:lpstr> Основные изменения законодательства по ПСН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Завалина Наталья Леонидовна</cp:lastModifiedBy>
  <cp:revision>320</cp:revision>
  <cp:lastPrinted>2016-11-11T11:47:13Z</cp:lastPrinted>
  <dcterms:created xsi:type="dcterms:W3CDTF">2016-11-08T05:26:23Z</dcterms:created>
  <dcterms:modified xsi:type="dcterms:W3CDTF">2019-12-04T16:06:54Z</dcterms:modified>
</cp:coreProperties>
</file>