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4"/>
  </p:notesMasterIdLst>
  <p:sldIdLst>
    <p:sldId id="256" r:id="rId2"/>
    <p:sldId id="345" r:id="rId3"/>
    <p:sldId id="353" r:id="rId4"/>
    <p:sldId id="354" r:id="rId5"/>
    <p:sldId id="355" r:id="rId6"/>
    <p:sldId id="356" r:id="rId7"/>
    <p:sldId id="357" r:id="rId8"/>
    <p:sldId id="358" r:id="rId9"/>
    <p:sldId id="359" r:id="rId10"/>
    <p:sldId id="365" r:id="rId11"/>
    <p:sldId id="360" r:id="rId12"/>
    <p:sldId id="362" r:id="rId13"/>
    <p:sldId id="363" r:id="rId14"/>
    <p:sldId id="364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6" r:id="rId25"/>
    <p:sldId id="375" r:id="rId26"/>
    <p:sldId id="377" r:id="rId27"/>
    <p:sldId id="378" r:id="rId28"/>
    <p:sldId id="379" r:id="rId29"/>
    <p:sldId id="380" r:id="rId30"/>
    <p:sldId id="381" r:id="rId31"/>
    <p:sldId id="382" r:id="rId32"/>
    <p:sldId id="343" r:id="rId33"/>
  </p:sldIdLst>
  <p:sldSz cx="15125700" cy="10693400"/>
  <p:notesSz cx="9931400" cy="67945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9" autoAdjust="0"/>
  </p:normalViewPr>
  <p:slideViewPr>
    <p:cSldViewPr>
      <p:cViewPr>
        <p:scale>
          <a:sx n="75" d="100"/>
          <a:sy n="75" d="100"/>
        </p:scale>
        <p:origin x="-1140" y="5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/>
          <a:lstStyle>
            <a:lvl1pPr algn="l">
              <a:defRPr sz="8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5503" y="1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/>
          <a:lstStyle>
            <a:lvl1pPr algn="r">
              <a:defRPr sz="800"/>
            </a:lvl1pPr>
          </a:lstStyle>
          <a:p>
            <a:fld id="{18556F94-594F-4716-845F-7EAC00BA0A9E}" type="datetimeFigureOut">
              <a:rPr lang="ru-RU" smtClean="0"/>
              <a:pPr/>
              <a:t>12.12.2019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344863" y="849313"/>
            <a:ext cx="3241675" cy="2290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9223" tIns="29611" rIns="59223" bIns="2961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351" y="3270156"/>
            <a:ext cx="7944703" cy="2675032"/>
          </a:xfrm>
          <a:prstGeom prst="rect">
            <a:avLst/>
          </a:prstGeom>
        </p:spPr>
        <p:txBody>
          <a:bodyPr vert="horz" lIns="59223" tIns="29611" rIns="59223" bIns="296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3566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 anchor="b"/>
          <a:lstStyle>
            <a:lvl1pPr algn="l">
              <a:defRPr sz="8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5503" y="6453566"/>
            <a:ext cx="4303815" cy="340935"/>
          </a:xfrm>
          <a:prstGeom prst="rect">
            <a:avLst/>
          </a:prstGeom>
        </p:spPr>
        <p:txBody>
          <a:bodyPr vert="horz" lIns="59223" tIns="29611" rIns="59223" bIns="29611" rtlCol="0" anchor="b"/>
          <a:lstStyle>
            <a:lvl1pPr algn="r">
              <a:defRPr sz="800"/>
            </a:lvl1pPr>
          </a:lstStyle>
          <a:p>
            <a:fld id="{342DF332-95A4-4135-BADC-206428E36B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287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4428" y="3321886"/>
            <a:ext cx="12856845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855" y="6059593"/>
            <a:ext cx="10587990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8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3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329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2513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66132" y="428232"/>
            <a:ext cx="3403283" cy="9124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6285" y="428232"/>
            <a:ext cx="9957753" cy="9124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813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12/12/2019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995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4826" y="6871500"/>
            <a:ext cx="12856845" cy="2123828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4826" y="4532320"/>
            <a:ext cx="12856845" cy="2339180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64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29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93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58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823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87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352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11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7558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285" y="2495127"/>
            <a:ext cx="6680518" cy="705715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688897" y="2495127"/>
            <a:ext cx="6680518" cy="705715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043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285" y="2393639"/>
            <a:ext cx="6683144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646" indent="0">
              <a:buNone/>
              <a:defRPr sz="3200" b="1"/>
            </a:lvl2pPr>
            <a:lvl3pPr marL="1475293" indent="0">
              <a:buNone/>
              <a:defRPr sz="2900" b="1"/>
            </a:lvl3pPr>
            <a:lvl4pPr marL="2212939" indent="0">
              <a:buNone/>
              <a:defRPr sz="2600" b="1"/>
            </a:lvl4pPr>
            <a:lvl5pPr marL="2950586" indent="0">
              <a:buNone/>
              <a:defRPr sz="2600" b="1"/>
            </a:lvl5pPr>
            <a:lvl6pPr marL="3688232" indent="0">
              <a:buNone/>
              <a:defRPr sz="2600" b="1"/>
            </a:lvl6pPr>
            <a:lvl7pPr marL="4425879" indent="0">
              <a:buNone/>
              <a:defRPr sz="2600" b="1"/>
            </a:lvl7pPr>
            <a:lvl8pPr marL="5163525" indent="0">
              <a:buNone/>
              <a:defRPr sz="2600" b="1"/>
            </a:lvl8pPr>
            <a:lvl9pPr marL="5901172" indent="0">
              <a:buNone/>
              <a:defRPr sz="2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56285" y="3391194"/>
            <a:ext cx="6683144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683647" y="2393639"/>
            <a:ext cx="6685769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646" indent="0">
              <a:buNone/>
              <a:defRPr sz="3200" b="1"/>
            </a:lvl2pPr>
            <a:lvl3pPr marL="1475293" indent="0">
              <a:buNone/>
              <a:defRPr sz="2900" b="1"/>
            </a:lvl3pPr>
            <a:lvl4pPr marL="2212939" indent="0">
              <a:buNone/>
              <a:defRPr sz="2600" b="1"/>
            </a:lvl4pPr>
            <a:lvl5pPr marL="2950586" indent="0">
              <a:buNone/>
              <a:defRPr sz="2600" b="1"/>
            </a:lvl5pPr>
            <a:lvl6pPr marL="3688232" indent="0">
              <a:buNone/>
              <a:defRPr sz="2600" b="1"/>
            </a:lvl6pPr>
            <a:lvl7pPr marL="4425879" indent="0">
              <a:buNone/>
              <a:defRPr sz="2600" b="1"/>
            </a:lvl7pPr>
            <a:lvl8pPr marL="5163525" indent="0">
              <a:buNone/>
              <a:defRPr sz="2600" b="1"/>
            </a:lvl8pPr>
            <a:lvl9pPr marL="5901172" indent="0">
              <a:buNone/>
              <a:defRPr sz="2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683647" y="3391194"/>
            <a:ext cx="6685769" cy="6161082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6162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7247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761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286" y="425756"/>
            <a:ext cx="4976251" cy="181193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3729" y="425756"/>
            <a:ext cx="8455686" cy="912652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56286" y="2237694"/>
            <a:ext cx="4976251" cy="7314583"/>
          </a:xfrm>
        </p:spPr>
        <p:txBody>
          <a:bodyPr/>
          <a:lstStyle>
            <a:lvl1pPr marL="0" indent="0">
              <a:buNone/>
              <a:defRPr sz="2300"/>
            </a:lvl1pPr>
            <a:lvl2pPr marL="737646" indent="0">
              <a:buNone/>
              <a:defRPr sz="1900"/>
            </a:lvl2pPr>
            <a:lvl3pPr marL="1475293" indent="0">
              <a:buNone/>
              <a:defRPr sz="1600"/>
            </a:lvl3pPr>
            <a:lvl4pPr marL="2212939" indent="0">
              <a:buNone/>
              <a:defRPr sz="1500"/>
            </a:lvl4pPr>
            <a:lvl5pPr marL="2950586" indent="0">
              <a:buNone/>
              <a:defRPr sz="1500"/>
            </a:lvl5pPr>
            <a:lvl6pPr marL="3688232" indent="0">
              <a:buNone/>
              <a:defRPr sz="1500"/>
            </a:lvl6pPr>
            <a:lvl7pPr marL="4425879" indent="0">
              <a:buNone/>
              <a:defRPr sz="1500"/>
            </a:lvl7pPr>
            <a:lvl8pPr marL="5163525" indent="0">
              <a:buNone/>
              <a:defRPr sz="1500"/>
            </a:lvl8pPr>
            <a:lvl9pPr marL="5901172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301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4743" y="7485380"/>
            <a:ext cx="9075420" cy="88369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64743" y="955475"/>
            <a:ext cx="9075420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646" indent="0">
              <a:buNone/>
              <a:defRPr sz="4500"/>
            </a:lvl2pPr>
            <a:lvl3pPr marL="1475293" indent="0">
              <a:buNone/>
              <a:defRPr sz="3900"/>
            </a:lvl3pPr>
            <a:lvl4pPr marL="2212939" indent="0">
              <a:buNone/>
              <a:defRPr sz="3200"/>
            </a:lvl4pPr>
            <a:lvl5pPr marL="2950586" indent="0">
              <a:buNone/>
              <a:defRPr sz="3200"/>
            </a:lvl5pPr>
            <a:lvl6pPr marL="3688232" indent="0">
              <a:buNone/>
              <a:defRPr sz="3200"/>
            </a:lvl6pPr>
            <a:lvl7pPr marL="4425879" indent="0">
              <a:buNone/>
              <a:defRPr sz="3200"/>
            </a:lvl7pPr>
            <a:lvl8pPr marL="5163525" indent="0">
              <a:buNone/>
              <a:defRPr sz="3200"/>
            </a:lvl8pPr>
            <a:lvl9pPr marL="5901172" indent="0">
              <a:buNone/>
              <a:defRPr sz="3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964743" y="8369071"/>
            <a:ext cx="9075420" cy="1254989"/>
          </a:xfrm>
        </p:spPr>
        <p:txBody>
          <a:bodyPr/>
          <a:lstStyle>
            <a:lvl1pPr marL="0" indent="0">
              <a:buNone/>
              <a:defRPr sz="2300"/>
            </a:lvl1pPr>
            <a:lvl2pPr marL="737646" indent="0">
              <a:buNone/>
              <a:defRPr sz="1900"/>
            </a:lvl2pPr>
            <a:lvl3pPr marL="1475293" indent="0">
              <a:buNone/>
              <a:defRPr sz="1600"/>
            </a:lvl3pPr>
            <a:lvl4pPr marL="2212939" indent="0">
              <a:buNone/>
              <a:defRPr sz="1500"/>
            </a:lvl4pPr>
            <a:lvl5pPr marL="2950586" indent="0">
              <a:buNone/>
              <a:defRPr sz="1500"/>
            </a:lvl5pPr>
            <a:lvl6pPr marL="3688232" indent="0">
              <a:buNone/>
              <a:defRPr sz="1500"/>
            </a:lvl6pPr>
            <a:lvl7pPr marL="4425879" indent="0">
              <a:buNone/>
              <a:defRPr sz="1500"/>
            </a:lvl7pPr>
            <a:lvl8pPr marL="5163525" indent="0">
              <a:buNone/>
              <a:defRPr sz="1500"/>
            </a:lvl8pPr>
            <a:lvl9pPr marL="5901172" indent="0">
              <a:buNone/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26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6285" y="428232"/>
            <a:ext cx="13613130" cy="1782233"/>
          </a:xfrm>
          <a:prstGeom prst="rect">
            <a:avLst/>
          </a:prstGeom>
        </p:spPr>
        <p:txBody>
          <a:bodyPr vert="horz" lIns="147529" tIns="73765" rIns="147529" bIns="7376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6285" y="2495127"/>
            <a:ext cx="13613130" cy="7057150"/>
          </a:xfrm>
          <a:prstGeom prst="rect">
            <a:avLst/>
          </a:prstGeom>
        </p:spPr>
        <p:txBody>
          <a:bodyPr vert="horz" lIns="147529" tIns="73765" rIns="147529" bIns="7376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56285" y="9911198"/>
            <a:ext cx="3529330" cy="569325"/>
          </a:xfrm>
          <a:prstGeom prst="rect">
            <a:avLst/>
          </a:prstGeom>
        </p:spPr>
        <p:txBody>
          <a:bodyPr vert="horz" lIns="147529" tIns="73765" rIns="147529" bIns="73765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12/12/2019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5167948" y="9911198"/>
            <a:ext cx="4789805" cy="569325"/>
          </a:xfrm>
          <a:prstGeom prst="rect">
            <a:avLst/>
          </a:prstGeom>
        </p:spPr>
        <p:txBody>
          <a:bodyPr vert="horz" lIns="147529" tIns="73765" rIns="147529" bIns="73765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840085" y="9911198"/>
            <a:ext cx="3529330" cy="569325"/>
          </a:xfrm>
          <a:prstGeom prst="rect">
            <a:avLst/>
          </a:prstGeom>
        </p:spPr>
        <p:txBody>
          <a:bodyPr vert="horz" lIns="147529" tIns="73765" rIns="147529" bIns="73765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3473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1475293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235" indent="-553235" algn="l" defTabSz="1475293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676" indent="-461029" algn="l" defTabSz="1475293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4116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763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9409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7056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702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2349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995" indent="-368823" algn="l" defTabSz="14752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646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293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939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586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8232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879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3525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1172" algn="l" defTabSz="147529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7A4A5381BD5520820356F027B9106B09018A22BAD421C6E16985F9A760AD4306B4A1E3D7F27D736E8286E2AC4A8F3508B5A1Ef6sE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7A4A5381BD5520820356F027B9106B09018A22BAD421C6E16985F9A760AD4306B4A1E3D7F27D736E8286E2AC4A8F3508B5A1Ef6sE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7A4A5381BD5520820356F027B9106B09018A22BAD421C6E16985F9A760AD4306B4A1E3D7F27D736E8286E2AC4A8F3508B5A1Ef6sE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7A4A5381BD5520820356F027B9106B09018A22BAD421C6E16985F9A760AD4306B4A1E3D7F27D736E8286E2AC4A8F3508B5A1Ef6sE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704850" y="1384301"/>
            <a:ext cx="138684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lnSpc>
                <a:spcPct val="150000"/>
              </a:lnSpc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Государственная программа Российской Федерации</a:t>
            </a:r>
          </a:p>
          <a:p>
            <a:pPr lvl="1" algn="ctr">
              <a:lnSpc>
                <a:spcPct val="150000"/>
              </a:lnSpc>
            </a:pPr>
            <a:r>
              <a:rPr lang="ru-RU" sz="44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«Комплексное развитие сельских территорий</a:t>
            </a: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»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утверждена 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постановлением Правительства Российской Федерации </a:t>
            </a:r>
          </a:p>
          <a:p>
            <a:pPr lvl="1" algn="ctr">
              <a:lnSpc>
                <a:spcPct val="150000"/>
              </a:lnSpc>
            </a:pPr>
            <a:r>
              <a:rPr lang="ru-RU" sz="40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 31.05.2019 № 696</a:t>
            </a:r>
            <a:endParaRPr lang="ru-RU" sz="4000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Arial Narrow" panose="020B0606020202030204" pitchFamily="34" charset="0"/>
              <a:ea typeface="Calibri"/>
            </a:endParaRPr>
          </a:p>
          <a:p>
            <a:pPr lvl="1" algn="ctr">
              <a:lnSpc>
                <a:spcPct val="150000"/>
              </a:lnSpc>
            </a:pPr>
            <a:r>
              <a:rPr lang="ru-RU" sz="3200" dirty="0" smtClean="0">
                <a:solidFill>
                  <a:schemeClr val="tx2"/>
                </a:solidFill>
                <a:latin typeface="Arial Narrow" panose="020B0606020202030204" pitchFamily="34" charset="0"/>
                <a:ea typeface="Calibri"/>
              </a:rPr>
              <a:t>Действие </a:t>
            </a:r>
            <a:r>
              <a:rPr lang="ru-RU" sz="3200" dirty="0">
                <a:solidFill>
                  <a:schemeClr val="tx2"/>
                </a:solidFill>
                <a:latin typeface="Arial Narrow" panose="020B0606020202030204" pitchFamily="34" charset="0"/>
                <a:ea typeface="Calibri"/>
              </a:rPr>
              <a:t>государственной программы начинается с 01.01.2020</a:t>
            </a:r>
            <a:endParaRPr lang="ru-RU" sz="32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endParaRPr lang="ru-RU" sz="32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 algn="ctr">
              <a:lnSpc>
                <a:spcPct val="150000"/>
              </a:lnSpc>
            </a:pPr>
            <a:r>
              <a:rPr lang="ru-RU" sz="32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2019 год</a:t>
            </a:r>
            <a:endParaRPr lang="ru-RU" sz="3200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ject 66"/>
          <p:cNvSpPr/>
          <p:nvPr/>
        </p:nvSpPr>
        <p:spPr>
          <a:xfrm>
            <a:off x="12820650" y="546100"/>
            <a:ext cx="1822440" cy="123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108"/>
          <p:cNvSpPr/>
          <p:nvPr/>
        </p:nvSpPr>
        <p:spPr>
          <a:xfrm>
            <a:off x="781050" y="8851900"/>
            <a:ext cx="1828800" cy="12412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250" y="2603500"/>
            <a:ext cx="14195108" cy="3352800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Соглашение заключается в системе</a:t>
            </a:r>
            <a:b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8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«Электронный бюджет»</a:t>
            </a:r>
            <a: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6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6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834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0667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Условия предоставления субсидии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1841500"/>
            <a:ext cx="13601700" cy="6019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>
                <a:latin typeface="Arial Narrow" panose="020B0606020202030204" pitchFamily="34" charset="0"/>
              </a:rPr>
              <a:t>наличие муниципальной программы (подпрограммы), предусматривающей </a:t>
            </a:r>
            <a:r>
              <a:rPr lang="ru-RU" sz="2700" dirty="0" smtClean="0">
                <a:latin typeface="Arial Narrow" panose="020B0606020202030204" pitchFamily="34" charset="0"/>
              </a:rPr>
              <a:t>мероприятие</a:t>
            </a:r>
          </a:p>
          <a:p>
            <a:pPr marL="355600" algn="just">
              <a:spcAft>
                <a:spcPts val="600"/>
              </a:spcAft>
            </a:pPr>
            <a:r>
              <a:rPr lang="ru-RU" sz="2700" dirty="0" smtClean="0">
                <a:latin typeface="Arial Narrow" panose="020B0606020202030204" pitchFamily="34" charset="0"/>
              </a:rPr>
              <a:t>по </a:t>
            </a:r>
            <a:r>
              <a:rPr lang="ru-RU" sz="2700" dirty="0">
                <a:latin typeface="Arial Narrow" panose="020B0606020202030204" pitchFamily="34" charset="0"/>
              </a:rPr>
              <a:t>благоустройству сельских территорий</a:t>
            </a:r>
            <a:endParaRPr lang="ru-RU" sz="2700" dirty="0" smtClean="0">
              <a:latin typeface="Arial Narrow" panose="020B060602020203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наличие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в местных бюджетах (сводных бюджетных росписях местных бюджетов) бюджетных ассигнований на исполнение расходных обязательств муниципальных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образований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заключение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соглашения между министерством и администрацией муниципального образования о предоставлении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субсидии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предусмотренная частью 7 статьи 26 Федерального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закона от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05.04.2013 № 44-ФЗ «О контрактной системе в сфере закупок товаров, работ, услуг для обеспечения государственных и муниципальных нужд» централизация закупок, финансовое обеспечение которых осуществляется за счет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субсидий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наличие положительного результата проверки достоверности определения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сметной объекта(</a:t>
            </a:r>
            <a:r>
              <a:rPr lang="ru-RU" sz="27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ов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отсутствие авансирования по расходам, финансовое обеспечение которых осуществляется за счет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субсидии</a:t>
            </a:r>
          </a:p>
        </p:txBody>
      </p:sp>
    </p:spTree>
    <p:extLst>
      <p:ext uri="{BB962C8B-B14F-4D97-AF65-F5344CB8AC3E}">
        <p14:creationId xmlns:p14="http://schemas.microsoft.com/office/powerpoint/2010/main" xmlns="" val="37569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0667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Перечень документов для перечисления субсидии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1993900"/>
            <a:ext cx="13601700" cy="55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</a:rPr>
              <a:t>бюджетная заявка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локально-сметный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расчет проекта, составленный на основании дефектной ведомости и акта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осмотра (при первом обращении)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документы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, подтверждающие произведенные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расходы (Акты КС-2, КС-3)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и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нформационное письмо об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отсутствии авансирования по расходам, финансовое обеспечение которых осуществляется за счет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субсидии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документы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, подтверждающие право муниципальной собственности на объект (выписка из реестра муниципального имущества, кадастровая выписка о земельном участке, выписка о выделении земельного участка под строительство объекта, иные подтверждающие документы) (при первом обращении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копии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муниципальных контрактов (договоров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документы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, подтверждающие оплату за счет средств внебюджетных источников</a:t>
            </a:r>
            <a:endParaRPr lang="ru-RU" sz="27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2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0667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Механизм перечисления субсидии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1993900"/>
            <a:ext cx="13601700" cy="556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Субсидия перечисляется пропорционально кассовым расходам местных бюджетов и внебюджетных источников по расходным обязательствам и </a:t>
            </a:r>
            <a:r>
              <a:rPr lang="ru-RU" sz="27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за фактически поставленные товары (оказанные услуги, выполненные работы</a:t>
            </a:r>
            <a:r>
              <a:rPr lang="ru-RU" sz="27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spcAft>
                <a:spcPts val="600"/>
              </a:spcAft>
            </a:pPr>
            <a:endParaRPr lang="ru-RU" sz="27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514350" indent="-514350" algn="just">
              <a:spcAft>
                <a:spcPts val="600"/>
              </a:spcAft>
              <a:buAutoNum type="arabicPeriod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Оплата подрядчику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и </a:t>
            </a:r>
            <a:r>
              <a:rPr lang="ru-RU" sz="27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за фактически поставленные товары (оказанные услуги, выполненные работы)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за счет внебюджетных источников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Представление бюджетной заявки с подтверждающими документами (предыдущий слайд)           в министерство сельского хозяйства и продовольствия Кировской области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Формирование министерством </a:t>
            </a:r>
            <a:r>
              <a:rPr lang="ru-RU" sz="27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сельского хозяйства и продовольствия Кировской </a:t>
            </a: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области расходного расписания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Формирование органами местного самоуправления платежного поручения</a:t>
            </a:r>
          </a:p>
          <a:p>
            <a:pPr marL="514350" indent="-514350" algn="just">
              <a:spcAft>
                <a:spcPts val="600"/>
              </a:spcAft>
              <a:buAutoNum type="arabicPeriod"/>
            </a:pPr>
            <a:endParaRPr lang="ru-RU" sz="27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02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0667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Показатель результативности использования субсидии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870200"/>
            <a:ext cx="13601700" cy="1905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количество реализованных проектов по благоустройству сельских </a:t>
            </a: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территорий</a:t>
            </a:r>
            <a:endParaRPr lang="ru-RU" sz="3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09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0667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Мониторинг эффективности использования субсидии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374900"/>
            <a:ext cx="13601700" cy="48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Формирование  </a:t>
            </a:r>
            <a:r>
              <a:rPr lang="ru-RU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в системе «Электронный бюджет</a:t>
            </a: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» отчетов :</a:t>
            </a:r>
            <a:endParaRPr lang="ru-RU" sz="3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endParaRPr lang="ru-RU" sz="35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ежеквартально </a:t>
            </a:r>
            <a:r>
              <a:rPr lang="ru-RU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о расходах местного бюджета в целях софинансирования которых предоставлена </a:t>
            </a: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субсидия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3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по итогам года о достижении значения показателя результативности использования </a:t>
            </a: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субсидии</a:t>
            </a:r>
            <a:endParaRPr lang="ru-RU" sz="3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99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9049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Основания для применения мер ответственности муниципальных образований при невыполнении обязательств, установленных соглашениями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3289300"/>
            <a:ext cx="13601700" cy="48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недостижение </a:t>
            </a:r>
            <a:r>
              <a:rPr lang="ru-RU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муниципальными образованиями значений показателей </a:t>
            </a: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результативности</a:t>
            </a:r>
          </a:p>
          <a:p>
            <a:pPr marL="457200" indent="-45720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ru-RU" sz="3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неиспользование </a:t>
            </a:r>
            <a:r>
              <a:rPr lang="ru-RU" sz="3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муниципальными образованиями субсидий</a:t>
            </a:r>
          </a:p>
        </p:txBody>
      </p:sp>
    </p:spTree>
    <p:extLst>
      <p:ext uri="{BB962C8B-B14F-4D97-AF65-F5344CB8AC3E}">
        <p14:creationId xmlns:p14="http://schemas.microsoft.com/office/powerpoint/2010/main" xmlns="" val="427708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ВЕДОМСТВЕННАЯ ЦЕЛЕВАЯ ПРОГРАММА 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«Современный облик сельских территорий»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27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Федеральные нормативные правовые акты</a:t>
            </a:r>
          </a:p>
          <a:p>
            <a:pPr algn="ctr">
              <a:lnSpc>
                <a:spcPct val="120000"/>
              </a:lnSpc>
            </a:pPr>
            <a:endParaRPr lang="ru-RU" sz="2700" b="1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7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приложение № 11 </a:t>
            </a:r>
          </a:p>
          <a:p>
            <a:pPr algn="ctr">
              <a:lnSpc>
                <a:spcPct val="120000"/>
              </a:lnSpc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(Порядок предоставления и распределения)</a:t>
            </a:r>
          </a:p>
          <a:p>
            <a:pPr algn="ctr">
              <a:lnSpc>
                <a:spcPct val="120000"/>
              </a:lnSpc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государственной программы Российской Федерации «Комплексное развитие сельских территорий» </a:t>
            </a:r>
          </a:p>
          <a:p>
            <a:pPr algn="ctr">
              <a:lnSpc>
                <a:spcPct val="120000"/>
              </a:lnSpc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от 31.05.2019 № 696</a:t>
            </a:r>
          </a:p>
          <a:p>
            <a:pPr algn="ctr"/>
            <a:endParaRPr lang="ru-RU" sz="2800" dirty="0" smtClean="0">
              <a:latin typeface="Arial Narrow" panose="020B0606020202030204" pitchFamily="34" charset="0"/>
            </a:endParaRPr>
          </a:p>
          <a:p>
            <a:pPr algn="ctr"/>
            <a:r>
              <a:rPr lang="ru-RU" sz="2800" b="1" dirty="0" smtClean="0">
                <a:latin typeface="Arial Narrow" panose="020B0606020202030204" pitchFamily="34" charset="0"/>
              </a:rPr>
              <a:t>Приказ</a:t>
            </a:r>
            <a:r>
              <a:rPr lang="ru-RU" sz="2800" dirty="0" smtClean="0"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2800" dirty="0" smtClean="0">
                <a:latin typeface="Arial Narrow" panose="020B0606020202030204" pitchFamily="34" charset="0"/>
              </a:rPr>
              <a:t>Министерства сельского хозяйства Российской Федерации</a:t>
            </a:r>
          </a:p>
          <a:p>
            <a:pPr algn="ctr"/>
            <a:r>
              <a:rPr lang="ru-RU" sz="2800" dirty="0" smtClean="0">
                <a:latin typeface="Arial Narrow" panose="020B0606020202030204" pitchFamily="34" charset="0"/>
              </a:rPr>
              <a:t>от </a:t>
            </a:r>
            <a:r>
              <a:rPr lang="ru-RU" sz="2800" dirty="0">
                <a:latin typeface="Arial Narrow" panose="020B0606020202030204" pitchFamily="34" charset="0"/>
              </a:rPr>
              <a:t>18.10.2019 </a:t>
            </a:r>
            <a:r>
              <a:rPr lang="ru-RU" sz="2800" dirty="0" smtClean="0">
                <a:latin typeface="Arial Narrow" panose="020B0606020202030204" pitchFamily="34" charset="0"/>
              </a:rPr>
              <a:t>№</a:t>
            </a:r>
            <a:r>
              <a:rPr lang="en-US" sz="2800" dirty="0" smtClean="0">
                <a:latin typeface="Arial Narrow" panose="020B0606020202030204" pitchFamily="34" charset="0"/>
              </a:rPr>
              <a:t> 588</a:t>
            </a:r>
            <a:r>
              <a:rPr lang="ru-RU" sz="2800" dirty="0" smtClean="0">
                <a:latin typeface="Arial Narrow" panose="020B0606020202030204" pitchFamily="34" charset="0"/>
              </a:rPr>
              <a:t> (Порядок </a:t>
            </a:r>
            <a:r>
              <a:rPr lang="ru-RU" sz="2800" dirty="0">
                <a:latin typeface="Arial Narrow" panose="020B0606020202030204" pitchFamily="34" charset="0"/>
              </a:rPr>
              <a:t>разработки и отбора </a:t>
            </a:r>
            <a:r>
              <a:rPr lang="ru-RU" sz="2800" dirty="0" smtClean="0">
                <a:latin typeface="Arial Narrow" panose="020B0606020202030204" pitchFamily="34" charset="0"/>
              </a:rPr>
              <a:t>проектов)</a:t>
            </a:r>
          </a:p>
        </p:txBody>
      </p:sp>
    </p:spTree>
    <p:extLst>
      <p:ext uri="{BB962C8B-B14F-4D97-AF65-F5344CB8AC3E}">
        <p14:creationId xmlns:p14="http://schemas.microsoft.com/office/powerpoint/2010/main" xmlns="" val="181948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Направления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000" dirty="0">
                <a:latin typeface="Arial Narrow" panose="020B0606020202030204" pitchFamily="34" charset="0"/>
              </a:rPr>
              <a:t>создание, реконструкция (модернизация), капитальный ремонт </a:t>
            </a:r>
            <a:r>
              <a:rPr lang="ru-RU" sz="3000" b="1" dirty="0">
                <a:latin typeface="Arial Narrow" panose="020B0606020202030204" pitchFamily="34" charset="0"/>
              </a:rPr>
              <a:t>объектов</a:t>
            </a:r>
            <a:r>
              <a:rPr lang="ru-RU" sz="3000" dirty="0">
                <a:latin typeface="Arial Narrow" panose="020B0606020202030204" pitchFamily="34" charset="0"/>
              </a:rPr>
              <a:t> </a:t>
            </a:r>
            <a:r>
              <a:rPr lang="ru-RU" sz="3000" b="1" dirty="0">
                <a:latin typeface="Arial Narrow" panose="020B0606020202030204" pitchFamily="34" charset="0"/>
              </a:rPr>
              <a:t>социальной и культурной сферы</a:t>
            </a:r>
            <a:r>
              <a:rPr lang="ru-RU" sz="3000" dirty="0">
                <a:latin typeface="Arial Narrow" panose="020B0606020202030204" pitchFamily="34" charset="0"/>
              </a:rPr>
              <a:t> (в том числе дошкольных образовательных и общеобразовательных организаций, медицинских организаций, оказывающих первичную медико-санитарную помощь, объектов в сфере культуры, спортивных сооружений), </a:t>
            </a:r>
            <a:r>
              <a:rPr lang="ru-RU" sz="3000" b="1" dirty="0">
                <a:latin typeface="Arial Narrow" panose="020B0606020202030204" pitchFamily="34" charset="0"/>
              </a:rPr>
              <a:t>объектов социального назначения</a:t>
            </a:r>
            <a:r>
              <a:rPr lang="ru-RU" sz="3000" dirty="0">
                <a:latin typeface="Arial Narrow" panose="020B0606020202030204" pitchFamily="34" charset="0"/>
              </a:rPr>
              <a:t>, </a:t>
            </a:r>
            <a:r>
              <a:rPr lang="ru-RU" sz="3000" b="1" dirty="0">
                <a:latin typeface="Arial Narrow" panose="020B0606020202030204" pitchFamily="34" charset="0"/>
              </a:rPr>
              <a:t>центров культурного развития и развития традиционных промыслов и </a:t>
            </a:r>
            <a:r>
              <a:rPr lang="ru-RU" sz="3000" b="1" dirty="0" smtClean="0">
                <a:latin typeface="Arial Narrow" panose="020B0606020202030204" pitchFamily="34" charset="0"/>
              </a:rPr>
              <a:t>ремесел</a:t>
            </a:r>
            <a:endParaRPr lang="ru-RU" sz="3000" dirty="0">
              <a:latin typeface="Arial Narrow" panose="020B0606020202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54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Направления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just"/>
            <a:r>
              <a:rPr lang="ru-RU" sz="3000" dirty="0" smtClean="0">
                <a:latin typeface="Arial Narrow" panose="020B0606020202030204" pitchFamily="34" charset="0"/>
              </a:rPr>
              <a:t>2. Приобретение </a:t>
            </a:r>
            <a:r>
              <a:rPr lang="ru-RU" sz="3000" b="1" dirty="0">
                <a:latin typeface="Arial Narrow" panose="020B0606020202030204" pitchFamily="34" charset="0"/>
              </a:rPr>
              <a:t>транспортных средств и оборудования</a:t>
            </a:r>
            <a:r>
              <a:rPr lang="ru-RU" sz="3000" dirty="0">
                <a:latin typeface="Arial Narrow" panose="020B0606020202030204" pitchFamily="34" charset="0"/>
              </a:rPr>
              <a:t> (не бывшего в употреблении или эксплуатации) для обеспечения функционирования существующих или эксплуатации объектов, создаваемых в рамках проектов (автобусов, автомобильного санитарного транспорта, мобильных медицинских комплексов, оборудования для реализации проектов в области телемедицинских технологий, оборудования (компьютерная и периферийная техника) для предоставления дистанционных услуг (включая расширение государственных, образовательных, коммерческих услуг)</a:t>
            </a:r>
          </a:p>
          <a:p>
            <a:pPr marL="514350" indent="-514350" algn="just">
              <a:buFont typeface="+mj-lt"/>
              <a:buAutoNum type="arabicPeriod"/>
            </a:pPr>
            <a:endParaRPr lang="ru-RU" sz="3000" dirty="0">
              <a:latin typeface="Arial Narrow" panose="020B0606020202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671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ВЕДОМСТВЕННЫЙ ПРОЕКТ 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«БЛАГОУСТРОЙСТВО СЕЛЬСКИХ ТЕРРИТОРИЙ»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3365500"/>
            <a:ext cx="6858000" cy="41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27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Федеральные нормативные правовые акты</a:t>
            </a:r>
          </a:p>
          <a:p>
            <a:pPr algn="ctr">
              <a:lnSpc>
                <a:spcPct val="120000"/>
              </a:lnSpc>
            </a:pPr>
            <a:endParaRPr lang="ru-RU" sz="27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7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приложение № 7 </a:t>
            </a:r>
          </a:p>
          <a:p>
            <a:pPr algn="ctr">
              <a:lnSpc>
                <a:spcPct val="120000"/>
              </a:lnSpc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государственной программы Российской Федерации «Комплексное развитие сельских территорий» </a:t>
            </a:r>
          </a:p>
          <a:p>
            <a:pPr algn="ctr">
              <a:lnSpc>
                <a:spcPct val="120000"/>
              </a:lnSpc>
            </a:pPr>
            <a:r>
              <a:rPr lang="ru-RU" sz="27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от 31.05.2019 № 696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924800" y="3822700"/>
            <a:ext cx="6629400" cy="3505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2500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Региональные нормативные правовые акты</a:t>
            </a:r>
          </a:p>
          <a:p>
            <a:pPr algn="ctr">
              <a:lnSpc>
                <a:spcPct val="120000"/>
              </a:lnSpc>
            </a:pPr>
            <a:endParaRPr lang="ru-RU" sz="2500" b="1" dirty="0" smtClean="0">
              <a:solidFill>
                <a:schemeClr val="tx2"/>
              </a:solidFill>
              <a:latin typeface="Arial Narrow" panose="020B0606020202030204" pitchFamily="34" charset="0"/>
              <a:ea typeface="Times New Roman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ru-RU" sz="2500" b="1" dirty="0" smtClean="0">
                <a:latin typeface="Arial Narrow" panose="020B0606020202030204" pitchFamily="34" charset="0"/>
                <a:ea typeface="Times New Roman"/>
                <a:cs typeface="Times New Roman" panose="02020603050405020304" pitchFamily="18" charset="0"/>
              </a:rPr>
              <a:t>приложение № 4 </a:t>
            </a:r>
          </a:p>
          <a:p>
            <a:pPr algn="ctr">
              <a:lnSpc>
                <a:spcPct val="120000"/>
              </a:lnSpc>
            </a:pPr>
            <a:r>
              <a:rPr lang="ru-RU" sz="2500" dirty="0" smtClean="0">
                <a:latin typeface="Arial Narrow" panose="020B0606020202030204" pitchFamily="34" charset="0"/>
                <a:ea typeface="Times New Roman"/>
                <a:cs typeface="Times New Roman" panose="02020603050405020304" pitchFamily="18" charset="0"/>
              </a:rPr>
              <a:t>подпрограммы «Комплексное развитие сельских территорий Кировской области» государственной программы Кировской области «Развитие агропромышленного комплекса»</a:t>
            </a:r>
          </a:p>
        </p:txBody>
      </p:sp>
    </p:spTree>
    <p:extLst>
      <p:ext uri="{BB962C8B-B14F-4D97-AF65-F5344CB8AC3E}">
        <p14:creationId xmlns:p14="http://schemas.microsoft.com/office/powerpoint/2010/main" xmlns="" val="1160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Направления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2300" indent="-622300" algn="just">
              <a:tabLst>
                <a:tab pos="622300" algn="l"/>
              </a:tabLst>
            </a:pPr>
            <a:r>
              <a:rPr lang="ru-RU" sz="3000" dirty="0">
                <a:latin typeface="Arial Narrow" panose="020B0606020202030204" pitchFamily="34" charset="0"/>
              </a:rPr>
              <a:t>3. </a:t>
            </a:r>
            <a:r>
              <a:rPr lang="ru-RU" sz="3000" dirty="0" smtClean="0">
                <a:latin typeface="Arial Narrow" panose="020B0606020202030204" pitchFamily="34" charset="0"/>
              </a:rPr>
              <a:t>Развитие </a:t>
            </a:r>
            <a:r>
              <a:rPr lang="ru-RU" sz="3000" b="1" dirty="0">
                <a:latin typeface="Arial Narrow" panose="020B0606020202030204" pitchFamily="34" charset="0"/>
              </a:rPr>
              <a:t>питьевого и технического водоснабжения и водоотведения</a:t>
            </a:r>
            <a:r>
              <a:rPr lang="ru-RU" sz="3000" dirty="0">
                <a:latin typeface="Arial Narrow" panose="020B0606020202030204" pitchFamily="34" charset="0"/>
              </a:rPr>
              <a:t> (строительство или реконструкция систем водоотведения и канализации, очистных сооружений, станций обезжелезивания воды, локальных водопроводов, водозаборных сооружений</a:t>
            </a:r>
            <a:r>
              <a:rPr lang="ru-RU" sz="3000" dirty="0" smtClean="0">
                <a:latin typeface="Arial Narrow" panose="020B0606020202030204" pitchFamily="34" charset="0"/>
              </a:rPr>
              <a:t>)</a:t>
            </a:r>
            <a:endParaRPr lang="ru-RU" sz="3000" dirty="0"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sz="3000" dirty="0">
              <a:latin typeface="Arial Narrow" panose="020B0606020202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2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Направления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 algn="just">
              <a:tabLst>
                <a:tab pos="4445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4</a:t>
            </a:r>
            <a:r>
              <a:rPr lang="ru-RU" sz="3000" dirty="0">
                <a:latin typeface="Arial Narrow" panose="020B0606020202030204" pitchFamily="34" charset="0"/>
              </a:rPr>
              <a:t>. </a:t>
            </a:r>
            <a:r>
              <a:rPr lang="ru-RU" sz="3000" dirty="0" smtClean="0">
                <a:latin typeface="Arial Narrow" panose="020B0606020202030204" pitchFamily="34" charset="0"/>
              </a:rPr>
              <a:t>Развитие </a:t>
            </a:r>
            <a:r>
              <a:rPr lang="ru-RU" sz="3000" b="1" dirty="0">
                <a:latin typeface="Arial Narrow" panose="020B0606020202030204" pitchFamily="34" charset="0"/>
              </a:rPr>
              <a:t>объектов жилищно-коммунального хозяйства</a:t>
            </a:r>
            <a:r>
              <a:rPr lang="ru-RU" sz="3000" dirty="0">
                <a:latin typeface="Arial Narrow" panose="020B0606020202030204" pitchFamily="34" charset="0"/>
              </a:rPr>
              <a:t> (строительство </a:t>
            </a:r>
            <a:r>
              <a:rPr lang="ru-RU" sz="3000" dirty="0" err="1">
                <a:latin typeface="Arial Narrow" panose="020B0606020202030204" pitchFamily="34" charset="0"/>
              </a:rPr>
              <a:t>блочно</a:t>
            </a:r>
            <a:r>
              <a:rPr lang="ru-RU" sz="3000" dirty="0">
                <a:latin typeface="Arial Narrow" panose="020B0606020202030204" pitchFamily="34" charset="0"/>
              </a:rPr>
              <a:t>-модульных котельных и перевод многоквартирных домов на индивидуальное отопление</a:t>
            </a:r>
            <a:r>
              <a:rPr lang="ru-RU" sz="3000" dirty="0" smtClean="0">
                <a:latin typeface="Arial Narrow" panose="020B0606020202030204" pitchFamily="34" charset="0"/>
              </a:rPr>
              <a:t>)</a:t>
            </a:r>
            <a:endParaRPr lang="ru-RU" sz="3000" dirty="0">
              <a:latin typeface="Arial Narrow" panose="020B0606020202030204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endParaRPr lang="ru-RU" sz="3000" dirty="0">
              <a:latin typeface="Arial Narrow" panose="020B0606020202030204" pitchFamily="34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88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Направления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indent="-444500" algn="just">
              <a:tabLst>
                <a:tab pos="4445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5. Развитие </a:t>
            </a:r>
            <a:r>
              <a:rPr lang="ru-RU" sz="3000" b="1" dirty="0">
                <a:latin typeface="Arial Narrow" panose="020B0606020202030204" pitchFamily="34" charset="0"/>
              </a:rPr>
              <a:t>энергообеспечения</a:t>
            </a:r>
            <a:r>
              <a:rPr lang="ru-RU" sz="3000" dirty="0">
                <a:latin typeface="Arial Narrow" panose="020B0606020202030204" pitchFamily="34" charset="0"/>
              </a:rPr>
              <a:t> (строительство, приобретение и монтаж газо-поршневых установок, газгольдеров, газораспределительных сетей, строительство сетей электропередачи внутри муниципального образования, строительство уличных сетей освещения населенных пунктов (при обязательном использовании энергосберегающих технологий), строительство и оборудование автономных и возобновляемых источников энергии с применением технологий энергосбережения</a:t>
            </a:r>
            <a:r>
              <a:rPr lang="ru-RU" sz="3000" dirty="0" smtClean="0">
                <a:latin typeface="Arial Narrow" panose="020B0606020202030204" pitchFamily="34" charset="0"/>
              </a:rPr>
              <a:t>)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30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Направления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 algn="just">
              <a:tabLst>
                <a:tab pos="355600" algn="l"/>
              </a:tabLst>
            </a:pPr>
            <a:r>
              <a:rPr lang="ru-RU" sz="3000" dirty="0">
                <a:latin typeface="Arial Narrow" panose="020B0606020202030204" pitchFamily="34" charset="0"/>
              </a:rPr>
              <a:t>6. </a:t>
            </a:r>
            <a:r>
              <a:rPr lang="ru-RU" sz="3000" dirty="0" smtClean="0">
                <a:latin typeface="Arial Narrow" panose="020B0606020202030204" pitchFamily="34" charset="0"/>
              </a:rPr>
              <a:t>Развитие </a:t>
            </a:r>
            <a:r>
              <a:rPr lang="ru-RU" sz="3000" b="1" dirty="0">
                <a:latin typeface="Arial Narrow" panose="020B0606020202030204" pitchFamily="34" charset="0"/>
              </a:rPr>
              <a:t>телекоммуникаций</a:t>
            </a:r>
            <a:r>
              <a:rPr lang="ru-RU" sz="3000" dirty="0">
                <a:latin typeface="Arial Narrow" panose="020B0606020202030204" pitchFamily="34" charset="0"/>
              </a:rPr>
              <a:t> (приобретение и монтаж оборудования, строительство линий передачи данных, обеспечивающих возможность подключения к информационно-телекоммуникационной сети "Интернет</a:t>
            </a:r>
            <a:r>
              <a:rPr lang="ru-RU" sz="3000" dirty="0" smtClean="0">
                <a:latin typeface="Arial Narrow" panose="020B0606020202030204" pitchFamily="34" charset="0"/>
              </a:rPr>
              <a:t>")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3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Стоимость проекта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tabLst>
                <a:tab pos="355600" algn="l"/>
              </a:tabLst>
            </a:pPr>
            <a:r>
              <a:rPr lang="ru-RU" sz="3000" dirty="0">
                <a:latin typeface="Arial Narrow" panose="020B0606020202030204" pitchFamily="34" charset="0"/>
              </a:rPr>
              <a:t>сумма денежных средств, определенная на основании </a:t>
            </a:r>
            <a:r>
              <a:rPr lang="ru-RU" sz="3000" b="1" dirty="0">
                <a:latin typeface="Arial Narrow" panose="020B0606020202030204" pitchFamily="34" charset="0"/>
              </a:rPr>
              <a:t>сметной стоимости</a:t>
            </a:r>
            <a:r>
              <a:rPr lang="ru-RU" sz="3000" dirty="0">
                <a:latin typeface="Arial Narrow" panose="020B0606020202030204" pitchFamily="34" charset="0"/>
              </a:rPr>
              <a:t>, а также иных документально подтвержденных и обоснованных затрат, необходимых для реализации </a:t>
            </a:r>
            <a:r>
              <a:rPr lang="ru-RU" sz="3000" dirty="0" smtClean="0">
                <a:latin typeface="Arial Narrow" panose="020B0606020202030204" pitchFamily="34" charset="0"/>
              </a:rPr>
              <a:t>проекта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42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Инициаторы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(</a:t>
            </a:r>
            <a:r>
              <a:rPr lang="ru-RU" sz="3000" b="1" dirty="0" smtClean="0">
                <a:latin typeface="Arial Narrow" panose="020B0606020202030204" pitchFamily="34" charset="0"/>
              </a:rPr>
              <a:t>1</a:t>
            </a:r>
            <a:r>
              <a:rPr lang="ru-RU" sz="3000" dirty="0" smtClean="0">
                <a:latin typeface="Arial Narrow" panose="020B0606020202030204" pitchFamily="34" charset="0"/>
              </a:rPr>
              <a:t>)граждане </a:t>
            </a:r>
            <a:r>
              <a:rPr lang="ru-RU" sz="3000" dirty="0">
                <a:latin typeface="Arial Narrow" panose="020B0606020202030204" pitchFamily="34" charset="0"/>
              </a:rPr>
              <a:t>Российской Федерации, постоянно проживающие на сельских территориях или в сельских агломерациях (</a:t>
            </a:r>
            <a:r>
              <a:rPr lang="ru-RU" sz="3000" b="1" dirty="0">
                <a:latin typeface="Arial Narrow" panose="020B0606020202030204" pitchFamily="34" charset="0"/>
              </a:rPr>
              <a:t>подтверждается регистрацией в установленном порядке по месту жительства</a:t>
            </a:r>
            <a:r>
              <a:rPr lang="ru-RU" sz="3000" dirty="0">
                <a:latin typeface="Arial Narrow" panose="020B0606020202030204" pitchFamily="34" charset="0"/>
              </a:rPr>
              <a:t>), </a:t>
            </a:r>
            <a:r>
              <a:rPr lang="ru-RU" sz="3000" dirty="0" smtClean="0">
                <a:latin typeface="Arial Narrow" panose="020B0606020202030204" pitchFamily="34" charset="0"/>
              </a:rPr>
              <a:t>(</a:t>
            </a:r>
            <a:r>
              <a:rPr lang="ru-RU" sz="3000" b="1" dirty="0" smtClean="0">
                <a:latin typeface="Arial Narrow" panose="020B0606020202030204" pitchFamily="34" charset="0"/>
              </a:rPr>
              <a:t>2</a:t>
            </a:r>
            <a:r>
              <a:rPr lang="ru-RU" sz="3000" dirty="0" smtClean="0">
                <a:latin typeface="Arial Narrow" panose="020B0606020202030204" pitchFamily="34" charset="0"/>
              </a:rPr>
              <a:t>)индивидуальные </a:t>
            </a:r>
            <a:r>
              <a:rPr lang="ru-RU" sz="3000" dirty="0">
                <a:latin typeface="Arial Narrow" panose="020B0606020202030204" pitchFamily="34" charset="0"/>
              </a:rPr>
              <a:t>предприниматели, </a:t>
            </a:r>
            <a:r>
              <a:rPr lang="ru-RU" sz="3000" dirty="0" smtClean="0">
                <a:latin typeface="Arial Narrow" panose="020B0606020202030204" pitchFamily="34" charset="0"/>
              </a:rPr>
              <a:t>(</a:t>
            </a:r>
            <a:r>
              <a:rPr lang="ru-RU" sz="3000" b="1" dirty="0" smtClean="0">
                <a:latin typeface="Arial Narrow" panose="020B0606020202030204" pitchFamily="34" charset="0"/>
              </a:rPr>
              <a:t>3</a:t>
            </a:r>
            <a:r>
              <a:rPr lang="ru-RU" sz="3000" dirty="0" smtClean="0">
                <a:latin typeface="Arial Narrow" panose="020B0606020202030204" pitchFamily="34" charset="0"/>
              </a:rPr>
              <a:t>)организации </a:t>
            </a:r>
            <a:r>
              <a:rPr lang="ru-RU" sz="3000" dirty="0">
                <a:latin typeface="Arial Narrow" panose="020B0606020202030204" pitchFamily="34" charset="0"/>
              </a:rPr>
              <a:t>независимо от их организационно-правовой формы, осуществляющие свою деятельность на сельских территориях или в сельских агломерациях, </a:t>
            </a:r>
            <a:r>
              <a:rPr lang="ru-RU" sz="3000" dirty="0" smtClean="0">
                <a:latin typeface="Arial Narrow" panose="020B0606020202030204" pitchFamily="34" charset="0"/>
              </a:rPr>
              <a:t>(</a:t>
            </a:r>
            <a:r>
              <a:rPr lang="ru-RU" sz="3000" b="1" dirty="0" smtClean="0">
                <a:latin typeface="Arial Narrow" panose="020B0606020202030204" pitchFamily="34" charset="0"/>
              </a:rPr>
              <a:t>4</a:t>
            </a:r>
            <a:r>
              <a:rPr lang="ru-RU" sz="3000" dirty="0" smtClean="0">
                <a:latin typeface="Arial Narrow" panose="020B0606020202030204" pitchFamily="34" charset="0"/>
              </a:rPr>
              <a:t>)орган </a:t>
            </a:r>
            <a:r>
              <a:rPr lang="ru-RU" sz="3000" dirty="0">
                <a:latin typeface="Arial Narrow" panose="020B0606020202030204" pitchFamily="34" charset="0"/>
              </a:rPr>
              <a:t>местного самоуправления, </a:t>
            </a:r>
            <a:r>
              <a:rPr lang="ru-RU" sz="3000" dirty="0" smtClean="0">
                <a:latin typeface="Arial Narrow" panose="020B0606020202030204" pitchFamily="34" charset="0"/>
              </a:rPr>
              <a:t>(</a:t>
            </a:r>
            <a:r>
              <a:rPr lang="ru-RU" sz="3000" b="1" dirty="0" smtClean="0">
                <a:latin typeface="Arial Narrow" panose="020B0606020202030204" pitchFamily="34" charset="0"/>
              </a:rPr>
              <a:t>5)</a:t>
            </a:r>
            <a:r>
              <a:rPr lang="ru-RU" sz="3000" dirty="0" smtClean="0">
                <a:latin typeface="Arial Narrow" panose="020B0606020202030204" pitchFamily="34" charset="0"/>
              </a:rPr>
              <a:t>органы </a:t>
            </a:r>
            <a:r>
              <a:rPr lang="ru-RU" sz="3000" dirty="0">
                <a:latin typeface="Arial Narrow" panose="020B0606020202030204" pitchFamily="34" charset="0"/>
              </a:rPr>
              <a:t>территориального общественного самоуправления, формирующие </a:t>
            </a:r>
            <a:r>
              <a:rPr lang="ru-RU" sz="3000" dirty="0" smtClean="0">
                <a:latin typeface="Arial Narrow" panose="020B0606020202030204" pitchFamily="34" charset="0"/>
              </a:rPr>
              <a:t>проекты 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09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Участие в проекте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3136900"/>
            <a:ext cx="130683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Органы местного самоуправления формируют </a:t>
            </a:r>
            <a:r>
              <a:rPr lang="ru-RU" sz="3000" dirty="0">
                <a:latin typeface="Arial Narrow" panose="020B0606020202030204" pitchFamily="34" charset="0"/>
              </a:rPr>
              <a:t>паспорт проекта, который выносится на общественное обсуждение, проводимое в соответствии с законодательством Российской </a:t>
            </a:r>
            <a:r>
              <a:rPr lang="ru-RU" sz="3000" dirty="0" smtClean="0">
                <a:latin typeface="Arial Narrow" panose="020B0606020202030204" pitchFamily="34" charset="0"/>
              </a:rPr>
              <a:t>Федерации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Поддержанный населением проект органы </a:t>
            </a:r>
            <a:r>
              <a:rPr lang="ru-RU" sz="3000" dirty="0">
                <a:latin typeface="Arial Narrow" panose="020B0606020202030204" pitchFamily="34" charset="0"/>
              </a:rPr>
              <a:t>местного </a:t>
            </a:r>
            <a:r>
              <a:rPr lang="ru-RU" sz="3000" dirty="0" smtClean="0">
                <a:latin typeface="Arial Narrow" panose="020B0606020202030204" pitchFamily="34" charset="0"/>
              </a:rPr>
              <a:t>самоуправления представляют в министерство сельского хозяйства и продовольствия Кировской области для участия в первом этапе конкурсного отбора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Проекты, прошедшие первый этап конкурсного отбора, направляются в Министерство сельского хозяйства Российской Федерации для участия во втором этапе конкурсного отбора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Прошедшие второй этап конкурсного отбора проекты участвуют в финансировании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56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0667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Оценка проектов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6038850" y="8318500"/>
            <a:ext cx="2667000" cy="160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28700" y="2222500"/>
            <a:ext cx="12915900" cy="632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2050" y="2070100"/>
            <a:ext cx="130683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Оценка проектов проводится по следующим критериям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Доля </a:t>
            </a:r>
            <a:r>
              <a:rPr lang="ru-RU" sz="3000" dirty="0">
                <a:latin typeface="Arial Narrow" panose="020B0606020202030204" pitchFamily="34" charset="0"/>
              </a:rPr>
              <a:t>внебюджетных средств в общем объеме финансирования проекта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Длительность </a:t>
            </a:r>
            <a:r>
              <a:rPr lang="ru-RU" sz="3000" dirty="0">
                <a:latin typeface="Arial Narrow" panose="020B0606020202030204" pitchFamily="34" charset="0"/>
              </a:rPr>
              <a:t>достижения планируемых результатов реализации проекта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Доля </a:t>
            </a:r>
            <a:r>
              <a:rPr lang="ru-RU" sz="3000" dirty="0">
                <a:latin typeface="Arial Narrow" panose="020B0606020202030204" pitchFamily="34" charset="0"/>
              </a:rPr>
              <a:t>жителей сельских территорий (сельских агломераций), где планируется реализация проекта, в возрасте от 16 лет и старше, подтвердивших целесообразность его реализации по итогам общественного обсуждения, в общей численности жителей сельских территорий (сельских агломераций) в возрасте от 16 лет и старше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Доля </a:t>
            </a:r>
            <a:r>
              <a:rPr lang="ru-RU" sz="3000" dirty="0">
                <a:latin typeface="Arial Narrow" panose="020B0606020202030204" pitchFamily="34" charset="0"/>
              </a:rPr>
              <a:t>занятого населения, проживающего на сельских территориях (сельских агломерациях), где планируется реализация проекта, в общей численности экономически активного </a:t>
            </a:r>
            <a:r>
              <a:rPr lang="ru-RU" sz="3000" dirty="0" smtClean="0">
                <a:latin typeface="Arial Narrow" panose="020B0606020202030204" pitchFamily="34" charset="0"/>
              </a:rPr>
              <a:t>населения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>
                <a:latin typeface="Arial Narrow" panose="020B0606020202030204" pitchFamily="34" charset="0"/>
              </a:rPr>
              <a:t>Доля трудоспособного населения в общей численности населения сельских территорий (сельских агломераций), где планируется реализация </a:t>
            </a:r>
            <a:r>
              <a:rPr lang="ru-RU" sz="3000" dirty="0" smtClean="0">
                <a:latin typeface="Arial Narrow" panose="020B0606020202030204" pitchFamily="34" charset="0"/>
              </a:rPr>
              <a:t>проекта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967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146" y="774700"/>
            <a:ext cx="14195108" cy="1219200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Оценка проектов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2050" y="2222500"/>
            <a:ext cx="130683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algn="just"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Оценка проектов проводится по следующим критериям</a:t>
            </a:r>
          </a:p>
          <a:p>
            <a:pPr marL="869950" indent="-514350" algn="just">
              <a:buFont typeface="+mj-lt"/>
              <a:buAutoNum type="arabicPeriod" startAt="6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Доля </a:t>
            </a:r>
            <a:r>
              <a:rPr lang="ru-RU" sz="3000" dirty="0">
                <a:latin typeface="Arial Narrow" panose="020B0606020202030204" pitchFamily="34" charset="0"/>
              </a:rPr>
              <a:t>прироста постоянных рабочих мест, планируемых к созданию на сельских территориях (сельских агломерациях) в рамках реализации мероприятий проекта, а также в рамках инвестиционных проектов, находящихся в стадии реализации, и инвестиционных проектов, реализация которых начнется в первый год реализации проекта, к общей численности экономически активного </a:t>
            </a:r>
            <a:r>
              <a:rPr lang="ru-RU" sz="3000" dirty="0" smtClean="0">
                <a:latin typeface="Arial Narrow" panose="020B0606020202030204" pitchFamily="34" charset="0"/>
              </a:rPr>
              <a:t>населения</a:t>
            </a:r>
          </a:p>
          <a:p>
            <a:pPr marL="869950" indent="-514350" algn="just">
              <a:buFont typeface="+mj-lt"/>
              <a:buAutoNum type="arabicPeriod" startAt="6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Отношение </a:t>
            </a:r>
            <a:r>
              <a:rPr lang="ru-RU" sz="3000" dirty="0">
                <a:latin typeface="Arial Narrow" panose="020B0606020202030204" pitchFamily="34" charset="0"/>
              </a:rPr>
              <a:t>среднемесячных располагаемых ресурсов (доходов) домохозяйств на сельских территориях (сельских агломерациях), где планируется реализация проекта, к среднемесячным располагаемым ресурсам (доходам) городских домохозяйств соответствующего субъекта Российской Федерации</a:t>
            </a:r>
          </a:p>
          <a:p>
            <a:pPr marL="869950" indent="-514350" algn="just">
              <a:buFont typeface="+mj-lt"/>
              <a:buAutoNum type="arabicPeriod" startAt="6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Вклад </a:t>
            </a:r>
            <a:r>
              <a:rPr lang="ru-RU" sz="3000" dirty="0">
                <a:latin typeface="Arial Narrow" panose="020B0606020202030204" pitchFamily="34" charset="0"/>
              </a:rPr>
              <a:t>проектов в достижение целей Государственной </a:t>
            </a:r>
            <a:r>
              <a:rPr lang="ru-RU" sz="3000" dirty="0" smtClean="0">
                <a:latin typeface="Arial Narrow" panose="020B0606020202030204" pitchFamily="34" charset="0"/>
              </a:rPr>
              <a:t>программы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77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146" y="774700"/>
            <a:ext cx="14195108" cy="1219200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Приоритетность проектов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2050" y="2224941"/>
            <a:ext cx="130683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9950" indent="-514350" algn="just">
              <a:spcAft>
                <a:spcPts val="1200"/>
              </a:spcAft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Комплексность развития сельских территорий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Выбор направления </a:t>
            </a:r>
            <a:r>
              <a:rPr lang="ru-RU" sz="3000" dirty="0">
                <a:latin typeface="Arial Narrow" panose="020B0606020202030204" pitchFamily="34" charset="0"/>
              </a:rPr>
              <a:t>- </a:t>
            </a:r>
            <a:r>
              <a:rPr lang="ru-RU" sz="3000" dirty="0" smtClean="0">
                <a:latin typeface="Arial Narrow" panose="020B0606020202030204" pitchFamily="34" charset="0"/>
              </a:rPr>
              <a:t>цели </a:t>
            </a:r>
            <a:r>
              <a:rPr lang="ru-RU" sz="3000" dirty="0">
                <a:latin typeface="Arial Narrow" panose="020B0606020202030204" pitchFamily="34" charset="0"/>
              </a:rPr>
              <a:t>Государственной </a:t>
            </a:r>
            <a:r>
              <a:rPr lang="ru-RU" sz="3000" dirty="0" smtClean="0">
                <a:latin typeface="Arial Narrow" panose="020B0606020202030204" pitchFamily="34" charset="0"/>
              </a:rPr>
              <a:t>программы Российской Федерации «Комплексное развитие сельских территорий»:</a:t>
            </a:r>
          </a:p>
          <a:p>
            <a:pPr marL="355600" algn="just">
              <a:tabLst>
                <a:tab pos="355600" algn="l"/>
              </a:tabLst>
            </a:pPr>
            <a:endParaRPr lang="ru-RU" sz="3000" dirty="0" smtClean="0">
              <a:latin typeface="Arial Narrow" panose="020B0606020202030204" pitchFamily="34" charset="0"/>
            </a:endParaRPr>
          </a:p>
          <a:p>
            <a:pPr marL="812800" indent="-457200" algn="just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сохранение </a:t>
            </a:r>
            <a:r>
              <a:rPr lang="ru-RU" sz="3000" dirty="0">
                <a:latin typeface="Arial Narrow" panose="020B0606020202030204" pitchFamily="34" charset="0"/>
              </a:rPr>
              <a:t>доли сельского населения в общей численности населения Российской Федерации на уровне не менее 25,3 процента в 2025 </a:t>
            </a:r>
            <a:r>
              <a:rPr lang="ru-RU" sz="3000" dirty="0" smtClean="0">
                <a:latin typeface="Arial Narrow" panose="020B0606020202030204" pitchFamily="34" charset="0"/>
              </a:rPr>
              <a:t>году</a:t>
            </a:r>
          </a:p>
          <a:p>
            <a:pPr marL="812800" indent="-457200" algn="just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достижение </a:t>
            </a:r>
            <a:r>
              <a:rPr lang="ru-RU" sz="3000" dirty="0">
                <a:latin typeface="Arial Narrow" panose="020B0606020202030204" pitchFamily="34" charset="0"/>
              </a:rPr>
              <a:t>соотношения среднемесячных располагаемых ресурсов сельского и городского домохозяйств до 80 процентов в 2025 </a:t>
            </a:r>
            <a:r>
              <a:rPr lang="ru-RU" sz="3000" dirty="0" smtClean="0">
                <a:latin typeface="Arial Narrow" panose="020B0606020202030204" pitchFamily="34" charset="0"/>
              </a:rPr>
              <a:t>году</a:t>
            </a:r>
          </a:p>
          <a:p>
            <a:pPr marL="812800" indent="-457200" algn="just"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ru-RU" sz="3000" dirty="0">
                <a:latin typeface="Arial Narrow" panose="020B0606020202030204" pitchFamily="34" charset="0"/>
              </a:rPr>
              <a:t>повышение доли общей площади благоустроенных жилых помещений в сельских населенных пунктах до 50 процентов в 2025 </a:t>
            </a:r>
            <a:r>
              <a:rPr lang="ru-RU" sz="3000" dirty="0" smtClean="0">
                <a:latin typeface="Arial Narrow" panose="020B0606020202030204" pitchFamily="34" charset="0"/>
              </a:rPr>
              <a:t>году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823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Сельские территории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0050" y="2603500"/>
            <a:ext cx="14097000" cy="411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3000" dirty="0">
                <a:latin typeface="Arial Narrow" panose="020B0606020202030204" pitchFamily="34" charset="0"/>
                <a:ea typeface="Times New Roman"/>
              </a:rPr>
              <a:t>сельские поселения и межселенные территории, объединенные </a:t>
            </a: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общей</a:t>
            </a:r>
          </a:p>
          <a:p>
            <a:pPr algn="ctr">
              <a:lnSpc>
                <a:spcPct val="120000"/>
              </a:lnSpc>
            </a:pP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территорией в </a:t>
            </a:r>
            <a:r>
              <a:rPr lang="ru-RU" sz="3000" dirty="0">
                <a:latin typeface="Arial Narrow" panose="020B0606020202030204" pitchFamily="34" charset="0"/>
                <a:ea typeface="Times New Roman"/>
              </a:rPr>
              <a:t>границах муниципального района, сельские населенные пункты</a:t>
            </a: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,</a:t>
            </a:r>
          </a:p>
          <a:p>
            <a:pPr algn="ctr">
              <a:lnSpc>
                <a:spcPct val="120000"/>
              </a:lnSpc>
            </a:pP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рабочие </a:t>
            </a:r>
            <a:r>
              <a:rPr lang="ru-RU" sz="3000" dirty="0">
                <a:latin typeface="Arial Narrow" panose="020B0606020202030204" pitchFamily="34" charset="0"/>
                <a:ea typeface="Times New Roman"/>
              </a:rPr>
              <a:t>поселки</a:t>
            </a: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, входящие </a:t>
            </a:r>
            <a:r>
              <a:rPr lang="ru-RU" sz="3000" dirty="0">
                <a:latin typeface="Arial Narrow" panose="020B0606020202030204" pitchFamily="34" charset="0"/>
                <a:ea typeface="Times New Roman"/>
              </a:rPr>
              <a:t>в состав городских округов </a:t>
            </a:r>
            <a:endParaRPr lang="ru-RU" sz="3000" dirty="0" smtClean="0">
              <a:latin typeface="Arial Narrow" panose="020B0606020202030204" pitchFamily="34" charset="0"/>
              <a:ea typeface="Times New Roman"/>
            </a:endParaRPr>
          </a:p>
          <a:p>
            <a:pPr algn="ctr">
              <a:lnSpc>
                <a:spcPct val="120000"/>
              </a:lnSpc>
            </a:pP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(</a:t>
            </a:r>
            <a:r>
              <a:rPr lang="ru-RU" sz="3000" dirty="0">
                <a:latin typeface="Arial Narrow" panose="020B0606020202030204" pitchFamily="34" charset="0"/>
                <a:ea typeface="Times New Roman"/>
              </a:rPr>
              <a:t>за исключением городского округа, на территории которого </a:t>
            </a: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находится</a:t>
            </a:r>
          </a:p>
          <a:p>
            <a:pPr algn="ctr">
              <a:lnSpc>
                <a:spcPct val="120000"/>
              </a:lnSpc>
            </a:pP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административный </a:t>
            </a:r>
            <a:r>
              <a:rPr lang="ru-RU" sz="3000" dirty="0">
                <a:latin typeface="Arial Narrow" panose="020B0606020202030204" pitchFamily="34" charset="0"/>
                <a:ea typeface="Times New Roman"/>
              </a:rPr>
              <a:t>центр Кировской области</a:t>
            </a:r>
            <a:r>
              <a:rPr lang="ru-RU" sz="3000" dirty="0" smtClean="0">
                <a:latin typeface="Arial Narrow" panose="020B0606020202030204" pitchFamily="34" charset="0"/>
                <a:ea typeface="Times New Roman"/>
              </a:rPr>
              <a:t>), городских </a:t>
            </a:r>
            <a:r>
              <a:rPr lang="ru-RU" sz="3000" dirty="0">
                <a:latin typeface="Arial Narrow" panose="020B0606020202030204" pitchFamily="34" charset="0"/>
                <a:ea typeface="Times New Roman"/>
              </a:rPr>
              <a:t>поселений</a:t>
            </a:r>
            <a:endParaRPr lang="ru-RU" sz="3000" dirty="0" smtClean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48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146" y="774700"/>
            <a:ext cx="14195108" cy="1219200"/>
          </a:xfrm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Приоритетные направления проектов для достижения целей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Государственной программы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3950" y="3136900"/>
            <a:ext cx="130683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9950" indent="-514350" algn="just">
              <a:spcAft>
                <a:spcPts val="1200"/>
              </a:spcAft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Развитие </a:t>
            </a:r>
            <a:r>
              <a:rPr lang="ru-RU" sz="3000" dirty="0">
                <a:latin typeface="Arial Narrow" panose="020B0606020202030204" pitchFamily="34" charset="0"/>
              </a:rPr>
              <a:t>питьевого и технического водоснабжения и </a:t>
            </a:r>
            <a:r>
              <a:rPr lang="ru-RU" sz="3000" dirty="0" smtClean="0">
                <a:latin typeface="Arial Narrow" panose="020B0606020202030204" pitchFamily="34" charset="0"/>
              </a:rPr>
              <a:t>водоотведения</a:t>
            </a:r>
          </a:p>
          <a:p>
            <a:pPr marL="869950" indent="-514350" algn="just">
              <a:spcAft>
                <a:spcPts val="1200"/>
              </a:spcAft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Развитие </a:t>
            </a:r>
            <a:r>
              <a:rPr lang="ru-RU" sz="3000" dirty="0">
                <a:latin typeface="Arial Narrow" panose="020B0606020202030204" pitchFamily="34" charset="0"/>
              </a:rPr>
              <a:t>объектов жилищно-коммунального </a:t>
            </a:r>
            <a:r>
              <a:rPr lang="ru-RU" sz="3000" dirty="0" smtClean="0">
                <a:latin typeface="Arial Narrow" panose="020B0606020202030204" pitchFamily="34" charset="0"/>
              </a:rPr>
              <a:t>хозяйства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Развитие энергообеспечения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735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146" y="774700"/>
            <a:ext cx="14195108" cy="1219200"/>
          </a:xfrm>
          <a:ln w="28575">
            <a:noFill/>
          </a:ln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Приоритетные проекты для достижения целей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Государственной программы, предусматривающие:</a:t>
            </a: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527300"/>
            <a:ext cx="129159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endParaRPr lang="ru-RU" sz="2800" dirty="0" smtClean="0"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3950" y="3136900"/>
            <a:ext cx="130683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9950" indent="-514350" algn="just">
              <a:spcAft>
                <a:spcPts val="1200"/>
              </a:spcAft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Строительство</a:t>
            </a:r>
          </a:p>
          <a:p>
            <a:pPr marL="869950" indent="-514350" algn="just">
              <a:spcAft>
                <a:spcPts val="1200"/>
              </a:spcAft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>
                <a:latin typeface="Arial Narrow" panose="020B0606020202030204" pitchFamily="34" charset="0"/>
              </a:rPr>
              <a:t>Р</a:t>
            </a:r>
            <a:r>
              <a:rPr lang="ru-RU" sz="3000" dirty="0" smtClean="0">
                <a:latin typeface="Arial Narrow" panose="020B0606020202030204" pitchFamily="34" charset="0"/>
              </a:rPr>
              <a:t>еконструкция</a:t>
            </a:r>
          </a:p>
          <a:p>
            <a:pPr marL="869950" indent="-514350" algn="just">
              <a:buFont typeface="+mj-lt"/>
              <a:buAutoNum type="arabicPeriod"/>
              <a:tabLst>
                <a:tab pos="355600" algn="l"/>
              </a:tabLst>
            </a:pPr>
            <a:r>
              <a:rPr lang="ru-RU" sz="3000" dirty="0" smtClean="0">
                <a:latin typeface="Arial Narrow" panose="020B0606020202030204" pitchFamily="34" charset="0"/>
              </a:rPr>
              <a:t>Модернизация</a:t>
            </a:r>
            <a:endParaRPr lang="ru-RU" sz="3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050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650" y="3365500"/>
            <a:ext cx="107441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/>
              </a:rPr>
              <a:t>Общественная инфраструктура муниципальных образований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679700"/>
            <a:ext cx="136017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4000" dirty="0">
                <a:latin typeface="Arial Narrow" panose="020B0606020202030204" pitchFamily="34" charset="0"/>
              </a:rPr>
              <a:t>объекты, обеспечивающие решение вопросов местного значения</a:t>
            </a:r>
            <a:endParaRPr lang="ru-RU" sz="40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30300" y="4737100"/>
            <a:ext cx="136017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ru-RU" sz="4000" dirty="0" smtClean="0">
                <a:latin typeface="Arial Narrow" panose="020B0606020202030204" pitchFamily="34" charset="0"/>
              </a:rPr>
              <a:t>балансодержатели объектов – органы местного самоуправления, </a:t>
            </a:r>
            <a:endParaRPr lang="ru-RU" sz="40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99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/>
              </a:rPr>
              <a:t>Общественно значимый проект по благоустройству сельских территорий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679700"/>
            <a:ext cx="13601700" cy="487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dirty="0">
                <a:latin typeface="Arial Narrow" panose="020B0606020202030204" pitchFamily="34" charset="0"/>
                <a:ea typeface="Times New Roman"/>
              </a:rPr>
              <a:t>проект по обустройству, созданию, организации объектов общественной инфраструктуры муниципального образования, определенного с учетом мнения населения, включающий виды, объемы, сроки его </a:t>
            </a:r>
            <a:r>
              <a:rPr lang="ru-RU" sz="3600" dirty="0" smtClean="0">
                <a:latin typeface="Arial Narrow" panose="020B0606020202030204" pitchFamily="34" charset="0"/>
                <a:ea typeface="Times New Roman"/>
              </a:rPr>
              <a:t>осуществления</a:t>
            </a:r>
          </a:p>
          <a:p>
            <a:pPr algn="ctr"/>
            <a:r>
              <a:rPr lang="ru-RU" sz="3600" dirty="0" smtClean="0">
                <a:latin typeface="Arial Narrow" panose="020B0606020202030204" pitchFamily="34" charset="0"/>
                <a:ea typeface="Times New Roman"/>
              </a:rPr>
              <a:t>и </a:t>
            </a:r>
            <a:r>
              <a:rPr lang="ru-RU" sz="3600" dirty="0">
                <a:latin typeface="Arial Narrow" panose="020B0606020202030204" pitchFamily="34" charset="0"/>
                <a:ea typeface="Times New Roman"/>
              </a:rPr>
              <a:t>предложения по его софинансированию за счет местного бюджета, физических и юридических лиц (индивидуальных предпринимателей)</a:t>
            </a:r>
            <a:endParaRPr lang="ru-RU" sz="36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668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/>
              </a:rPr>
              <a:t>Направления проектов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679700"/>
            <a:ext cx="13601700" cy="533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создание и обустройство зон отдыха, спортивных и детских игровых площадок, площадок для занятия адаптивной физической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культурой и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адаптивным спортом для лиц с ограниченными возможностями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здоровья</a:t>
            </a:r>
            <a:endParaRPr lang="ru-RU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освещения территории, включая архитектурную подсветку зданий, строений, сооружений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,</a:t>
            </a:r>
          </a:p>
          <a:p>
            <a:pPr marL="355600">
              <a:spcAft>
                <a:spcPts val="600"/>
              </a:spcAft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в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том числе с использованием энергосберегающих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технологий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пешеходных коммуникаций, в том числе тротуаров, аллей, дорожек,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тропинок</a:t>
            </a:r>
            <a:endParaRPr lang="ru-RU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обустройство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территории в целях обеспечения беспрепятственного передвижения инвалидов и других маломобильных групп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населения</a:t>
            </a:r>
            <a:endParaRPr lang="ru-RU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ливневых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стоков</a:t>
            </a:r>
            <a:endParaRPr lang="ru-RU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о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бустройство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общественных колодцев и водоразборных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колонок</a:t>
            </a:r>
            <a:endParaRPr lang="ru-RU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обустройство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площадок накопления твердых коммунальных </a:t>
            </a: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отходов</a:t>
            </a:r>
            <a:endParaRPr lang="ru-RU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сохранение </a:t>
            </a:r>
            <a:r>
              <a:rPr lang="ru-RU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и восстановление природных ландшафтов и историко-культурных памятников</a:t>
            </a:r>
          </a:p>
          <a:p>
            <a:pPr algn="ctr"/>
            <a:endParaRPr lang="ru-RU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0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</a:t>
            </a:r>
            <a:r>
              <a:rPr lang="ru-RU" sz="4000" b="1" dirty="0" smtClean="0">
                <a:solidFill>
                  <a:schemeClr val="tx2"/>
                </a:solidFill>
                <a:effectLst/>
                <a:latin typeface="Arial Narrow" panose="020B0606020202030204" pitchFamily="34" charset="0"/>
                <a:ea typeface="Times New Roman"/>
              </a:rPr>
              <a:t>убсидии предоставляются</a:t>
            </a: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755900"/>
            <a:ext cx="136017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 Narrow" panose="020B0606020202030204" pitchFamily="34" charset="0"/>
              </a:rPr>
              <a:t>сельским поселениям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 Narrow" panose="020B0606020202030204" pitchFamily="34" charset="0"/>
              </a:rPr>
              <a:t>городским </a:t>
            </a:r>
            <a:r>
              <a:rPr lang="ru-RU" sz="3200" dirty="0">
                <a:latin typeface="Arial Narrow" panose="020B0606020202030204" pitchFamily="34" charset="0"/>
              </a:rPr>
              <a:t>поселениям (округам</a:t>
            </a:r>
            <a:r>
              <a:rPr lang="ru-RU" sz="3200" dirty="0" smtClean="0">
                <a:latin typeface="Arial Narrow" panose="020B0606020202030204" pitchFamily="34" charset="0"/>
              </a:rPr>
              <a:t>), </a:t>
            </a:r>
            <a:r>
              <a:rPr lang="ru-RU" sz="3200" dirty="0">
                <a:latin typeface="Arial Narrow" panose="020B0606020202030204" pitchFamily="34" charset="0"/>
              </a:rPr>
              <a:t>в состав которых входят сельские территории</a:t>
            </a:r>
            <a:endParaRPr lang="ru-RU" sz="3200" dirty="0" smtClean="0">
              <a:latin typeface="Arial Narrow" panose="020B060602020203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Arial Narrow" panose="020B0606020202030204" pitchFamily="34" charset="0"/>
              </a:rPr>
              <a:t>муниципальным </a:t>
            </a:r>
            <a:r>
              <a:rPr lang="ru-RU" sz="3200" dirty="0">
                <a:latin typeface="Arial Narrow" panose="020B0606020202030204" pitchFamily="34" charset="0"/>
              </a:rPr>
              <a:t>районам, в состав которых входят сельские территории</a:t>
            </a:r>
            <a:endParaRPr lang="ru-RU" sz="32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7750" y="5497562"/>
            <a:ext cx="1322070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dirty="0">
                <a:latin typeface="Arial Narrow" panose="020B0606020202030204" pitchFamily="34" charset="0"/>
              </a:rPr>
              <a:t>В случае передачи администрациями поселений администрациям муниципальных районов осуществления части своих </a:t>
            </a:r>
            <a:r>
              <a:rPr lang="ru-RU" sz="2500" dirty="0" smtClean="0">
                <a:latin typeface="Arial Narrow" panose="020B0606020202030204" pitchFamily="34" charset="0"/>
              </a:rPr>
              <a:t>полномочий по </a:t>
            </a:r>
            <a:r>
              <a:rPr lang="ru-RU" sz="2500" dirty="0">
                <a:latin typeface="Arial Narrow" panose="020B0606020202030204" pitchFamily="34" charset="0"/>
              </a:rPr>
              <a:t>решению вопросов местного значения, в целях софинансирования которых предоставляются субсидии, расходование средств субсидий осуществляют получатели средств бюджетов муниципальных районов при наличии заключенных в установленном порядке соглашений между администрациями муниципальных районов и администрациями поселений</a:t>
            </a:r>
          </a:p>
        </p:txBody>
      </p:sp>
    </p:spTree>
    <p:extLst>
      <p:ext uri="{BB962C8B-B14F-4D97-AF65-F5344CB8AC3E}">
        <p14:creationId xmlns:p14="http://schemas.microsoft.com/office/powerpoint/2010/main" xmlns="" val="11659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Размер субсидии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755900"/>
            <a:ext cx="136017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3600" dirty="0" smtClean="0">
                <a:latin typeface="Arial Narrow" panose="020B0606020202030204" pitchFamily="34" charset="0"/>
              </a:rPr>
              <a:t>70</a:t>
            </a:r>
            <a:r>
              <a:rPr lang="ru-RU" sz="3600" dirty="0">
                <a:latin typeface="Arial Narrow" panose="020B0606020202030204" pitchFamily="34" charset="0"/>
              </a:rPr>
              <a:t>% общей стоимости проекта, но не </a:t>
            </a:r>
            <a:r>
              <a:rPr lang="ru-RU" sz="3600" dirty="0" smtClean="0">
                <a:latin typeface="Arial Narrow" panose="020B0606020202030204" pitchFamily="34" charset="0"/>
              </a:rPr>
              <a:t>более 2 </a:t>
            </a:r>
            <a:r>
              <a:rPr lang="ru-RU" sz="3600" dirty="0">
                <a:latin typeface="Arial Narrow" panose="020B0606020202030204" pitchFamily="34" charset="0"/>
              </a:rPr>
              <a:t>млн. </a:t>
            </a:r>
            <a:r>
              <a:rPr lang="ru-RU" sz="3600" dirty="0" smtClean="0">
                <a:latin typeface="Arial Narrow" panose="020B0606020202030204" pitchFamily="34" charset="0"/>
              </a:rPr>
              <a:t>рублей по </a:t>
            </a:r>
            <a:r>
              <a:rPr lang="ru-RU" sz="3600" dirty="0">
                <a:latin typeface="Arial Narrow" panose="020B0606020202030204" pitchFamily="34" charset="0"/>
              </a:rPr>
              <a:t>каждому из </a:t>
            </a:r>
            <a:r>
              <a:rPr lang="ru-RU" sz="3600" dirty="0" smtClean="0">
                <a:latin typeface="Arial Narrow" panose="020B0606020202030204" pitchFamily="34" charset="0"/>
              </a:rPr>
              <a:t>направлений</a:t>
            </a:r>
          </a:p>
          <a:p>
            <a:pPr algn="just">
              <a:spcAft>
                <a:spcPts val="600"/>
              </a:spcAft>
            </a:pPr>
            <a:endParaRPr lang="ru-RU" sz="36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30% 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стоимости проекта </a:t>
            </a: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за 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счет средств местного бюджета (расходные обязательства местного бюджета составляют не менее 5</a:t>
            </a: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% общей 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стоимости проекта), а также за счет обязательного вклада граждан и (или) юридических лиц (индивидуальных предпринимателей</a:t>
            </a: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96387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8214" y="1079501"/>
            <a:ext cx="14195108" cy="1752599"/>
          </a:xfrm>
          <a:ln w="28575">
            <a:noFill/>
          </a:ln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Документы, необходимые для заключения соглашения</a:t>
            </a:r>
            <a:br>
              <a:rPr lang="ru-RU" sz="4000" b="1" dirty="0" smtClean="0">
                <a:solidFill>
                  <a:schemeClr val="tx2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endParaRPr lang="ru-RU" sz="4000" b="1" dirty="0">
              <a:solidFill>
                <a:schemeClr val="tx2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object 167"/>
          <p:cNvSpPr/>
          <p:nvPr/>
        </p:nvSpPr>
        <p:spPr>
          <a:xfrm>
            <a:off x="5429250" y="7861300"/>
            <a:ext cx="32004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47750" y="2755900"/>
            <a:ext cx="136017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ru-RU" sz="3600" dirty="0">
                <a:latin typeface="Arial Narrow" panose="020B0606020202030204" pitchFamily="34" charset="0"/>
              </a:rPr>
              <a:t>в</a:t>
            </a:r>
            <a:r>
              <a:rPr lang="ru-RU" sz="3600" dirty="0" smtClean="0">
                <a:latin typeface="Arial Narrow" panose="020B0606020202030204" pitchFamily="34" charset="0"/>
              </a:rPr>
              <a:t>ыписка из </a:t>
            </a:r>
            <a:r>
              <a:rPr lang="ru-RU" sz="3600" dirty="0">
                <a:latin typeface="Arial Narrow" panose="020B0606020202030204" pitchFamily="34" charset="0"/>
              </a:rPr>
              <a:t>муниципальной программы (подпрограммы), </a:t>
            </a:r>
            <a:r>
              <a:rPr lang="ru-RU" sz="3600" dirty="0" smtClean="0">
                <a:latin typeface="Arial Narrow" panose="020B0606020202030204" pitchFamily="34" charset="0"/>
              </a:rPr>
              <a:t>предусматривающая </a:t>
            </a:r>
            <a:r>
              <a:rPr lang="ru-RU" sz="3600" dirty="0">
                <a:latin typeface="Arial Narrow" panose="020B0606020202030204" pitchFamily="34" charset="0"/>
              </a:rPr>
              <a:t>мероприятие по благоустройству сельских территорий</a:t>
            </a:r>
            <a:endParaRPr lang="ru-RU" sz="3600" dirty="0" smtClean="0">
              <a:latin typeface="Arial Narrow" panose="020B0606020202030204" pitchFamily="34" charset="0"/>
            </a:endParaRPr>
          </a:p>
          <a:p>
            <a:pPr algn="just">
              <a:spcAft>
                <a:spcPts val="600"/>
              </a:spcAft>
            </a:pPr>
            <a:endParaRPr lang="ru-RU" sz="36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выписка 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из решения о местном бюджете (сводной бюджетной росписи местного бюджета), </a:t>
            </a:r>
            <a:r>
              <a:rPr lang="ru-RU" sz="36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подтверждающая </a:t>
            </a:r>
            <a:r>
              <a:rPr lang="ru-RU" sz="3600" dirty="0">
                <a:latin typeface="Arial Narrow" panose="020B0606020202030204" pitchFamily="34" charset="0"/>
                <a:cs typeface="Times New Roman" panose="02020603050405020304" pitchFamily="18" charset="0"/>
              </a:rPr>
              <a:t>наличие в местном бюджете бюджетных ассигнований на исполнение расходных обязательств</a:t>
            </a:r>
            <a:endParaRPr lang="ru-RU" sz="36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58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</TotalTime>
  <Words>1552</Words>
  <Application>Microsoft Office PowerPoint</Application>
  <PresentationFormat>Произвольный</PresentationFormat>
  <Paragraphs>151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 ВЕДОМСТВЕННЫЙ ПРОЕКТ  «БЛАГОУСТРОЙСТВО СЕЛЬСКИХ ТЕРРИТОРИЙ» </vt:lpstr>
      <vt:lpstr>Сельские территории</vt:lpstr>
      <vt:lpstr> Общественная инфраструктура муниципальных образований </vt:lpstr>
      <vt:lpstr> Общественно значимый проект по благоустройству сельских территорий </vt:lpstr>
      <vt:lpstr> Направления проектов </vt:lpstr>
      <vt:lpstr> Субсидии предоставляются </vt:lpstr>
      <vt:lpstr> Размер субсидии </vt:lpstr>
      <vt:lpstr> Документы, необходимые для заключения соглашения </vt:lpstr>
      <vt:lpstr> Соглашение заключается в системе   «Электронный бюджет» </vt:lpstr>
      <vt:lpstr>Условия предоставления субсидии </vt:lpstr>
      <vt:lpstr>Перечень документов для перечисления субсидии </vt:lpstr>
      <vt:lpstr>Механизм перечисления субсидии </vt:lpstr>
      <vt:lpstr>Показатель результативности использования субсидии</vt:lpstr>
      <vt:lpstr>Мониторинг эффективности использования субсидии</vt:lpstr>
      <vt:lpstr>Основания для применения мер ответственности муниципальных образований при невыполнении обязательств, установленных соглашениями</vt:lpstr>
      <vt:lpstr> ВЕДОМСТВЕННАЯ ЦЕЛЕВАЯ ПРОГРАММА  «Современный облик сельских территорий» </vt:lpstr>
      <vt:lpstr> Направления </vt:lpstr>
      <vt:lpstr> Направления </vt:lpstr>
      <vt:lpstr> Направления </vt:lpstr>
      <vt:lpstr> Направления </vt:lpstr>
      <vt:lpstr> Направления </vt:lpstr>
      <vt:lpstr> Направления </vt:lpstr>
      <vt:lpstr> Стоимость проекта </vt:lpstr>
      <vt:lpstr> Инициаторы </vt:lpstr>
      <vt:lpstr> Участие в проекте</vt:lpstr>
      <vt:lpstr>Оценка проектов</vt:lpstr>
      <vt:lpstr>Оценка проектов</vt:lpstr>
      <vt:lpstr>Приоритетность проектов</vt:lpstr>
      <vt:lpstr>Приоритетные направления проектов для достижения целей Государственной программы</vt:lpstr>
      <vt:lpstr>Приоритетные проекты для достижения целей Государственной программы, предусматривающие: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Трунов Александр Евгеньевич</dc:creator>
  <cp:lastModifiedBy>OMF1</cp:lastModifiedBy>
  <cp:revision>404</cp:revision>
  <cp:lastPrinted>2019-05-07T06:57:07Z</cp:lastPrinted>
  <dcterms:created xsi:type="dcterms:W3CDTF">2019-03-13T11:44:29Z</dcterms:created>
  <dcterms:modified xsi:type="dcterms:W3CDTF">2019-12-12T09:57:24Z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2019-02-08T00:00:00Z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2019-03-13T00:00:00Z</vt:filetime>
  </property>
</Properties>
</file>