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75" r:id="rId4"/>
    <p:sldId id="276" r:id="rId5"/>
    <p:sldId id="277" r:id="rId6"/>
    <p:sldId id="278" r:id="rId7"/>
    <p:sldId id="286" r:id="rId8"/>
    <p:sldId id="279" r:id="rId9"/>
    <p:sldId id="280" r:id="rId10"/>
    <p:sldId id="283" r:id="rId11"/>
    <p:sldId id="284" r:id="rId12"/>
    <p:sldId id="282" r:id="rId13"/>
    <p:sldId id="281" r:id="rId14"/>
    <p:sldId id="288" r:id="rId15"/>
    <p:sldId id="291" r:id="rId16"/>
    <p:sldId id="285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122" d="100"/>
          <a:sy n="122" d="100"/>
        </p:scale>
        <p:origin x="-14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4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3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9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9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6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6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0088-D79A-4A32-8852-BA7C763C752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D9B1A4A01B23F42AFB2E9BBCE924394F4058E61AF5A15EC2D60557695234298B9CA4B0D153D2C273C90DCF50673995659AC5CF611967D1D1443E794P8F8J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>
            <a:off x="966650" y="3953694"/>
            <a:ext cx="3596641" cy="2143215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«Агростартап»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6383383"/>
            <a:ext cx="34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Киров, 2020 год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115" y="269966"/>
            <a:ext cx="458070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914" y="4011494"/>
            <a:ext cx="3596565" cy="20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37" y="423526"/>
            <a:ext cx="3519717" cy="21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58536" y="2858076"/>
            <a:ext cx="98319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рамках регионального проекта «Создание системы поддержки фермеров и развитие сельской кооперации в Кировской области», подпрограммы «Развитие малых форм хозяйствования Кировской области» государственной программы Кировской области «Развитие агропромышленного комплекса» предоставляются  крестьянским (фермерским)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хозяйствам гранты «Агростартап»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120" y="416560"/>
            <a:ext cx="976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 является членом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планирует направить не менее 25 % и не более 50 % средств гранта на формирование неделимого фонда такого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одновременно соответствовать следующим требованиям: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" y="2352006"/>
            <a:ext cx="2978784" cy="271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4720" y="1442720"/>
            <a:ext cx="8331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на сельской территории Кировской области в соответствии с ФЗ от 08.12.1995 № 193-ФЗ «О сельскохозяйственной кооперации».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с/х товаропроизводителями и (или) гражданами ведущими ЛПХ.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не менее чем двумя юридическими лицами или не менее чем пятью гражданами.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наименовании есть указание на основную цель деятельности и присутствуют слова «сельскохозяйственный потребительский кооператив».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субъектом МСП и состоит в едином реестре субъектов МСП.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не менее 5 ЛПХ и (или) не менее 3 иных с/х товаропроизводителей, которые соответствуют критериям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бизнес-план. 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неисполненные обязательства по уплате налогов, сборов, страховых взносов, пеней, штрафов, процентов по состоянию на 1-ое число месяца подачи заявки на участие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AutoNum type="arabicPeriod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просроченной задолженности по возврату в областной бюджет субсидий, бюджетных инвестиций по состоянию на 1-ое число месяца подачи заявки на участие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находиться в процессе реорганизации, ликвидации, в отношении его не ведется процедура банкротства, деятельность кооператива не приостановлена в порядке, предусмотренном законодательством Российской Федерации.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50 % объема работ (услуг) оказывать членам кооператива. 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членом одного из ревизионных союзов.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1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6320" y="278674"/>
            <a:ext cx="57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19" y="1518544"/>
            <a:ext cx="3251201" cy="32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4920" y="731521"/>
            <a:ext cx="78333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деятельность в течение не менее 5 лет со дня получения части средств гранта.</a:t>
            </a:r>
          </a:p>
          <a:p>
            <a:pPr marL="342900" indent="-342900" algn="just">
              <a:buFontTx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Представлять ежегодно в министерство отчетность о результатах деятельности по форме, утвержденной правовым актом министерства.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часть средств гранта, внесенных К(Ф)Х в неделимый фонд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течение 18 месяцев со дня их получения.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Состоять в ревизионном союзе в течение 5 лет со дня получения средств гранта.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течение 5 лет со дня получения гранта предоставлять в министерство ревизионное заключение о результатах деятельности.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Приобретать имущество с использованием части средств гранта в соответствии с перечнем имущества, определенным Минсельхозом  РФ.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777" y="435428"/>
            <a:ext cx="1960880" cy="15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803" y="4891356"/>
            <a:ext cx="3338437" cy="18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240" y="4885421"/>
            <a:ext cx="33416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593" y="4891356"/>
            <a:ext cx="33416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9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760" y="448490"/>
            <a:ext cx="921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ресурсы участника конкурсного отбора на грант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" y="1089279"/>
            <a:ext cx="3368040" cy="197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964" y="1089279"/>
            <a:ext cx="3061009" cy="197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840" y="1071959"/>
            <a:ext cx="3058160" cy="20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726669"/>
            <a:ext cx="3844290" cy="23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680" y="3810323"/>
            <a:ext cx="3444200" cy="224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360" y="3085322"/>
            <a:ext cx="336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техники: трактор, комбайн, грузовой автомобиль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5650" y="3068003"/>
            <a:ext cx="366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недвижимого имущества используемый в производственной деятельности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8160" y="3068003"/>
            <a:ext cx="340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из земель сельскохозяйственного назначения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160" y="6056542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сельском хозяйстве: ведение ЛПХ, стаж работы в с/х организации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8640" y="6033254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с/х продукции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360" y="345440"/>
            <a:ext cx="628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120" y="1308042"/>
            <a:ext cx="72076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млн. рублей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более 90%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по каждому наименованию приобретений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разведению крупного рогатого скота мясного или молочного направлений продуктивности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главы К(Ф)Х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556,0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10 % затрат по каждому наименованию приобретений </a:t>
            </a:r>
          </a:p>
          <a:p>
            <a:pPr lvl="0" algn="just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5556,0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lvl="0" algn="just"/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6,0 млн. рублей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более  90 %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по каждому наименованию приобретений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разведению крупного рогатого скота мясного или молочного направлений продуктивности, в случае, если предусмотрено использование части средств гранта «Агростартап» на цели формирования неделимого фонда сельскохозяйственного потребительского кооператива, членом которого является указанное крестьянское (фермерское) хозяйство 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оторого является получатель гранта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6667,0 тыс. руб.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25%, но не 		         более  50 % вносится в неделимый фонд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99" y="1288870"/>
            <a:ext cx="3803107" cy="23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http://www.lipetskmedia.ru/image/BEL_4773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6" y="3997234"/>
            <a:ext cx="3779521" cy="25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4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360" y="345440"/>
            <a:ext cx="628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120" y="1308042"/>
            <a:ext cx="720764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млн. рублей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более 90%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по каждому наименованию приобретений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иным видам деятельности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главы К(Ф)Х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334,0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10 % затрат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наименованию приобретений </a:t>
            </a:r>
          </a:p>
          <a:p>
            <a:pPr lvl="0" algn="just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3334,0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lvl="0" algn="just"/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4,0 млн. рублей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более  90 %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по каждому наименованию приобретений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иным видам деятельности, в случае, если предусмотрено использование части средств гранта «Агростартап» на цели формирования неделимого фонда сельскохозяйственного потребительского кооператива, членом которого является указанное крестьянское (фермерское) хозяйство 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оторого является получатель гранта </a:t>
            </a: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4446,0 тыс. руб. –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25%, но не 		         более  50 % вносится в неделимый фонд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71" y="3291840"/>
            <a:ext cx="3039292" cy="17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13" y="1062446"/>
            <a:ext cx="2995749" cy="20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http://www.lipetskmedia.ru/image/BEL_4773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71" y="5153704"/>
            <a:ext cx="3021875" cy="157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4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794" y="209006"/>
            <a:ext cx="8778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Внесение изменений в плановые значения показателей деятельности                            крестьянского (фермерского) хозяйства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" descr="http://www.lipetskmedia.ru/image/BEL_4773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5394" y="1736813"/>
            <a:ext cx="11068595" cy="4278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Внесение изменений в плановые значения показателей деятельности возможно при условии предварительного согласования с министерством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сельского хозяйства и продовольствия Кировской области (далее – министерство). 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76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недостижения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плановых показателей деятельности крестьянское (фермерское) хозяйство обязуется представить в срок ‎до 1 апреля года, следующего за годом, в котором показатель деятельности не был исполнен, письменное обоснование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недостижения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плановых показателей деятельности. </a:t>
            </a:r>
          </a:p>
          <a:p>
            <a:pPr lvl="0" indent="4476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Министерством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 быть принято решение ‎о необходимости внесения изменений в проект создания и развития крестьянского (фермерского) хозяйства и соглашение, заключенное между крестьянским (фермерским) хозяйством и министерством. </a:t>
            </a:r>
          </a:p>
          <a:p>
            <a:pPr marL="0" marR="0" lvl="0" indent="4476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этом крестьянское (фермерское) хозяйство представляет актуализированный проект создания                  и развития крестьянского (фермерского) хозяйства ‎в  министерство в срок, не превышающий                                60 календарных дней ‎с даты получения соответствующего требования. </a:t>
            </a:r>
          </a:p>
          <a:p>
            <a:pPr marL="0" marR="0" lvl="0" indent="4476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Случаи, при которых допускается внесение изменений в проект создания и развития крестьянского (фермерского) хозяйства, методика оценки исполнения крестьянским (фермерским) хозяйством плановых показателей деятельности, а также меры ответственности крестьянского (фермерского) хозяйства за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недостижение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плановых показателей деятельности определяются министерством.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4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960" y="4165600"/>
            <a:ext cx="900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760" y="239436"/>
            <a:ext cx="9174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Министерство сельского хозяйства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продовольствия Кировской области </a:t>
            </a:r>
          </a:p>
          <a:p>
            <a:pPr algn="ctr"/>
            <a:r>
              <a:rPr lang="ru-RU" b="1" dirty="0" smtClean="0"/>
              <a:t>отдел реализации развития сельских территорий </a:t>
            </a:r>
          </a:p>
          <a:p>
            <a:pPr algn="ctr"/>
            <a:r>
              <a:rPr lang="ru-RU" b="1" dirty="0" smtClean="0"/>
              <a:t>и малых форм хозяйствования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Ковалева Антонина Николаевна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Шаповал Людмила Владимировна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Контакты: тел. 8(8332) 32-10-82</a:t>
            </a:r>
          </a:p>
        </p:txBody>
      </p:sp>
    </p:spTree>
    <p:extLst>
      <p:ext uri="{BB962C8B-B14F-4D97-AF65-F5344CB8AC3E}">
        <p14:creationId xmlns:p14="http://schemas.microsoft.com/office/powerpoint/2010/main" val="336389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321" y="354361"/>
            <a:ext cx="106571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3445" y="1268760"/>
            <a:ext cx="10369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 smtClean="0">
              <a:hlinkClick r:id="rId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989" y="-380861"/>
            <a:ext cx="1110727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создания и (или) развития крестьянского (фермерского) хозяйства»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документ (бизнес-план) (далее – бизнес-план), направленный на создание и (или) развитие производственной базы крестьянского (фермерского) хозяйства, предназначенной для производства, переработки и реализации сельскохозяйственной продукции и продуктов ее переработки, предусматривающий создание новых рабочих мест и их сохранение в течение срока реализации проекта, а также достижение показателей деятельности крестьянского (фермерского) хозяйства (далее – плановые показатели деятельности), обязательство по исполнению которых включается в соглашение, заключаемое между крестьянским (фермерским) хозяйством и министерствам сельского хозяйства и продовольствия Кировской области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1223" y="-1782425"/>
            <a:ext cx="1100763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 «Агростартап» (далее – грант) 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средства, перечисляемые из областного бюджета крестьянскому (фермерскому) хозяйству для софинансирования его затрат, не возмещаемых в рамках иных направлений государственной поддержки, связанных с реализацией проекта создания и (или) развития крестьянского (фермерского) хозяйства, предоставляемого в конкурсную комиссию по проведению отбора крестьянских (фермерских) хозяйств и (или) граждан Российской Федерации для предоставления грантов «Агростартап» из областного бюджета на создание и (или)  развитие крестьянских (фермерских) хозяйств, создаваемую Правительством Кировской области (далее – конкурсная комиссия), главой крестьянского (фермерского) хозяйства или гражданином Российской Федерации, обязующимся в течение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более 30 календарных дней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объявления его конкурсной комиссией победителем по результатам конкурсного отбора осуществить государственную регистрацию крестьянского (фермерского) хозяйства в органах Федеральной налоговой службы». </a:t>
            </a:r>
          </a:p>
          <a:p>
            <a:pPr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0" y="92393"/>
            <a:ext cx="8503920" cy="27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9480" y="2964575"/>
            <a:ext cx="1052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гранта 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65" y="3563505"/>
            <a:ext cx="3650095" cy="20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853" y="3563505"/>
            <a:ext cx="3657600" cy="20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1" y="3584706"/>
            <a:ext cx="3686652" cy="20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251" y="5652216"/>
            <a:ext cx="374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земельного участка из земель с/х назначения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6786" y="5652216"/>
            <a:ext cx="4111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на строительство или реконструкцию производственных зданий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5302" y="564030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ремонт, модернизация, переустрой-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производственных объектов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7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гранта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99" y="523220"/>
            <a:ext cx="3314700" cy="19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497" y="534518"/>
            <a:ext cx="3568700" cy="2007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581" y="632585"/>
            <a:ext cx="3633419" cy="2031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14" y="3204671"/>
            <a:ext cx="3509433" cy="1974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82" y="3189078"/>
            <a:ext cx="3061206" cy="2040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88" y="3315718"/>
            <a:ext cx="2262812" cy="1484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289" y="3365838"/>
            <a:ext cx="2366548" cy="1455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498" y="2459960"/>
            <a:ext cx="334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электрическим, водо-, газо-, тепло- сетям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77" y="5316629"/>
            <a:ext cx="4045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с/х техники, прицепного и навесного оборудования, грузового автомобиля, оборудования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2695" y="2596759"/>
            <a:ext cx="358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с/х животных (кроме свиней), птицы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6580" y="2719507"/>
            <a:ext cx="363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Приобретение рыбопосадочного материала 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92192" y="5276029"/>
            <a:ext cx="284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Посадочный материал для закладки многолетних насаждений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9649" y="4821265"/>
            <a:ext cx="220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средств гранта в неделимый фонд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2461" y="4901131"/>
            <a:ext cx="257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основного долга кредиты на покупку техники и объекта недвижимости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" y="304799"/>
            <a:ext cx="1164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конкурсного отбора на получение гранта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глава К(Ф)Х: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" y="2465664"/>
            <a:ext cx="3320125" cy="2213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5100" y="414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31920" y="894716"/>
            <a:ext cx="7660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на сельской территории Кировской области, в год подачи заявки на участие в конкурсе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критериям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бизнес-план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являлся получателем средств финансовой поддержки, субсидий, грантов на организацию начального этапа предпринимательской деятельности, гранта на поддержку начинающего фермера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неисполненные обязательства по уплате налогов, сборов, страховых взносов, пеней, штрафов, процентов по состоянию на 1-ое число месяца подачи заявки на участие в конкурсе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 не должно прекращать деятельность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просроченной задолженности по возврату в областной бюджет субсидий, бюджетных инвестиций по состоянию на 1-ое число месяца подачи заявки на участие в конкурсе 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среднее, высшее или дополнительное образование по с/х специальности, опыт работы в сельском хозяйстве не менее  3 лет, или опыт ведения ЛПХ в течение не менее  3 лет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К(Ф)Х – основное место трудоустройства 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 согласие на передачу и обработку персональных данных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4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304800"/>
            <a:ext cx="70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главы К(Ф)Х: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8" y="2068512"/>
            <a:ext cx="33226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8880" y="1000145"/>
            <a:ext cx="80060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грант в течение 18 месяцев со дня поступления средств на счет главы К(Ф)Х.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имущество, закупаемое за счет средств гранта, исключительно на развитие К(Ф)Х, без права распоряжения таким имуществом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</a:t>
            </a:r>
            <a:r>
              <a:rPr lang="ru-RU" sz="1600" b="1" dirty="0" smtClean="0">
                <a:solidFill>
                  <a:srgbClr val="FF0000"/>
                </a:solidFill>
              </a:rPr>
              <a:t>еализация, передача в аренду и (или) отчуждение имущества, приобретенного с участием средств гранта, осуществляемое ‎в результате сделки, допускаются только при согласовании с министерством, а также при условии не ухудшения плановых показателей деятельности, предусмотренных бизнес-планом и соглашением о предоставлении из областного бюджета субсидии крестьянскому (фермерскому) хозяйству – производителю товаров, работ, услуг на финансовое обеспечение части затрат на создание и развитие крестьянского (фермерского) хозяйства (далее – соглашение), заключаемым между крестьянским (фермерским) хозяйством и министерством.</a:t>
            </a: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Создать </a:t>
            </a:r>
            <a:r>
              <a:rPr lang="ru-RU" sz="1600" dirty="0" smtClean="0">
                <a:solidFill>
                  <a:srgbClr val="FF0000"/>
                </a:solidFill>
              </a:rPr>
              <a:t>не менее 2 </a:t>
            </a:r>
            <a:r>
              <a:rPr lang="ru-RU" sz="1600" dirty="0" smtClean="0"/>
              <a:t>новых постоянных рабочих мест (исключая главу), если сумма гранта </a:t>
            </a:r>
            <a:r>
              <a:rPr lang="ru-RU" sz="1600" dirty="0" smtClean="0">
                <a:solidFill>
                  <a:srgbClr val="FF0000"/>
                </a:solidFill>
              </a:rPr>
              <a:t>составляет 2 млн. рублей или более</a:t>
            </a:r>
            <a:r>
              <a:rPr lang="ru-RU" sz="1600" dirty="0" smtClean="0"/>
              <a:t>, и </a:t>
            </a:r>
            <a:r>
              <a:rPr lang="ru-RU" sz="1600" dirty="0" smtClean="0">
                <a:solidFill>
                  <a:srgbClr val="FF0000"/>
                </a:solidFill>
              </a:rPr>
              <a:t>не менее 1 </a:t>
            </a:r>
            <a:r>
              <a:rPr lang="ru-RU" sz="1600" dirty="0" smtClean="0"/>
              <a:t>нового постоянного рабочего места (исключая главу), если сумма гранта составляет менее 2 млн. рублей в срок, </a:t>
            </a:r>
            <a:r>
              <a:rPr lang="ru-RU" sz="1600" dirty="0" smtClean="0">
                <a:solidFill>
                  <a:srgbClr val="FF0000"/>
                </a:solidFill>
              </a:rPr>
              <a:t>определяемый министерством и утвержденный правовым актом министерства, но не позднее срока использования гранта.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за счет собственных средств не менее  10 % стоимости приобретаемого имущества, выполненных работ</a:t>
            </a:r>
          </a:p>
          <a:p>
            <a:pPr marL="342900" indent="-342900" algn="just">
              <a:buAutoNum type="arabicPeriod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3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304800"/>
            <a:ext cx="70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главы К(Ф)Х: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8" y="2068512"/>
            <a:ext cx="33226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8880" y="1000145"/>
            <a:ext cx="8006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 году получения гранта предоставить сведения о принятых работниках в ПФРФ и ФСС РФ.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Сохранять созданные рабочие места в течение не менее 5 лет со дня их создания.</a:t>
            </a:r>
          </a:p>
          <a:p>
            <a:pPr marL="342900" indent="-34290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Осуществлять деятельность в течение 5 лет после получения гранта. </a:t>
            </a: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Расходовать грант в соответствии с определенным Минсельхозом РФ перечнем затрат.</a:t>
            </a:r>
          </a:p>
          <a:p>
            <a:pPr marL="342900" indent="-34290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smtClean="0">
                <a:solidFill>
                  <a:srgbClr val="FF0000"/>
                </a:solidFill>
              </a:rPr>
              <a:t>Производить и реализовывать сельскохозяйственную продукцию в объемах, выраженных в натуральных и денежных показателях, запланированных в бизнес-плане». </a:t>
            </a:r>
          </a:p>
          <a:p>
            <a:pPr marL="342900" indent="-34290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Вносить не менее 25 % и не более 50 % средств гранта в неделимы фонд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случае если К(Ф)Х планирует направить часть средства гранта на формирование неделимого фонда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03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0" y="538480"/>
            <a:ext cx="1094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конкурсного отбора – гражданин, ведущий личное подсобное хозяйство: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vlast-sovetov.ru/wp-content/uploads/2018/02/4-768x5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19" y="2515433"/>
            <a:ext cx="3739991" cy="24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3760" y="1130607"/>
            <a:ext cx="7081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Зарегистрированный на сельской территории Кировской области.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бизнес-план по созданию и развитию своего хозяйства 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являлся получателем средств финансовой поддержки, субсидий, грантов на организацию начального этапа предпринимательской деятельности, гранта на поддержку начинающего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фермера.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неисполненные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по уплате налогов, сборов, страховых взносов, пеней, штрафов, процентов по состоянию на 1-ое число месяца подачи заявки на участие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просроченной задолженности по возврату в областной бюджет субсидий, бюджетных инвестиций по состоянию на 1-ое число месяца подачи заявки на участие в конкурсе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среднее, высшее или дополнительное образование по с/х специальности, опыт работы в сельском хозяйстве не менее  3 лет, или опыт ведения ЛПХ в течение не менее  3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342900" lvl="0" indent="-342900" algn="just">
              <a:buFontTx/>
              <a:buAutoNum type="arabicPeriod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 согласие на передачу и обработку персональных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315" y="1497330"/>
            <a:ext cx="37433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4560" y="579120"/>
            <a:ext cx="734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гражданина,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личное подсобное хозяйство в случае признания его победителем конкурсного отбора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560" y="1896745"/>
            <a:ext cx="6715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дней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признания победителем конкурсного отбора осуществить государственную регистрацию К(Ф)Х.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обязательства, предусмотренные для глав К(Ф)Х.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направлении части средств гранта на формирование неделимого фонда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вступить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гос. регистрации К(Ф)Х и направить не менее 25 % и не более 50 % средств гранта в неделимый фонд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045944"/>
            <a:ext cx="5140959" cy="15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760" y="5065163"/>
            <a:ext cx="4714240" cy="15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05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1415</Words>
  <Application>Microsoft Office PowerPoint</Application>
  <PresentationFormat>Произвольный</PresentationFormat>
  <Paragraphs>189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161</cp:revision>
  <cp:lastPrinted>2019-10-15T19:35:04Z</cp:lastPrinted>
  <dcterms:created xsi:type="dcterms:W3CDTF">2019-09-09T19:18:26Z</dcterms:created>
  <dcterms:modified xsi:type="dcterms:W3CDTF">2019-12-18T14:06:41Z</dcterms:modified>
</cp:coreProperties>
</file>