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64" r:id="rId4"/>
    <p:sldId id="261" r:id="rId5"/>
    <p:sldId id="265" r:id="rId6"/>
    <p:sldId id="262" r:id="rId7"/>
    <p:sldId id="263" r:id="rId8"/>
    <p:sldId id="260" r:id="rId9"/>
    <p:sldId id="267" r:id="rId10"/>
    <p:sldId id="268" r:id="rId11"/>
    <p:sldId id="269" r:id="rId12"/>
    <p:sldId id="270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52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F2FD-72ED-41B5-9D12-319513DF9E0A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E17-C7BF-47EA-B977-1893DD4CCDD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F2FD-72ED-41B5-9D12-319513DF9E0A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E17-C7BF-47EA-B977-1893DD4CCD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F2FD-72ED-41B5-9D12-319513DF9E0A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E17-C7BF-47EA-B977-1893DD4CCD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F2FD-72ED-41B5-9D12-319513DF9E0A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E17-C7BF-47EA-B977-1893DD4CCDD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F2FD-72ED-41B5-9D12-319513DF9E0A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E17-C7BF-47EA-B977-1893DD4CCD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F2FD-72ED-41B5-9D12-319513DF9E0A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E17-C7BF-47EA-B977-1893DD4CCDD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F2FD-72ED-41B5-9D12-319513DF9E0A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E17-C7BF-47EA-B977-1893DD4CCDD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F2FD-72ED-41B5-9D12-319513DF9E0A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E17-C7BF-47EA-B977-1893DD4CCD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F2FD-72ED-41B5-9D12-319513DF9E0A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E17-C7BF-47EA-B977-1893DD4CCD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F2FD-72ED-41B5-9D12-319513DF9E0A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E17-C7BF-47EA-B977-1893DD4CCD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F2FD-72ED-41B5-9D12-319513DF9E0A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E17-C7BF-47EA-B977-1893DD4CCDD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5F8F2FD-72ED-41B5-9D12-319513DF9E0A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C8BE17-C7BF-47EA-B977-1893DD4CCD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UTERG~1\AppData\Local\Temp\notesC7A056\Изображение 2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07" y="0"/>
            <a:ext cx="9144000" cy="6957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5793" y="404664"/>
            <a:ext cx="79208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МЕРОПРИЯТИЯ, </a:t>
            </a:r>
          </a:p>
          <a:p>
            <a:pPr algn="ctr"/>
            <a:r>
              <a:rPr lang="ru-RU" sz="3200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направленные на оказание содействия   </a:t>
            </a:r>
          </a:p>
          <a:p>
            <a:pPr algn="ctr"/>
            <a:r>
              <a:rPr lang="ru-RU" sz="3200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сельскохозяйственным товаропроизводителям </a:t>
            </a:r>
          </a:p>
          <a:p>
            <a:pPr algn="ctr"/>
            <a:r>
              <a:rPr lang="ru-RU" sz="3200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в обеспечении квалифицированными специалистами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93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0770" y="692696"/>
            <a:ext cx="8928992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ru-RU" spc="-2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Виды поощрений и наград</a:t>
            </a:r>
            <a:r>
              <a:rPr lang="ru-RU" spc="-2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:</a:t>
            </a: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endParaRPr lang="ru-RU" sz="11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ru-RU" spc="-2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1. Благодарственное письмо и Почетная грамота министерства сельского хозяйства и продовольствия Кировской области, утверждены распоряжением министерства от 21.03.2017 № 12 «О Почетной грамоте министерства сельского хозяйства и продовольствия Кировской области и Благодарственном письме министерства сельского хозяйства и продовольствия Кировской области</a:t>
            </a:r>
            <a:r>
              <a:rPr lang="ru-RU" spc="-2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».</a:t>
            </a: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endParaRPr lang="ru-RU" sz="11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ru-RU" spc="-2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2. Благодарственное письмо и Почетная грамота Правительства Кировской области, утверждены постановлением Правительство Кировской области от 27.08.2001 № 2/4 «О Почетной грамоте Правительства Кировской области</a:t>
            </a:r>
            <a:endParaRPr lang="ru-RU" sz="11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ru-RU" spc="-2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и Благодарственном письме Правительства Кировской области</a:t>
            </a:r>
            <a:r>
              <a:rPr lang="ru-RU" spc="-2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».</a:t>
            </a: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endParaRPr lang="ru-RU" sz="11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ru-RU" spc="-2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3. Почетное звание «Заслуженный работник сельского хозяйства Кировской области», учреждено Законом Кировской области от 10.06.2015 № 548-ЗО «О почетных званиях Кировской области» (Порядок и условия присвоения почетного звания прописаны в постановлении Правительства Кировской области от 19.05.2016 № 101/311 «Об утверждении порядка и условий присвоения почетного звания «Заслуженный работник сельского хозяйства Кировской области</a:t>
            </a:r>
            <a:r>
              <a:rPr lang="ru-RU" spc="-2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».</a:t>
            </a:r>
            <a:endParaRPr lang="ru-RU" sz="1100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61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68760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450215" algn="l"/>
              </a:tabLst>
            </a:pPr>
            <a:r>
              <a:rPr lang="ru-RU" spc="-2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4. Ведомственные награды Министерства сельского хозяйства Российской Федерации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(</a:t>
            </a:r>
            <a:r>
              <a:rPr lang="ru-RU" spc="-2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Приказ Министерства сельского хозяйства Российской Федерации от 24.08.2016 № 380 «О ведомственных наградах министерства сельского хозяйства Российской Федерации</a:t>
            </a:r>
            <a:r>
              <a:rPr lang="ru-RU" spc="-2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»):</a:t>
            </a:r>
          </a:p>
          <a:p>
            <a:pPr lvl="0" algn="just">
              <a:tabLst>
                <a:tab pos="450215" algn="l"/>
              </a:tabLst>
            </a:pPr>
            <a:endParaRPr lang="ru-RU" sz="1100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 algn="just">
              <a:tabLst>
                <a:tab pos="450215" algn="l"/>
              </a:tabLst>
            </a:pPr>
            <a:r>
              <a:rPr lang="ru-RU" spc="-2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4.1.  Благодарность Министерства сельского хозяйства Российской Федерации</a:t>
            </a:r>
            <a:r>
              <a:rPr lang="ru-RU" spc="-2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  <a:p>
            <a:pPr lvl="0" algn="just">
              <a:tabLst>
                <a:tab pos="450215" algn="l"/>
              </a:tabLst>
            </a:pPr>
            <a:endParaRPr lang="ru-RU" sz="1100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 algn="just">
              <a:tabLst>
                <a:tab pos="450215" algn="l"/>
              </a:tabLst>
            </a:pPr>
            <a:r>
              <a:rPr lang="ru-RU" spc="-2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4.2. Звание «Почетный работник агропромышленного комплекса России</a:t>
            </a:r>
            <a:r>
              <a:rPr lang="ru-RU" spc="-2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».</a:t>
            </a:r>
          </a:p>
          <a:p>
            <a:pPr lvl="0" algn="just">
              <a:tabLst>
                <a:tab pos="450215" algn="l"/>
              </a:tabLst>
            </a:pPr>
            <a:endParaRPr lang="ru-RU" sz="1100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 algn="just">
              <a:tabLst>
                <a:tab pos="450215" algn="l"/>
              </a:tabLst>
            </a:pPr>
            <a:r>
              <a:rPr lang="ru-RU" spc="-2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4.3. Медаль «За вклад в развитие агропромышленного комплекса России</a:t>
            </a:r>
            <a:r>
              <a:rPr lang="ru-RU" spc="-2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».</a:t>
            </a:r>
          </a:p>
          <a:p>
            <a:pPr lvl="0" algn="just">
              <a:tabLst>
                <a:tab pos="450215" algn="l"/>
              </a:tabLst>
            </a:pPr>
            <a:endParaRPr lang="ru-RU" sz="1100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 algn="just">
              <a:tabLst>
                <a:tab pos="450215" algn="l"/>
              </a:tabLst>
            </a:pPr>
            <a:r>
              <a:rPr lang="ru-RU" spc="-2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4.4. Почетная грамота Министерства сельского хозяйства Российской Федерации – ведомственный знак отличия, дающий право на присвоение звания «Ветеран труда».</a:t>
            </a:r>
            <a:endParaRPr lang="ru-RU" sz="1100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140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13091"/>
            <a:ext cx="8568952" cy="4086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2800" b="1" spc="-2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«</a:t>
            </a:r>
            <a:r>
              <a:rPr lang="ru-RU" sz="2800" b="1" spc="-2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Ветеран </a:t>
            </a:r>
            <a:r>
              <a:rPr lang="ru-RU" sz="2800" b="1" spc="-2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труда» </a:t>
            </a:r>
            <a:endParaRPr lang="ru-RU" sz="2800" b="1" spc="-20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2400" spc="-2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административный регламент утвержден постановлением </a:t>
            </a:r>
            <a:r>
              <a:rPr lang="ru-RU" sz="2400" spc="-2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Правительства Кировской области от 02.10.2013 № </a:t>
            </a:r>
            <a:r>
              <a:rPr lang="ru-RU" sz="2400" spc="-2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229/640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endParaRPr lang="ru-RU" sz="2400" spc="-20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2800" b="1" spc="-2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«Ветеран </a:t>
            </a:r>
            <a:r>
              <a:rPr lang="ru-RU" sz="2800" b="1" spc="-2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труда Кировской области» </a:t>
            </a:r>
            <a:endParaRPr lang="ru-RU" sz="2800" b="1" spc="-20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2400" spc="-2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административный регламент утвержден постановлением </a:t>
            </a:r>
            <a:r>
              <a:rPr lang="ru-RU" sz="2400" spc="-2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Правительства Кировской области от 18.06.2013 № </a:t>
            </a:r>
            <a:r>
              <a:rPr lang="ru-RU" sz="2400" spc="-2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213/342</a:t>
            </a:r>
            <a:endParaRPr lang="ru-RU" sz="24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480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5846"/>
            <a:ext cx="89289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dirty="0" smtClean="0">
                <a:latin typeface="Arial" pitchFamily="34" charset="0"/>
                <a:ea typeface="Times New Roman"/>
                <a:cs typeface="Arial" pitchFamily="34" charset="0"/>
              </a:rPr>
              <a:t>Право </a:t>
            </a:r>
            <a:r>
              <a:rPr lang="ru-RU" sz="2000" b="1" dirty="0">
                <a:latin typeface="Arial" pitchFamily="34" charset="0"/>
                <a:ea typeface="Times New Roman"/>
                <a:cs typeface="Arial" pitchFamily="34" charset="0"/>
              </a:rPr>
              <a:t>на получение субсидий имеют зарегистрированные                            на территории Кировской области и осуществляющие свою деятельность на сельских территориях, организации и индивидуальные предприниматели, относящиеся к одной из следующих категорий</a:t>
            </a:r>
            <a:r>
              <a:rPr lang="ru-RU" sz="2000" b="1" dirty="0" smtClean="0">
                <a:latin typeface="Arial" pitchFamily="34" charset="0"/>
                <a:ea typeface="Times New Roman"/>
                <a:cs typeface="Arial" pitchFamily="34" charset="0"/>
              </a:rPr>
              <a:t>:</a:t>
            </a:r>
          </a:p>
          <a:p>
            <a:pPr indent="450215" algn="just">
              <a:spcAft>
                <a:spcPts val="0"/>
              </a:spcAft>
            </a:pPr>
            <a:endParaRPr lang="ru-RU" sz="2000" b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indent="355600" algn="just">
              <a:spcAft>
                <a:spcPts val="0"/>
              </a:spcAft>
            </a:pPr>
            <a:r>
              <a:rPr lang="ru-RU" sz="2000" b="1" dirty="0" smtClean="0">
                <a:latin typeface="Arial" pitchFamily="34" charset="0"/>
                <a:ea typeface="Times New Roman"/>
                <a:cs typeface="Arial" pitchFamily="34" charset="0"/>
              </a:rPr>
              <a:t>1.Организации</a:t>
            </a:r>
            <a:r>
              <a:rPr lang="ru-RU" sz="2000" b="1" dirty="0">
                <a:latin typeface="Arial" pitchFamily="34" charset="0"/>
                <a:ea typeface="Times New Roman"/>
                <a:cs typeface="Arial" pitchFamily="34" charset="0"/>
              </a:rPr>
              <a:t>, индивидуальные предприниматели, соответствующие требованиям статьи части 1 статьи 3 Федерального закона от 29.12.2006 № 264-ФЗ «О развитии сельского хозяйства</a:t>
            </a:r>
            <a:r>
              <a:rPr lang="ru-RU" sz="2000" b="1" dirty="0" smtClean="0">
                <a:latin typeface="Arial" pitchFamily="34" charset="0"/>
                <a:ea typeface="Times New Roman"/>
                <a:cs typeface="Arial" pitchFamily="34" charset="0"/>
              </a:rPr>
              <a:t>».</a:t>
            </a:r>
          </a:p>
          <a:p>
            <a:pPr indent="355600" algn="just">
              <a:spcAft>
                <a:spcPts val="0"/>
              </a:spcAft>
            </a:pPr>
            <a:endParaRPr lang="ru-RU" sz="2000" b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indent="355600" algn="just">
              <a:spcAft>
                <a:spcPts val="0"/>
              </a:spcAft>
            </a:pPr>
            <a:r>
              <a:rPr lang="ru-RU" sz="2000" b="1" dirty="0" smtClean="0">
                <a:latin typeface="Arial" pitchFamily="34" charset="0"/>
                <a:ea typeface="Times New Roman"/>
                <a:cs typeface="Arial" pitchFamily="34" charset="0"/>
              </a:rPr>
              <a:t>2.Крестьянские </a:t>
            </a:r>
            <a:r>
              <a:rPr lang="ru-RU" sz="2000" b="1" dirty="0">
                <a:latin typeface="Arial" pitchFamily="34" charset="0"/>
                <a:ea typeface="Times New Roman"/>
                <a:cs typeface="Arial" pitchFamily="34" charset="0"/>
              </a:rPr>
              <a:t>(фермерские) хозяйства, соответствующие требованиям Федерального закона от 11.06.2003 № 74-ФЗ </a:t>
            </a:r>
            <a:r>
              <a:rPr lang="ru-RU" sz="2000" b="1" dirty="0" smtClean="0">
                <a:latin typeface="Arial" pitchFamily="34" charset="0"/>
                <a:ea typeface="Times New Roman"/>
                <a:cs typeface="Arial" pitchFamily="34" charset="0"/>
              </a:rPr>
              <a:t>                             «</a:t>
            </a:r>
            <a:r>
              <a:rPr lang="ru-RU" sz="2000" b="1" dirty="0">
                <a:latin typeface="Arial" pitchFamily="34" charset="0"/>
                <a:ea typeface="Times New Roman"/>
                <a:cs typeface="Arial" pitchFamily="34" charset="0"/>
              </a:rPr>
              <a:t>О крестьянском (фермерском) хозяйстве</a:t>
            </a:r>
            <a:r>
              <a:rPr lang="ru-RU" sz="2000" b="1" dirty="0" smtClean="0">
                <a:latin typeface="Arial" pitchFamily="34" charset="0"/>
                <a:ea typeface="Times New Roman"/>
                <a:cs typeface="Arial" pitchFamily="34" charset="0"/>
              </a:rPr>
              <a:t>».</a:t>
            </a:r>
          </a:p>
          <a:p>
            <a:pPr indent="355600" algn="just">
              <a:spcAft>
                <a:spcPts val="0"/>
              </a:spcAft>
            </a:pPr>
            <a:endParaRPr lang="ru-RU" sz="2000" b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indent="355600" algn="just">
              <a:spcAft>
                <a:spcPts val="0"/>
              </a:spcAft>
            </a:pPr>
            <a:r>
              <a:rPr lang="ru-RU" sz="2000" b="1" dirty="0" smtClean="0">
                <a:latin typeface="Arial" pitchFamily="34" charset="0"/>
                <a:ea typeface="Times New Roman"/>
                <a:cs typeface="Arial" pitchFamily="34" charset="0"/>
              </a:rPr>
              <a:t>3.Сельскохозяйственные </a:t>
            </a:r>
            <a:r>
              <a:rPr lang="ru-RU" sz="2000" b="1" dirty="0">
                <a:latin typeface="Arial" pitchFamily="34" charset="0"/>
                <a:ea typeface="Times New Roman"/>
                <a:cs typeface="Arial" pitchFamily="34" charset="0"/>
              </a:rPr>
              <a:t>потребительские кооперативы, созданные в соответствии с Федеральным законом </a:t>
            </a:r>
            <a:r>
              <a:rPr lang="ru-RU" sz="2000" b="1" dirty="0" smtClean="0">
                <a:latin typeface="Arial" pitchFamily="34" charset="0"/>
                <a:ea typeface="Times New Roman"/>
                <a:cs typeface="Arial" pitchFamily="34" charset="0"/>
              </a:rPr>
              <a:t>                                от </a:t>
            </a:r>
            <a:r>
              <a:rPr lang="ru-RU" sz="2000" b="1" dirty="0">
                <a:latin typeface="Arial" pitchFamily="34" charset="0"/>
                <a:ea typeface="Times New Roman"/>
                <a:cs typeface="Arial" pitchFamily="34" charset="0"/>
              </a:rPr>
              <a:t>08.12.1995 </a:t>
            </a:r>
            <a:r>
              <a:rPr lang="ru-RU" sz="2000" b="1" dirty="0" smtClean="0">
                <a:latin typeface="Arial" pitchFamily="34" charset="0"/>
                <a:ea typeface="Times New Roman"/>
                <a:cs typeface="Arial" pitchFamily="34" charset="0"/>
              </a:rPr>
              <a:t>№ </a:t>
            </a:r>
            <a:r>
              <a:rPr lang="ru-RU" sz="2000" b="1" dirty="0">
                <a:latin typeface="Arial" pitchFamily="34" charset="0"/>
                <a:ea typeface="Times New Roman"/>
                <a:cs typeface="Arial" pitchFamily="34" charset="0"/>
              </a:rPr>
              <a:t>193-ФЗ </a:t>
            </a:r>
            <a:r>
              <a:rPr lang="ru-RU" sz="2000" b="1" dirty="0" smtClean="0">
                <a:latin typeface="Arial" pitchFamily="34" charset="0"/>
                <a:ea typeface="Times New Roman"/>
                <a:cs typeface="Arial" pitchFamily="34" charset="0"/>
              </a:rPr>
              <a:t>«</a:t>
            </a:r>
            <a:r>
              <a:rPr lang="ru-RU" sz="2000" b="1" dirty="0">
                <a:latin typeface="Arial" pitchFamily="34" charset="0"/>
                <a:ea typeface="Times New Roman"/>
                <a:cs typeface="Arial" pitchFamily="34" charset="0"/>
              </a:rPr>
              <a:t>О сельскохозяйственной кооперации».</a:t>
            </a:r>
            <a:endParaRPr lang="ru-RU" sz="2000" b="1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26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232" y="836712"/>
            <a:ext cx="90717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Возмещение части затрат по ученическим договорам, заключенным с работниками, проходящими обучение в федеральных государственных образовательных организациях высшего образования, подведомственных Министерству сельского хозяйства РФ</a:t>
            </a:r>
          </a:p>
          <a:p>
            <a:pPr lvl="0" algn="just"/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30%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/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фактически понесенных в году предоставления субсидии затрат по заключенным ученическим договорам</a:t>
            </a:r>
          </a:p>
          <a:p>
            <a:pPr lvl="0" algn="just"/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общий срок предоставления государственной поддержки в отношении каждого работника не должен превышать</a:t>
            </a:r>
          </a:p>
          <a:p>
            <a:pPr lvl="0" algn="ctr"/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60 месяцев</a:t>
            </a:r>
          </a:p>
        </p:txBody>
      </p:sp>
    </p:spTree>
    <p:extLst>
      <p:ext uri="{BB962C8B-B14F-4D97-AF65-F5344CB8AC3E}">
        <p14:creationId xmlns:p14="http://schemas.microsoft.com/office/powerpoint/2010/main" val="190417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uterginaE\Desktop\12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31440"/>
            <a:ext cx="9144000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6097" y="-99392"/>
            <a:ext cx="89289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/>
            <a:r>
              <a:rPr lang="ru-RU" sz="22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Для получения субсидии на проведение мероприятия представляются:</a:t>
            </a:r>
          </a:p>
          <a:p>
            <a:pPr lvl="0" indent="450215" algn="just"/>
            <a:r>
              <a:rPr lang="ru-RU" sz="22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заявление о предоставлении субсидии;</a:t>
            </a:r>
          </a:p>
          <a:p>
            <a:pPr lvl="0" indent="450215" algn="just"/>
            <a:r>
              <a:rPr lang="ru-RU" sz="22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копия ученического договора;</a:t>
            </a:r>
          </a:p>
          <a:p>
            <a:pPr lvl="0" indent="450215" algn="just"/>
            <a:r>
              <a:rPr lang="ru-RU" sz="22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копия договора об оказании платных образовательных услуг;</a:t>
            </a:r>
          </a:p>
          <a:p>
            <a:pPr lvl="0" indent="450215" algn="just"/>
            <a:r>
              <a:rPr lang="ru-RU" sz="22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копия трудовой книжки работника;</a:t>
            </a:r>
          </a:p>
          <a:p>
            <a:pPr lvl="0" indent="450215" algn="just"/>
            <a:r>
              <a:rPr lang="ru-RU" sz="22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копия паспорта работника;</a:t>
            </a:r>
          </a:p>
          <a:p>
            <a:pPr lvl="0" indent="450215" algn="just"/>
            <a:r>
              <a:rPr lang="ru-RU" sz="22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согласие работника на обработку персональных данных;</a:t>
            </a:r>
          </a:p>
          <a:p>
            <a:pPr lvl="0" indent="450215" algn="just"/>
            <a:r>
              <a:rPr lang="ru-RU" sz="22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справка образовательной организации, подтверждающая факт обучения работника в образовательной организации;</a:t>
            </a:r>
          </a:p>
          <a:p>
            <a:pPr lvl="0" indent="450215" algn="just"/>
            <a:r>
              <a:rPr lang="ru-RU" sz="22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копии документов, подтверждающих фактические затраты на обучение, понесенные в году предоставления субсидии;</a:t>
            </a:r>
          </a:p>
          <a:p>
            <a:pPr lvl="0" indent="450215" algn="just"/>
            <a:r>
              <a:rPr lang="ru-RU" sz="22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копии актов приема оказанных платных образовательных услуг;</a:t>
            </a:r>
          </a:p>
          <a:p>
            <a:pPr lvl="0" indent="450215" algn="just"/>
            <a:r>
              <a:rPr lang="ru-RU" sz="22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документы для подтверждения соответствия общим условиям предоставления </a:t>
            </a:r>
            <a:r>
              <a:rPr lang="ru-RU" sz="22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субсидий;</a:t>
            </a:r>
          </a:p>
          <a:p>
            <a:pPr lvl="0" indent="450215" algn="just"/>
            <a:r>
              <a:rPr lang="ru-RU" sz="2200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опись документов</a:t>
            </a:r>
            <a:r>
              <a:rPr lang="ru-RU" sz="22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2200" b="1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12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672" y="1124744"/>
            <a:ext cx="892899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Возмещение части затрат, связанных с оплатой труда и проживанием студентов, обучающихся в федеральных государственных образовательных организациях высшего образования, подведомственных Министерству сельского хозяйства РФ и привлеченных для прохождения производственной практики</a:t>
            </a:r>
          </a:p>
          <a:p>
            <a:pPr algn="ctr"/>
            <a:endParaRPr lang="ru-RU" sz="2400" b="1" dirty="0" smtClean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/>
            <a:r>
              <a:rPr lang="ru-RU" sz="2800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30% </a:t>
            </a:r>
          </a:p>
          <a:p>
            <a:pPr algn="ctr"/>
            <a:r>
              <a:rPr lang="ru-RU" sz="2400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фактически понесенных в году предоставления субсидии затрат, связанных с оплатой труда и проживанием студентов</a:t>
            </a:r>
          </a:p>
          <a:p>
            <a:pPr algn="ctr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9166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328" y="97318"/>
            <a:ext cx="9144000" cy="666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Для получения субсидии на проведение мероприятия представляются:</a:t>
            </a:r>
          </a:p>
          <a:p>
            <a:pPr indent="450215" algn="just">
              <a:spcAft>
                <a:spcPts val="0"/>
              </a:spcAft>
            </a:pPr>
            <a:endParaRPr lang="ru-RU" sz="1600" b="1" dirty="0" smtClean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заявление о предоставлении субсидии;</a:t>
            </a:r>
          </a:p>
          <a:p>
            <a:pPr indent="450215" algn="just">
              <a:spcAft>
                <a:spcPts val="0"/>
              </a:spcAft>
            </a:pPr>
            <a:r>
              <a:rPr lang="ru-RU" sz="1600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копия договора об организации и проведении производственной практики;</a:t>
            </a:r>
          </a:p>
          <a:p>
            <a:pPr indent="450215" algn="just">
              <a:spcAft>
                <a:spcPts val="0"/>
              </a:spcAft>
            </a:pPr>
            <a:r>
              <a:rPr lang="ru-RU" sz="1600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копия срочного трудового договора;</a:t>
            </a:r>
          </a:p>
          <a:p>
            <a:pPr indent="450215" algn="just">
              <a:spcAft>
                <a:spcPts val="0"/>
              </a:spcAft>
            </a:pPr>
            <a:r>
              <a:rPr lang="ru-RU" sz="1600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согласие студента или его законного представителя на обработку персональных данных;</a:t>
            </a:r>
          </a:p>
          <a:p>
            <a:pPr indent="450215" algn="just">
              <a:spcAft>
                <a:spcPts val="0"/>
              </a:spcAft>
            </a:pPr>
            <a:r>
              <a:rPr lang="ru-RU" sz="1600" b="1" spc="-35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копии документов, подтверждающие начисление и выплату заработной платы студенту и удержания из начисленной заработной платы (выписка из лицевого счета, </a:t>
            </a:r>
            <a:r>
              <a:rPr lang="ru-RU" sz="1600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расходный кассовый ордер, платежная ведомость, платежное поручение</a:t>
            </a:r>
            <a:r>
              <a:rPr lang="ru-RU" sz="1600" b="1" spc="-35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);</a:t>
            </a:r>
            <a:endParaRPr lang="ru-RU" sz="1600" b="1" dirty="0" smtClean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копия договора безвозмездного пользования жилым помещением;</a:t>
            </a:r>
          </a:p>
          <a:p>
            <a:pPr indent="450215" algn="just">
              <a:spcAft>
                <a:spcPts val="0"/>
              </a:spcAft>
            </a:pPr>
            <a:r>
              <a:rPr lang="ru-RU" sz="1600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копия договора найма (аренды) жилого помещения;</a:t>
            </a:r>
          </a:p>
          <a:p>
            <a:pPr indent="450215" algn="just">
              <a:spcAft>
                <a:spcPts val="0"/>
              </a:spcAft>
            </a:pPr>
            <a:r>
              <a:rPr lang="ru-RU" sz="1600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копия акта приема-передачи жилого помещения;</a:t>
            </a:r>
          </a:p>
          <a:p>
            <a:pPr indent="450215" algn="just">
              <a:spcAft>
                <a:spcPts val="0"/>
              </a:spcAft>
            </a:pPr>
            <a:r>
              <a:rPr lang="ru-RU" sz="1600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копия документа, подтверждающего расходы по договору найма (аренды) жилого помещения;</a:t>
            </a:r>
          </a:p>
          <a:p>
            <a:pPr indent="450215" algn="just">
              <a:spcAft>
                <a:spcPts val="0"/>
              </a:spcAft>
            </a:pPr>
            <a:r>
              <a:rPr lang="ru-RU" sz="1600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копия формы первичного документа по расчету стоимости предоставления физическому лицу 1 кв. метра жилого помещения по договору найма (аренды);</a:t>
            </a:r>
          </a:p>
          <a:p>
            <a:pPr indent="450215" algn="just">
              <a:spcAft>
                <a:spcPts val="0"/>
              </a:spcAft>
            </a:pPr>
            <a:r>
              <a:rPr lang="ru-RU" sz="1600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справка-расчет фактически понесенных в году предоставления субсидии затрат, связанных с проживанием студентов;</a:t>
            </a:r>
          </a:p>
          <a:p>
            <a:pPr indent="450215" algn="just">
              <a:spcAft>
                <a:spcPts val="0"/>
              </a:spcAft>
            </a:pPr>
            <a:r>
              <a:rPr lang="ru-RU" sz="1600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копии документов, подтверждающих перечисление сельскохозяйственным товаропроизводителем</a:t>
            </a:r>
            <a:r>
              <a:rPr lang="ru-RU" sz="1600" b="1" i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налогов и страховых взносов, предусмотренных действующим законодательством Российской Федерации, связанных с выплатой заработной платы и проживанием студентов;</a:t>
            </a:r>
          </a:p>
          <a:p>
            <a:pPr lvl="0" indent="450215" algn="just"/>
            <a:r>
              <a:rPr lang="ru-RU" sz="16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документы для подтверждения соответствия общим условиям предоставления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субсидий;</a:t>
            </a:r>
          </a:p>
          <a:p>
            <a:pPr lvl="0" indent="450215" algn="just"/>
            <a:r>
              <a:rPr lang="ru-RU" sz="1600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опись документов.</a:t>
            </a:r>
            <a:endParaRPr lang="ru-RU" sz="1600" b="1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1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44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19" y="908720"/>
            <a:ext cx="87129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Целевые показатели </a:t>
            </a:r>
          </a:p>
          <a:p>
            <a:pPr indent="450215" algn="ctr">
              <a:spcAft>
                <a:spcPts val="0"/>
              </a:spcAft>
            </a:pPr>
            <a:r>
              <a:rPr lang="ru-RU" sz="2400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результативности предоставления субсидии</a:t>
            </a:r>
            <a:endParaRPr lang="ru-RU" sz="2400" dirty="0" smtClean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 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Численность работников, обучающихся в образовательных организациях по ученическим договорам.</a:t>
            </a:r>
          </a:p>
          <a:p>
            <a:pPr indent="450215" algn="just">
              <a:spcAft>
                <a:spcPts val="0"/>
              </a:spcAft>
            </a:pPr>
            <a:endParaRPr lang="ru-RU" sz="2400" dirty="0" smtClean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Численность студентов, обучающихся в образовательных организациях и привлеченных сельскохозяйственным товаропроизводителем для прохождения производственной практики.</a:t>
            </a:r>
            <a:endParaRPr lang="ru-RU" sz="24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25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UTERG~1\AppData\Local\Temp\notesC7A056\~4736394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811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2592" y="612844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/>
            <a:r>
              <a:rPr lang="ru-RU" sz="20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Орган местного самоуправления:</a:t>
            </a:r>
          </a:p>
          <a:p>
            <a:pPr lvl="0" indent="450215" algn="just"/>
            <a:endParaRPr lang="ru-RU" sz="2000" b="1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 indent="450215" algn="just"/>
            <a:r>
              <a:rPr lang="ru-RU" sz="20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Проставляет в описи полученных документов дату их подачи.</a:t>
            </a:r>
          </a:p>
          <a:p>
            <a:pPr lvl="0" indent="450215" algn="just"/>
            <a:endParaRPr lang="ru-RU" sz="2000" b="1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 indent="450215" algn="just"/>
            <a:r>
              <a:rPr lang="ru-RU" sz="20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Проверяет полноту представленных документов, достоверность сведений, содержащихся в них, включая суммы произведенных затрат, правильность исчисления размеров субсидий, подлежащих предоставлению сельскохозяйственным товаропроизводителям, а также соблюдение установленных форм документов                  и сроков их представления.</a:t>
            </a:r>
          </a:p>
          <a:p>
            <a:pPr lvl="0" indent="450215" algn="just"/>
            <a:endParaRPr lang="ru-RU" sz="2000" b="1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 indent="450215" algn="just"/>
            <a:r>
              <a:rPr lang="ru-RU" sz="20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В случае выявления недостатков - возвращает документы сельскохозяйственному товаропроизводителю в течение 5 рабочих дней с указанием причин возврата.</a:t>
            </a:r>
          </a:p>
          <a:p>
            <a:pPr lvl="0" indent="450215" algn="just"/>
            <a:endParaRPr lang="ru-RU" sz="2000" b="1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 indent="450215" algn="just"/>
            <a:r>
              <a:rPr lang="ru-RU" sz="20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При отсутствии недостатков - делает в заявлении отметку о подтверждении сведений и передает в министерство в течение 5 рабочих дней со дня представления документов сельскохозяйственным товаропроизводителем.</a:t>
            </a:r>
          </a:p>
        </p:txBody>
      </p:sp>
    </p:spTree>
    <p:extLst>
      <p:ext uri="{BB962C8B-B14F-4D97-AF65-F5344CB8AC3E}">
        <p14:creationId xmlns:p14="http://schemas.microsoft.com/office/powerpoint/2010/main" val="344427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20688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Arial" pitchFamily="34" charset="0"/>
                <a:ea typeface="Times New Roman"/>
                <a:cs typeface="Arial" pitchFamily="34" charset="0"/>
              </a:rPr>
              <a:t>Задания.</a:t>
            </a:r>
          </a:p>
          <a:p>
            <a:pPr indent="269875" algn="just">
              <a:spcAft>
                <a:spcPts val="0"/>
              </a:spcAft>
            </a:pPr>
            <a:r>
              <a:rPr lang="ru-RU" sz="2400" b="1" dirty="0" smtClean="0">
                <a:latin typeface="Arial" pitchFamily="34" charset="0"/>
                <a:ea typeface="Times New Roman"/>
                <a:cs typeface="Arial" pitchFamily="34" charset="0"/>
              </a:rPr>
              <a:t>1.Какие </a:t>
            </a:r>
            <a:r>
              <a:rPr lang="ru-RU" sz="2400" b="1" dirty="0">
                <a:latin typeface="Arial" pitchFamily="34" charset="0"/>
                <a:ea typeface="Times New Roman"/>
                <a:cs typeface="Arial" pitchFamily="34" charset="0"/>
              </a:rPr>
              <a:t>документы, на Ваш взгляд, излишни, а какими документами необходимо дополнить перечень документов для подтверждения фактически понесенных в году предоставления субсидии затрат. </a:t>
            </a:r>
          </a:p>
          <a:p>
            <a:pPr indent="269875" algn="just">
              <a:spcAft>
                <a:spcPts val="0"/>
              </a:spcAft>
            </a:pPr>
            <a:r>
              <a:rPr lang="ru-RU" sz="2400" b="1" dirty="0">
                <a:latin typeface="Arial" pitchFamily="34" charset="0"/>
                <a:ea typeface="Times New Roman"/>
                <a:cs typeface="Arial" pitchFamily="34" charset="0"/>
              </a:rPr>
              <a:t> </a:t>
            </a:r>
          </a:p>
          <a:p>
            <a:pPr indent="269875" algn="just">
              <a:spcAft>
                <a:spcPts val="0"/>
              </a:spcAft>
            </a:pPr>
            <a:r>
              <a:rPr lang="ru-RU" sz="2400" b="1" dirty="0" smtClean="0">
                <a:latin typeface="Arial" pitchFamily="34" charset="0"/>
                <a:ea typeface="Times New Roman"/>
                <a:cs typeface="Arial" pitchFamily="34" charset="0"/>
              </a:rPr>
              <a:t>2.Составить </a:t>
            </a:r>
            <a:r>
              <a:rPr lang="ru-RU" sz="2400" b="1" dirty="0">
                <a:latin typeface="Arial" pitchFamily="34" charset="0"/>
                <a:ea typeface="Times New Roman"/>
                <a:cs typeface="Arial" pitchFamily="34" charset="0"/>
              </a:rPr>
              <a:t>форму первичного документа по расчету стоимости предоставления физическому лицу 1 кв. метра жилого помещения по договору найма (аренды).</a:t>
            </a:r>
          </a:p>
          <a:p>
            <a:pPr indent="269875" algn="just">
              <a:spcAft>
                <a:spcPts val="0"/>
              </a:spcAft>
            </a:pPr>
            <a:r>
              <a:rPr lang="ru-RU" sz="2400" b="1" dirty="0">
                <a:latin typeface="Arial" pitchFamily="34" charset="0"/>
                <a:ea typeface="Times New Roman"/>
                <a:cs typeface="Arial" pitchFamily="34" charset="0"/>
              </a:rPr>
              <a:t> </a:t>
            </a:r>
          </a:p>
          <a:p>
            <a:pPr indent="269875" algn="just">
              <a:spcAft>
                <a:spcPts val="0"/>
              </a:spcAft>
            </a:pPr>
            <a:r>
              <a:rPr lang="ru-RU" sz="2400" b="1" dirty="0" smtClean="0">
                <a:latin typeface="Arial" pitchFamily="34" charset="0"/>
                <a:ea typeface="Times New Roman"/>
                <a:cs typeface="Arial" pitchFamily="34" charset="0"/>
              </a:rPr>
              <a:t>3.Составить </a:t>
            </a:r>
            <a:r>
              <a:rPr lang="ru-RU" sz="2400" b="1" dirty="0">
                <a:latin typeface="Arial" pitchFamily="34" charset="0"/>
                <a:ea typeface="Times New Roman"/>
                <a:cs typeface="Arial" pitchFamily="34" charset="0"/>
              </a:rPr>
              <a:t>форму справки-расчета фактически понесенных в году предоставления субсидии затрат, связанных с проживанием студентов, обучающихся в образовательных организациях.</a:t>
            </a:r>
            <a:endParaRPr lang="ru-RU" sz="2400" b="1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08481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535</TotalTime>
  <Words>649</Words>
  <Application>Microsoft Office PowerPoint</Application>
  <PresentationFormat>Экран (4:3)</PresentationFormat>
  <Paragraphs>93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Анатольевна Кутергина</dc:creator>
  <cp:lastModifiedBy>Admin</cp:lastModifiedBy>
  <cp:revision>28</cp:revision>
  <cp:lastPrinted>2019-12-06T13:00:34Z</cp:lastPrinted>
  <dcterms:created xsi:type="dcterms:W3CDTF">2019-12-06T07:20:47Z</dcterms:created>
  <dcterms:modified xsi:type="dcterms:W3CDTF">2019-12-12T07:22:27Z</dcterms:modified>
</cp:coreProperties>
</file>