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4" r:id="rId6"/>
    <p:sldId id="263" r:id="rId7"/>
    <p:sldId id="262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89" autoAdjust="0"/>
    <p:restoredTop sz="97681" autoAdjust="0"/>
  </p:normalViewPr>
  <p:slideViewPr>
    <p:cSldViewPr>
      <p:cViewPr varScale="1">
        <p:scale>
          <a:sx n="112" d="100"/>
          <a:sy n="112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D7DBD-F87B-4C0B-9802-44E640376867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A32DA-A8A7-4FCC-A3D9-B119152FB3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369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A32DA-A8A7-4FCC-A3D9-B119152FB380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637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A32DA-A8A7-4FCC-A3D9-B119152FB38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646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7BACA-B9DB-41D6-BCAD-8F84F2A48AA2}" type="datetime1">
              <a:rPr lang="ru-RU" smtClean="0"/>
              <a:t>10.12.2019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0952-4224-42E5-B4E3-845EEB0F7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524F8-4413-4B53-B51C-DA6AE0A936A0}" type="datetime1">
              <a:rPr lang="ru-RU" smtClean="0"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0952-4224-42E5-B4E3-845EEB0F7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9A49-CA79-4BDA-A58E-871F17653BFC}" type="datetime1">
              <a:rPr lang="ru-RU" smtClean="0"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0952-4224-42E5-B4E3-845EEB0F7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53058-6970-4623-87CE-344DF795DFF8}" type="datetime1">
              <a:rPr lang="ru-RU" smtClean="0"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0952-4224-42E5-B4E3-845EEB0F7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0262-1DEB-49D2-88C0-945E10B33552}" type="datetime1">
              <a:rPr lang="ru-RU" smtClean="0"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0952-4224-42E5-B4E3-845EEB0F7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B17EC-BDFB-4C8A-B464-43364DEBC3A0}" type="datetime1">
              <a:rPr lang="ru-RU" smtClean="0"/>
              <a:t>10.12.2019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0952-4224-42E5-B4E3-845EEB0F7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6011-8D65-4253-B33F-66E3B7A8F361}" type="datetime1">
              <a:rPr lang="ru-RU" smtClean="0"/>
              <a:t>10.12.2019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0952-4224-42E5-B4E3-845EEB0F7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A76ED-1B72-4241-96DB-1269E4114001}" type="datetime1">
              <a:rPr lang="ru-RU" smtClean="0"/>
              <a:t>10.12.2019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0952-4224-42E5-B4E3-845EEB0F7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79C7-82BC-4B22-9A29-617DD2C5B1ED}" type="datetime1">
              <a:rPr lang="ru-RU" smtClean="0"/>
              <a:t>10.12.2019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0952-4224-42E5-B4E3-845EEB0F7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8B73F-F813-44FA-8586-D544B9182285}" type="datetime1">
              <a:rPr lang="ru-RU" smtClean="0"/>
              <a:t>10.12.2019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0952-4224-42E5-B4E3-845EEB0F75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7C1CA-9557-4678-95B5-4F2E8072F70E}" type="datetime1">
              <a:rPr lang="ru-RU" smtClean="0"/>
              <a:t>10.12.2019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6140952-4224-42E5-B4E3-845EEB0F75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7CBEE5-4401-44C8-9283-CCB5FA1C1C8E}" type="datetime1">
              <a:rPr lang="ru-RU" smtClean="0"/>
              <a:t>10.12.2019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140952-4224-42E5-B4E3-845EEB0F752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880587"/>
            <a:ext cx="7851648" cy="5472608"/>
          </a:xfrm>
        </p:spPr>
        <p:txBody>
          <a:bodyPr>
            <a:noAutofit/>
          </a:bodyPr>
          <a:lstStyle/>
          <a:p>
            <a:pPr algn="ctr"/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Порядок рассмотрения документов, необходимых для получения государственной поддержки в области сельскохозяйственного страхования, органом местного самоуправления</a:t>
            </a:r>
            <a:endParaRPr lang="ru-RU" sz="4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985" y="0"/>
            <a:ext cx="1545015" cy="97979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pPr marL="0" indent="357188" algn="just">
              <a:buClr>
                <a:schemeClr val="tx2"/>
              </a:buClr>
              <a:buSzPct val="100000"/>
              <a:buFont typeface="+mj-lt"/>
              <a:buAutoNum type="arabicPeriod" startAt="5"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случае, когда Минсельхозпрод возвращает документы сельскохозяйственных товаропроизводителей, орган местного самоуправления возвращает сельскохозяйственному товаропроизводителю полученные документы вместе с письменным уведомлением об отказе в принятии заявления к рассмотрению или об отказе в предоставлении субсидии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позднее следующего рабочего дня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после дня получения документов от министерства.</a:t>
            </a:r>
          </a:p>
          <a:p>
            <a:pPr marL="0" indent="357188" algn="just">
              <a:buClr>
                <a:schemeClr val="tx2"/>
              </a:buClr>
              <a:buSzPct val="100000"/>
              <a:buFont typeface="+mj-lt"/>
              <a:buAutoNum type="arabicPeriod" startAt="5"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случае получения от Минсельхозпрода письменного уведомления о принятии заявления к рассмотрению, вручает указанное уведомление соответствующему сельскохозяйственному товаропроизводителю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позднее следующего рабочего дня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после дня его получения от министерства.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79512" y="476672"/>
            <a:ext cx="8784976" cy="852704"/>
          </a:xfrm>
          <a:prstGeom prst="rect">
            <a:avLst/>
          </a:prstGeom>
        </p:spPr>
        <p:txBody>
          <a:bodyPr vert="horz" lIns="0" rIns="0" bIns="0" anchor="b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Порядок рассмотрения документов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0952-4224-42E5-B4E3-845EEB0F7521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564904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51973"/>
            <a:ext cx="8229600" cy="4206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Какими НПА необходимо руководствоваться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55000" lnSpcReduction="20000"/>
          </a:bodyPr>
          <a:lstStyle/>
          <a:p>
            <a:pPr algn="just" fontAlgn="base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Федеральный Закон от 25.07.2011 № 260-ФЗ «О государственной поддержке в сфере сельскохозяйственного страхования и о внесении изменений в Федеральный Закон «О развитии сельского хозяйства».</a:t>
            </a:r>
          </a:p>
          <a:p>
            <a:pPr algn="just" fontAlgn="base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 Российской Федерации от 14.07.2012 № 717 «О Государственной программе развития сельского хозяйства и регулирования рынков сельскохозяйственной продукции, сырья и продовольствия» (приложение № 9).</a:t>
            </a:r>
          </a:p>
          <a:p>
            <a:pPr algn="just" fontAlgn="base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 Минсельхоза России «Об утверждении Плана сельскохозяйственного страхования на соответствующий год», в котором указывается перечень объектов, страхование которых подлежит субсидированию, он утверждается ежегодно, в этом году например приказом от 30.10.2018 № 483.</a:t>
            </a:r>
          </a:p>
          <a:p>
            <a:pPr algn="just" fontAlgn="base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Кировской области от 29.07.2009 № 18/218 «О предоставлении субсидий из областного бюджета на возмещение части затрат сельскохозяйственных товаропроизводителей на уплату страховых премий по договорам сельскохозяйственного страхования и внесении изменений в постановление Правительства области от 24.11.2005 № 48/280».</a:t>
            </a:r>
          </a:p>
          <a:p>
            <a:pPr algn="just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Распоряжение министерства сельского хозяйства и продовольствия Кировской области от 19.06.2017 № 47 «О предоставлении и рассмотрении документов для предоставления субсидий из областного бюджета на возмещение части затрат сельскохозяйственных товаропроизводителей на уплату страховых премий по договорам сельскохозяйственного страхования».</a:t>
            </a:r>
          </a:p>
          <a:p>
            <a:pPr algn="just"/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Распоряжение министерства сельского хозяйства 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05.02.2019 № 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12 «О представлении и рассмотрении документов для подтверждения соблюдения общих условий предоставления из областного бюджета субсидий сельскохозяйственным товаропроизводителям Кировской области и социальных выплат их работникам».</a:t>
            </a:r>
          </a:p>
          <a:p>
            <a:pPr algn="just"/>
            <a:r>
              <a:rPr lang="ru-RU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Распоряжение министерства сельского хозяйства от 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11.02.2019 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17 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«О порядке заключения и типовой форме соглашения о предоставлении из областного бюджета субсидии на поддержку 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сельскохозяйственного 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производства юридическому лицу (за исключением государственного (муниципального) учреждения), индивидуальному предпринимателю, физическому лицу - производителю товаров, работ, услуг на возмещение 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недополученных 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доходов и (или) 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возмещение </a:t>
            </a:r>
            <a:r>
              <a:rPr lang="ru-RU" sz="25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затрат в связи с производством (реализацией) товаров, выполнением работ, оказанием услуг, на 2019 год</a:t>
            </a:r>
            <a:r>
              <a:rPr lang="ru-RU" sz="2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0952-4224-42E5-B4E3-845EEB0F752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817" y="764704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Кто имеет право получить государственную поддержку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области сельскохозяйственного страхования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4389120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Организации, индивидуальные предприниматели, соответствующие требованиям части 1 статьи 3 Федерального закона от 29.12.2006 № 264-ФЗ «О развитии сельского хозяйства».</a:t>
            </a:r>
          </a:p>
          <a:p>
            <a:pPr algn="just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Крестьянские (фермерские) хозяйства, соответствующие требованиям Федерального закона от 11.06.2003 №74-ФЗ «О крестьянском (фермерском) хозяйстве».</a:t>
            </a:r>
          </a:p>
          <a:p>
            <a:pPr algn="just"/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Сельскохозяйственные потребительские кооперативы, созданные в соответствии с Федеральным законом от 08.12.1995 № 193-ФЗ «О сельскохозяйственной кооперации».</a:t>
            </a:r>
          </a:p>
          <a:p>
            <a:pPr marL="0" indent="0">
              <a:buNone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0952-4224-42E5-B4E3-845EEB0F752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72008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Порядок рассмотрения документов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047728"/>
          </a:xfrm>
        </p:spPr>
        <p:txBody>
          <a:bodyPr>
            <a:normAutofit/>
          </a:bodyPr>
          <a:lstStyle/>
          <a:p>
            <a:pPr marL="0" indent="358775" algn="just">
              <a:buClr>
                <a:schemeClr val="tx2"/>
              </a:buClr>
              <a:buSzPct val="100000"/>
              <a:buFont typeface="+mj-lt"/>
              <a:buAutoNum type="arabicPeriod"/>
              <a:tabLst>
                <a:tab pos="625475" algn="l"/>
              </a:tabLst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получении от сельскохозяйственного товаропроизводителя документов орган местного самоуправления проставляет в полученных документах дату их подачи и рассматривает их в срок, не превышающий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 рабочих дней со дня получения.</a:t>
            </a:r>
          </a:p>
          <a:p>
            <a:pPr marL="0" indent="358775" algn="just">
              <a:buClr>
                <a:schemeClr val="tx2"/>
              </a:buClr>
              <a:buSzPct val="100000"/>
              <a:buFont typeface="+mj-lt"/>
              <a:buAutoNum type="arabicPeriod"/>
              <a:tabLst>
                <a:tab pos="625475" algn="l"/>
              </a:tabLst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Проверяет полноту поданных документов, достоверность сведений, содержащихся в них, включая суммы произведенных затрат, правильность исчисления размеров субсидий, а также соблюдение установленных форм и сроков представления документов.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0952-4224-42E5-B4E3-845EEB0F752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pPr marL="6350" indent="-6350" algn="just"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Документы для получения субсидии, должны быть представлены сельскохозяйственным товаропроизводителем в орган местного самоуправления в следующие сроки:</a:t>
            </a:r>
          </a:p>
          <a:p>
            <a:pPr algn="just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страховании урожая однолетних культур – не позднее 30.09 года осуществления посева либо посадки.</a:t>
            </a:r>
          </a:p>
          <a:p>
            <a:pPr algn="just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страховании урожая многолетних насаждений либо посадок многолетних насаждений – не позднее 30.09 года, следующего за годом осуществления посева либо посадки.</a:t>
            </a:r>
          </a:p>
          <a:p>
            <a:pPr algn="just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страховании урожая озимых культур – не позднее 31.10 года, следующего за годом осуществления посева либо посадки.</a:t>
            </a:r>
          </a:p>
          <a:p>
            <a:pPr algn="just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страховании сельскохозяйственных животных и объектов товарной аквакультуры (товарного рыбоводства)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течение срока действия договора сельскохозяйственного страхования.</a:t>
            </a:r>
          </a:p>
          <a:p>
            <a:pPr marL="0" indent="0" algn="just">
              <a:buNone/>
            </a:pP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72008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Сроки подачи документов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0952-4224-42E5-B4E3-845EEB0F752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" y="692696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Необходимые документы для предоставления в отдел финансирования программ и развития АПК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4767808"/>
          </a:xfrm>
        </p:spPr>
        <p:txBody>
          <a:bodyPr>
            <a:normAutofit/>
          </a:bodyPr>
          <a:lstStyle/>
          <a:p>
            <a:pPr marL="0" indent="0" algn="just">
              <a:buNone/>
              <a:tabLst>
                <a:tab pos="2508250" algn="l"/>
              </a:tabLst>
            </a:pP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Подписанные (заверенные) руководителем документы:</a:t>
            </a:r>
          </a:p>
          <a:p>
            <a:pPr algn="just">
              <a:tabLst>
                <a:tab pos="2508250" algn="l"/>
              </a:tabLst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Опись представленных документов.</a:t>
            </a:r>
          </a:p>
          <a:p>
            <a:pPr algn="just">
              <a:tabLst>
                <a:tab pos="2508250" algn="l"/>
              </a:tabLst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Справки об отсутствии на 1 число обращения за субсидией у сельскохозяйственного товаропроизводителя задолженности по налогам (сборам), по страховым взносам и начисленным по ним пеням и штрафам, выданные налоговым органом и региональным отделением Фонда социального страхования Российской Федерации, на учете в которых состоит сельскохозяйственный товаропроизводитель.</a:t>
            </a:r>
          </a:p>
          <a:p>
            <a:pPr algn="just">
              <a:tabLst>
                <a:tab pos="2508250" algn="l"/>
              </a:tabLst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Справка о размере среднемесячной заработной платы.</a:t>
            </a:r>
          </a:p>
          <a:p>
            <a:pPr algn="just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Справка об отсутствии просроченной задолженности по выплате заработной платы работникам организации.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0952-4224-42E5-B4E3-845EEB0F752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507288" cy="554461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Подписанные (заверенные) руководителем документы:</a:t>
            </a:r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Опись представленных документов,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составленная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прилагаемой форме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Заявление о перечислении субсидий на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расчетный счет страховой организации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 прилагаемой форме.</a:t>
            </a:r>
          </a:p>
          <a:p>
            <a:pPr algn="just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Справки о размере целевых средств областного и федерального бюджетов, составленные на основании договора сельскохозяйственного страхования и платежного поручения или иных документов, подтверждающих уплату сельскохозяйственным товаропроизводителем 50% страховой премии, по прилагаемой форме.</a:t>
            </a:r>
          </a:p>
          <a:p>
            <a:pPr algn="just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Копия договора сельскохозяйственного страхования.</a:t>
            </a:r>
          </a:p>
          <a:p>
            <a:pPr algn="just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Выписка из отчета о платежеспособности страховой организации.</a:t>
            </a:r>
          </a:p>
          <a:p>
            <a:pPr algn="just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подписанного в двух экземплярах со стороны сельскохозяйственного товаропроизводителя соглашения о предоставлении субсидий из областного бюджета (далее - Соглашение), предусматривающего в том числе целевые показатели результативности предоставления субсидий и их значения, требования к отчетности о выполнении Соглашения, а также формы отчетности и сроки их представления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Необходимые документы для предоставления в отдел бухгалтерского учёта и ревизионной работы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0952-4224-42E5-B4E3-845EEB0F752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34579"/>
            <a:ext cx="8229600" cy="576064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требования к договору страхования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505584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Заключение договора сельскохозяйственного страхования в отношении урожая одного или нескольких видов сельскохозяйственных культур, в том числе урожая многолетних насаждений, посадок многолетних насаждений,  –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всей площади земельных участков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расположенных на территории Кировской области, на которых сельскохозяйственным товаропроизводителем выращиваются эти сельскохозяйственные культуры и многолетние насаждения.</a:t>
            </a:r>
          </a:p>
          <a:p>
            <a:pPr algn="just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Заключение договора сельскохозяйственного страхования в отношении сельскохозяйственных животных, –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все имеющееся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сельскохозяйственного товаропроизводителя в Кировской области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поголовье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сельскохозяйственных животных одного или нескольких определенных видов.</a:t>
            </a:r>
          </a:p>
          <a:p>
            <a:pPr algn="just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Заключение договора сельскохозяйственного страхования в отношении сельскохозяйственных культур, за исключением многолетних насаждений, –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срок не позднее 15 календарных дней после окончания их сева или посадки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отношении многолетних насаждений - до момента прекращения их вегетации (перехода в состояние зимнего покоя), в отношении сельскохозяйственных животных -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срок не менее чем год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Минсельхозпрод Кировской области 2019 год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0952-4224-42E5-B4E3-845EEB0F752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85270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Порядок рассмотрения документов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77500" lnSpcReduction="20000"/>
          </a:bodyPr>
          <a:lstStyle/>
          <a:p>
            <a:pPr marL="0" indent="357188" algn="just">
              <a:buClr>
                <a:schemeClr val="tx2"/>
              </a:buClr>
              <a:buSzPct val="100000"/>
              <a:buFont typeface="+mj-lt"/>
              <a:buAutoNum type="arabicPeriod" startAt="3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случае выявления неполноты, недостоверности сведений в поданных документах, нарушения форм и сроков их представления, орган местного самоуправления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возвращает документы подавшему их сельскохозяйственному товаропроизводителю в течение пяти рабочих дней со дня их подачи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письменным уведомлением об отказе в принятии заявления к рассмотрению. В уведомлении должны быть указаны причины возврата документов заявителю. Документы и письменное уведомление направляются с нарочным (под подпись) или заказным письмом с уведомлением о вручении.</a:t>
            </a:r>
          </a:p>
          <a:p>
            <a:pPr marL="0" indent="357188" algn="just">
              <a:buClr>
                <a:schemeClr val="tx2"/>
              </a:buClr>
              <a:buFont typeface="+mj-lt"/>
              <a:buAutoNum type="arabicPeriod" startAt="3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отсутствии указанных недостатков – подтверждает достоверность сведений, содержащихся в документах,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путем проставления в каждом документе соответствующей отметки с указанием должности, фамилии, инициалов и подписи лица, осуществившего проверку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далее передаёт документы в отдел бухгалтерского учета и ревизионной работы и отдел финансирования программ и мероприятий развития АПК Минсельхозпрода в течение пяти рабочих дней со дня их подачи документы, согласно хронологической последовательности, в которой документы были поданы.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Минсельхозпрод Кировской области 2019 год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40952-4224-42E5-B4E3-845EEB0F7521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1117</TotalTime>
  <Words>1120</Words>
  <Application>Microsoft Office PowerPoint</Application>
  <PresentationFormat>Экран (4:3)</PresentationFormat>
  <Paragraphs>70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Constantia</vt:lpstr>
      <vt:lpstr>Times New Roman</vt:lpstr>
      <vt:lpstr>Wingdings 2</vt:lpstr>
      <vt:lpstr>Поток</vt:lpstr>
      <vt:lpstr>Порядок рассмотрения документов, необходимых для получения государственной поддержки в области сельскохозяйственного страхования, органом местного самоуправления</vt:lpstr>
      <vt:lpstr>Какими НПА необходимо руководствоваться</vt:lpstr>
      <vt:lpstr>Кто имеет право получить государственную поддержку  в области сельскохозяйственного страхования</vt:lpstr>
      <vt:lpstr>Порядок рассмотрения документов</vt:lpstr>
      <vt:lpstr>Сроки подачи документов</vt:lpstr>
      <vt:lpstr>Необходимые документы для предоставления в отдел финансирования программ и развития АПК </vt:lpstr>
      <vt:lpstr>Необходимые документы для предоставления в отдел бухгалтерского учёта и ревизионной работы</vt:lpstr>
      <vt:lpstr>Основные требования к договору страхования</vt:lpstr>
      <vt:lpstr>Порядок рассмотрения документов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рассмотрения документов</dc:title>
  <dc:creator>1</dc:creator>
  <cp:lastModifiedBy>Иззатов Эльшан Али-заде</cp:lastModifiedBy>
  <cp:revision>61</cp:revision>
  <cp:lastPrinted>2019-12-09T13:20:18Z</cp:lastPrinted>
  <dcterms:created xsi:type="dcterms:W3CDTF">2019-12-08T08:10:56Z</dcterms:created>
  <dcterms:modified xsi:type="dcterms:W3CDTF">2019-12-10T06:26:34Z</dcterms:modified>
</cp:coreProperties>
</file>