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://www.dezsept.ru/images/background/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068960"/>
            <a:ext cx="2381250" cy="23145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476672"/>
            <a:ext cx="7200800" cy="792088"/>
          </a:xfrm>
        </p:spPr>
        <p:txBody>
          <a:bodyPr anchor="ctr">
            <a:normAutofit/>
          </a:bodyPr>
          <a:lstStyle/>
          <a:p>
            <a:pPr algn="ctr"/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Презентация по распоряжению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сельского хозяйства и продовольствия Кировской области от 05.02.2019 № 12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6165304"/>
            <a:ext cx="6400800" cy="360040"/>
          </a:xfrm>
        </p:spPr>
        <p:txBody>
          <a:bodyPr anchor="ctr">
            <a:norm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Подготовил: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Шашкова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А.А.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4" descr="http://rayon.azov-info.ru/Image/kolo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484784"/>
            <a:ext cx="2855640" cy="2141730"/>
          </a:xfrm>
          <a:prstGeom prst="rect">
            <a:avLst/>
          </a:prstGeom>
          <a:noFill/>
        </p:spPr>
      </p:pic>
      <p:pic>
        <p:nvPicPr>
          <p:cNvPr id="13314" name="Picture 2" descr="http://science.compulenta.ru/upload/iblock/4d2/reuters_43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204864"/>
            <a:ext cx="3484190" cy="24794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81175" y="360363"/>
            <a:ext cx="7362825" cy="404812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Часто встречающиеся замечания:</a:t>
            </a:r>
            <a:endParaRPr lang="ru-RU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1052736"/>
            <a:ext cx="468052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 Опись составлена не по форме №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ФЭ-3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2612" y="1556792"/>
            <a:ext cx="705678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 Нет обязательных реквизитов при заполнении документа – это даты и номера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82612" y="2060848"/>
            <a:ext cx="705678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 Отсутствует угловой штамп сельскохозяйственного товаропроизводителя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82612" y="2996952"/>
            <a:ext cx="70567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 Не указываются даты составления, подписания справок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82613" y="3501008"/>
            <a:ext cx="7056783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В справках формы № ФЭ-1 и № ФЭ-1ип значения доли дохода от реализации сельскохозяйственной продукции (%) необходимо указывать в округлениях два знака после запятой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82612" y="2564904"/>
            <a:ext cx="70567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Не все представленные документы включены в опись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75657" y="4509120"/>
            <a:ext cx="707144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В справке о размере среднемесячной заработной платы формы № ФЭ-СЗ неправильно берется период для расчета среднемесячной заработной платы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20061" r="33807" b="10161"/>
          <a:stretch/>
        </p:blipFill>
        <p:spPr bwMode="auto">
          <a:xfrm>
            <a:off x="0" y="0"/>
            <a:ext cx="9165340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67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59898"/>
            <a:ext cx="7435552" cy="404806"/>
          </a:xfrm>
        </p:spPr>
        <p:txBody>
          <a:bodyPr>
            <a:noAutofit/>
          </a:bodyPr>
          <a:lstStyle/>
          <a:p>
            <a:r>
              <a:rPr lang="ru-RU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 Кто </a:t>
            </a:r>
            <a:r>
              <a:rPr lang="ru-RU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может обратиться для включения в реестр получателей субсидий?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49105" y="4816897"/>
            <a:ext cx="2718729" cy="30777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364088" y="1340768"/>
            <a:ext cx="3491880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и индивидуальные предприниматели, в доходе которых от реализации товаров (работ, услуг) доля дохода от реализации произведенной ими сельскохозяйственной продукции и продуктов ее переработки составляет не менее чем семьдесят процентов за календарный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39" y="4371657"/>
            <a:ext cx="3312369" cy="181588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Сельскохозяйственный товаропроизводитель зарегистрирован на территории Кировской области в соответствии с Федеральным законом от 08.08.2001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129-ФЗ "О государственной регистрации юридических лиц и индивидуальных предпринимателей"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56596" y="5229200"/>
            <a:ext cx="3378871" cy="11695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Крестьянские (фермерские) хозяйства в соответствии с Федеральным законом от 11 июня 2003 года N 74-ФЗ "О крестьянском (фермерском) хозяйстве"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26683" y="2094200"/>
            <a:ext cx="3440945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Сельскохозяйственный товаропроизводитель, созданный в соответствии с требованиями статьи 3 Федерального закона от 29.12.2006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№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264-ФЗ "О развитии сельского хозяйства"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36096" y="3481023"/>
            <a:ext cx="3384376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Сельскохозяйственные потребительские кооперативы, созданные в соответствии с Федеральным законом от 8 декабря 1995 года N 193-ФЗ "О сельскохозяйственной кооперации"</a:t>
            </a:r>
          </a:p>
        </p:txBody>
      </p:sp>
      <p:cxnSp>
        <p:nvCxnSpPr>
          <p:cNvPr id="11" name="Прямая со стрелкой 10"/>
          <p:cNvCxnSpPr>
            <a:stCxn id="9" idx="3"/>
          </p:cNvCxnSpPr>
          <p:nvPr/>
        </p:nvCxnSpPr>
        <p:spPr>
          <a:xfrm flipV="1">
            <a:off x="4767628" y="1767165"/>
            <a:ext cx="596460" cy="1019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9" idx="3"/>
            <a:endCxn id="10" idx="1"/>
          </p:cNvCxnSpPr>
          <p:nvPr/>
        </p:nvCxnSpPr>
        <p:spPr>
          <a:xfrm>
            <a:off x="4767628" y="2786698"/>
            <a:ext cx="668468" cy="1386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3"/>
            <a:endCxn id="8" idx="1"/>
          </p:cNvCxnSpPr>
          <p:nvPr/>
        </p:nvCxnSpPr>
        <p:spPr>
          <a:xfrm>
            <a:off x="4767628" y="2786698"/>
            <a:ext cx="688968" cy="3027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59898"/>
            <a:ext cx="7435552" cy="548822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Для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подтверждения статуса сельскохозяйственного товаропроизводителя представляют следующие документы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7422" y="1268760"/>
            <a:ext cx="3528392" cy="1967993"/>
          </a:xfrm>
          <a:ln w="12700">
            <a:solidFill>
              <a:schemeClr val="accent3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или индивидуальный предприниматель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доходе которых от реализации товаров (работ, услуг) доля дохода от реализации произведенной ими сельскохозяйственной продукции и продуктов ее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переработки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составляет не менее чем семьдесят процентов за календарный год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78297" y="3068960"/>
            <a:ext cx="3816424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составленную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форме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ФЭ-1 (для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сельхозтоваропроизводителей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составляющих бухгалтерскую отчетность)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49841" y="1305703"/>
            <a:ext cx="3024336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ежегодно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срок до 5 февраля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года, следующего за отчетным, либо одновременно с документами, представляемыми на получение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- справку о деятельности СХТП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5013176"/>
            <a:ext cx="184731" cy="3077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078297" y="4105235"/>
            <a:ext cx="3816424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составленную по форме №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ФЭ-1ип (для индивидуальных предпринимателей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также крестьянских (фермерских) хозяйств, являющихся юридическими лицами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составляющих отчетность по форме, ежегодно утверждаемой приказом Министерства сельского хозяйства Российской Федерации)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34113" y="6093296"/>
            <a:ext cx="3827679" cy="5232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опись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представленных документов, составленную по форме № ФЭ-3</a:t>
            </a:r>
          </a:p>
        </p:txBody>
      </p:sp>
      <p:cxnSp>
        <p:nvCxnSpPr>
          <p:cNvPr id="11" name="Прямая соединительная линия 10"/>
          <p:cNvCxnSpPr>
            <a:stCxn id="5" idx="1"/>
          </p:cNvCxnSpPr>
          <p:nvPr/>
        </p:nvCxnSpPr>
        <p:spPr>
          <a:xfrm flipV="1">
            <a:off x="5549841" y="1665743"/>
            <a:ext cx="0" cy="332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759096" y="173338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2"/>
            <a:endCxn id="8" idx="0"/>
          </p:cNvCxnSpPr>
          <p:nvPr/>
        </p:nvCxnSpPr>
        <p:spPr>
          <a:xfrm>
            <a:off x="6986509" y="3807624"/>
            <a:ext cx="0" cy="297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5" idx="2"/>
          </p:cNvCxnSpPr>
          <p:nvPr/>
        </p:nvCxnSpPr>
        <p:spPr>
          <a:xfrm>
            <a:off x="7062009" y="2690698"/>
            <a:ext cx="0" cy="378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3" idx="2"/>
            <a:endCxn id="9" idx="1"/>
          </p:cNvCxnSpPr>
          <p:nvPr/>
        </p:nvCxnSpPr>
        <p:spPr>
          <a:xfrm>
            <a:off x="3011618" y="3236753"/>
            <a:ext cx="2022495" cy="3118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9" y="3510300"/>
            <a:ext cx="3544106" cy="1296144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ежегодно </a:t>
            </a:r>
            <a:r>
              <a:rPr lang="ru-RU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срок не позднее 5 февраля года</a:t>
            </a:r>
            <a:r>
              <a:rPr lang="ru-RU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следующего за отчетным, либо одновременно с документами, представляемыми для первого получения какой-либо 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субсидии или социальной выплаты</a:t>
            </a:r>
            <a:endParaRPr lang="ru-RU" sz="14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5514" y="5375402"/>
            <a:ext cx="331236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опись представленных документов, составленную по форме № ФЭ-3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56010" y="1628799"/>
            <a:ext cx="3986284" cy="307777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 создании более чем одним гражданином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15608" y="5159958"/>
            <a:ext cx="324036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справку о деятельности крестьянского (фермерского) хозяйства, составленную по форме № ФЭ-2</a:t>
            </a: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1396845" y="620688"/>
            <a:ext cx="3249666" cy="504056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</a:rPr>
              <a:t>Крестьянское (фермерское</a:t>
            </a:r>
            <a:r>
              <a:rPr lang="ru-RU" sz="1600" b="1" i="1" dirty="0">
                <a:solidFill>
                  <a:schemeClr val="tx1"/>
                </a:solidFill>
              </a:rPr>
              <a:t>) </a:t>
            </a:r>
            <a:r>
              <a:rPr lang="ru-RU" sz="1600" b="1" i="1" dirty="0" smtClean="0">
                <a:solidFill>
                  <a:schemeClr val="tx1"/>
                </a:solidFill>
              </a:rPr>
              <a:t>хозяйство</a:t>
            </a:r>
            <a:endParaRPr lang="ru-RU" sz="1600" b="1" i="1" dirty="0">
              <a:solidFill>
                <a:schemeClr val="tx1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5761387" y="641220"/>
            <a:ext cx="3024336" cy="84356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первом представлении документов, а также в случае соответствующих изменений</a:t>
            </a: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5615608" y="1628800"/>
            <a:ext cx="3276872" cy="108012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заверенную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главой крестьянского (фермерского) хозяйства копию соглашения о создании крестьянского (фермерского)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хозяйства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5635119" y="2834644"/>
            <a:ext cx="3276872" cy="61264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копии документов, подтверждающих родство членов крестьянского (фермерского) хозяйства</a:t>
            </a:r>
          </a:p>
        </p:txBody>
      </p:sp>
      <p:cxnSp>
        <p:nvCxnSpPr>
          <p:cNvPr id="14" name="Прямая со стрелкой 13"/>
          <p:cNvCxnSpPr>
            <a:stCxn id="10" idx="1"/>
          </p:cNvCxnSpPr>
          <p:nvPr/>
        </p:nvCxnSpPr>
        <p:spPr>
          <a:xfrm flipH="1">
            <a:off x="4427984" y="1063002"/>
            <a:ext cx="1333403" cy="565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716016" y="1936576"/>
            <a:ext cx="919103" cy="484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2" idx="1"/>
          </p:cNvCxnSpPr>
          <p:nvPr/>
        </p:nvCxnSpPr>
        <p:spPr>
          <a:xfrm>
            <a:off x="4716016" y="1936576"/>
            <a:ext cx="919103" cy="1204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342294" y="4797152"/>
            <a:ext cx="419093" cy="362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753171" y="4833446"/>
            <a:ext cx="1818830" cy="541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59898"/>
            <a:ext cx="7435552" cy="548822"/>
          </a:xfrm>
          <a:ln w="12700">
            <a:solidFill>
              <a:schemeClr val="bg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  Субсидии </a:t>
            </a:r>
            <a:r>
              <a:rPr lang="ru-RU" sz="160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предоставляются при выполнении </a:t>
            </a:r>
            <a:r>
              <a:rPr lang="ru-RU" sz="160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сельхозтоваропроизводителем</a:t>
            </a:r>
            <a:r>
              <a:rPr lang="ru-RU" sz="160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следующих общих условий: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1052736"/>
            <a:ext cx="7704856" cy="52322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3.1.    Создан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требованиями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статьи 3 Федерального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закона от 29.12.2006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№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264-ФЗ "О развитии сельского хозяйства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3419872" y="1988840"/>
            <a:ext cx="45719" cy="4571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259632" y="1728235"/>
            <a:ext cx="7704856" cy="404621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   Зарегистрирован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территории Кировской области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259632" y="2348880"/>
            <a:ext cx="7704856" cy="648072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    Обеспечивает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 условий предоставления субсидий по состоянию на 1-е число месяца обращения за субсидией (подачи заявки на участие в конкурсе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19672" y="3212976"/>
            <a:ext cx="720080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3.3.1.	У сельскохозяйственного товаропроизводителя отсутствует неисполненная обязанность по уплате налогов, сборов, страховых взносов, пеней, штрафов, процентов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32599" y="4149080"/>
            <a:ext cx="7174946" cy="108012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3.3.2.	У сельскохозяйственного товаропроизводителя отсутствует просроченная задолженность по возврату в областной бюджет субсидий, бюджетных инвестиций, предоставленных в том числе в соответствии с иными правовыми актами, и иная просроченная задолженность перед областным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бюджетом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05700" y="5373216"/>
            <a:ext cx="7188918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3.3.3.	Сельскохозяйственный товаропроизводитель - юридическое лицо не находится в процессе реорганизации, ликвидации, банкротства, а индивидуальный предприниматель не прекратил деятельность в качестве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индивидуального предпринимателя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123728" y="692696"/>
            <a:ext cx="6567623" cy="1080120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3.3.4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Сельскохозяйственный товаропроизводитель не является иностранным юридическим лицом, а также российским юридическим лицом, в уставном (складочном) капитале которого доля участия иностранных юридических лиц, в совокупности превышает 50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процентов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23728" y="2204864"/>
            <a:ext cx="6570341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3.3.5.	Сельскохозяйственный товаропроизводитель не получал средства на те же цели из областного бюджета в соответствии с порядками предоставления субсидии, на основании иных нормативных правовых актов или муниципальных правовых актов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23728" y="3645024"/>
            <a:ext cx="6585716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3.3.6.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Размер среднемесячной заработной платы работников сельскохозяйственного товаропроизводителя не ниже полутора минимальных размеров оплаты труда, установленных федеральным законом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32205" y="5013176"/>
            <a:ext cx="6583626" cy="633361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3.3.7.	У сельскохозяйственного товаропроизводителя отсутствует просроченная задолженность по выплате заработной платы его работникам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3649" y="287890"/>
            <a:ext cx="7416824" cy="1124886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   Для </a:t>
            </a: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подтверждения соблюдения этих условий одновременно </a:t>
            </a:r>
            <a:r>
              <a:rPr lang="ru-RU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 документами</a:t>
            </a: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предоставляемыми на получение субсидии, сельскохозяйственный товаропроизводитель представляет органу местного самоуправления, по состоянию на 1-е число месяца обращения за субсидией (подачи заявки на участие в конкурсе) в двух экземплярах следующие документы: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1412776"/>
            <a:ext cx="7644731" cy="22929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4.1.      Справку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об исполнении налогоплательщиком обязанности по уплате налогов, сборов, страховых взносов, пеней, штрафов, процентов по форме, утвержденной приложением № 1 или приложением № 3 к приказу Министерства финансов Российской Федерации и Федеральной налоговой службы от 20.01.2017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ММВ-7-8/20@, либо справку о состоянии расчетов по налогам, сборам, страховым взносам, пеням, штрафам, процентам организаций и индивидуальных предпринимателей по форме, утвержденной приложением № 1 или приложением № 4 к приказу Министерства финансов Российской Федерации и Федеральной налоговой службы от 28.12.2016 № ММВ-7-17/722@. Указанные справки, в том числе и полученные налогоплательщиком в электронной форме по телекоммуникационным каналам связи, должны быть заверены налоговым органом. Справка представляется по инициативе сельскохозяйственного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товаропроизводителя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3789040"/>
            <a:ext cx="4752528" cy="149271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4.2.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Справку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 состоянии расчетов по страховым взносам, пеням и штрафам на обязательное социальное страхование от несчастных случаев на производстве и профессиональных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заболеваний, заверенную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Государственным учреждением - Кировским региональным отделением Фонда социального страхования Российской Федерации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5373216"/>
            <a:ext cx="4752528" cy="5347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4.3</a:t>
            </a:r>
            <a:r>
              <a:rPr lang="ru-RU" sz="1300" spc="-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ru-RU" sz="1300" spc="-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Справку </a:t>
            </a:r>
            <a:r>
              <a:rPr lang="ru-RU" sz="1300" spc="-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размере среднемесячной заработной платы, составленную по </a:t>
            </a:r>
            <a:r>
              <a:rPr lang="ru-RU" sz="1300" spc="-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форме № ФЭ-СЗ</a:t>
            </a:r>
            <a:endParaRPr lang="ru-RU" sz="1300" spc="-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7" y="5949280"/>
            <a:ext cx="3965038" cy="80738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4.4.   Справку </a:t>
            </a:r>
            <a:r>
              <a:rPr lang="ru-RU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отсутствии просроченной задолженности по выплате заработной платы работникам организации, составленную по форме </a:t>
            </a: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ФЭ-ПЗ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91632" y="6320515"/>
            <a:ext cx="35288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4.5.     Опись представленных документов, составленную по форме № ФЭ-3</a:t>
            </a:r>
          </a:p>
        </p:txBody>
      </p:sp>
      <p:sp>
        <p:nvSpPr>
          <p:cNvPr id="8" name="Овал 7"/>
          <p:cNvSpPr/>
          <p:nvPr/>
        </p:nvSpPr>
        <p:spPr>
          <a:xfrm>
            <a:off x="5868144" y="6093296"/>
            <a:ext cx="3168352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23404" y="3705711"/>
            <a:ext cx="2969076" cy="2531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4.1. Справку об исполнении налогоплательщиком обязанности по уплате налогов, и при наличии задолженности – справку о состоянии расчетов по налогам. Справки должны быть заверены налоговым органом. Справки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запрошенные в электронном виде, представляются при наличии  электронной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подписи, включающей сведения о владельце, номер сертификата, дату и время подписания,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заверенные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СХТП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9631" y="486447"/>
            <a:ext cx="7138644" cy="338554"/>
          </a:xfrm>
          <a:prstGeom prst="rect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Орган местного самоуправления: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37812" y="971436"/>
            <a:ext cx="713864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5.1. Принимает у сельскохозяйственного товаропроизводителя представленные им документы, сверяет состав, названия и реквизиты представленных документов с их описью и регистрирует их в день получения в следующем порядке: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7813" y="5286037"/>
            <a:ext cx="7138643" cy="11695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5.2. Проверяет соответствие сельскохозяйственных товаропроизводителей и поданных ими документов установленным требованиям, включая полноту, соблюдение установленной формы и сроков представления документов, а также правильность их составления и достоверность содержащихся в них сведений, отсутствие в них противоречий.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51720" y="1988840"/>
            <a:ext cx="6624736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5.1.1. В случае несовпадения состава, названия и (или) реквизитов представленных документов с описью представленных документов делает в описи соответствующие отметки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51720" y="2899792"/>
            <a:ext cx="6624736" cy="60121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5.1.2. Делает во всех экземплярах описи представленных документов отметку о дне принятия документов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51719" y="3717032"/>
            <a:ext cx="6606555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5.1.3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Вносит реквизиты описи представленных документов в специальный журнал, составленный по прилагаемой форме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ФЭ-4, листы которого должны быть пронумерованы, прошнурованы и скреплены печатью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органа </a:t>
            </a:r>
            <a:r>
              <a:rPr lang="ru-RU" dirty="0"/>
              <a:t>местного самоуправления.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51720" y="4653136"/>
            <a:ext cx="6606554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5.1.4. Возвращает сельскохозяйственному товаропроизводителю один экземпляр описи представленных документов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59898"/>
            <a:ext cx="7435552" cy="404806"/>
          </a:xfrm>
        </p:spPr>
        <p:txBody>
          <a:bodyPr>
            <a:no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 результатам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проверки ОМСУ: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9890" y="836712"/>
            <a:ext cx="7406640" cy="7200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  Возвращает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представленные документы сельскохозяйственным товаропроизводителям в течение пяти рабочих дней со дня подачи с указанием в письменной форме причин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возврата с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нарочным (под подпись) или заказным письмом с уведомлением о вручении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75734" y="3094112"/>
            <a:ext cx="741682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Составляет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основе документов, соответствующих установленным требованиям, сводную справку о деятельности сельскохозяйственных товаропроизводителей, по форме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ФЭ-5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89706" y="4221088"/>
            <a:ext cx="7416824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Представляет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сводную справку, а также документы (в одном экземпляре), представленные сельскохозяйственными товаропроизводителями и полученные в рамках межведомственного информационного взаимодействия в соответствии с настоящим Регламентом, в отдел финансирования программ и мероприятий развития АПК министерства не позднее пяти рабочих дней после окончания срока представления документов</a:t>
            </a:r>
          </a:p>
        </p:txBody>
      </p:sp>
      <p:sp>
        <p:nvSpPr>
          <p:cNvPr id="6" name="Овал 5"/>
          <p:cNvSpPr/>
          <p:nvPr/>
        </p:nvSpPr>
        <p:spPr>
          <a:xfrm>
            <a:off x="4355976" y="5661248"/>
            <a:ext cx="4124578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срок 05 февраля и второй срок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- одновременно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 предоставлением документов на субсидию</a:t>
            </a:r>
          </a:p>
        </p:txBody>
      </p:sp>
      <p:sp>
        <p:nvSpPr>
          <p:cNvPr id="7" name="Овал 6"/>
          <p:cNvSpPr/>
          <p:nvPr/>
        </p:nvSpPr>
        <p:spPr>
          <a:xfrm>
            <a:off x="3419872" y="1722512"/>
            <a:ext cx="5372686" cy="1202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устранения причин возврата сельскохозяйственный товаропроизводитель вправе вновь подать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документы в срок не позднее следующего рабочего дня после получения возвращенных ему документов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549</TotalTime>
  <Words>1183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Презентация по распоряжению министерства сельского хозяйства и продовольствия Кировской области от 05.02.2019 № 12</vt:lpstr>
      <vt:lpstr>1.   Кто может обратиться для включения в реестр получателей субсидий?</vt:lpstr>
      <vt:lpstr>2. Для подтверждения статуса сельскохозяйственного товаропроизводителя представляют следующие документы</vt:lpstr>
      <vt:lpstr>ежегодно в срок не позднее 5 февраля года, следующего за отчетным, либо одновременно с документами, представляемыми для первого получения какой-либо субсидии или социальной выплаты</vt:lpstr>
      <vt:lpstr>3.   Субсидии предоставляются при выполнении сельхозтоваропроизводителем следующих общих условий:</vt:lpstr>
      <vt:lpstr>Презентация PowerPoint</vt:lpstr>
      <vt:lpstr>4.    Для подтверждения соблюдения этих условий одновременно с документами, предоставляемыми на получение субсидии, сельскохозяйственный товаропроизводитель представляет органу местного самоуправления, по состоянию на 1-е число месяца обращения за субсидией (подачи заявки на участие в конкурсе) в двух экземплярах следующие документы:</vt:lpstr>
      <vt:lpstr>Презентация PowerPoint</vt:lpstr>
      <vt:lpstr>По результатам проверки ОМСУ:</vt:lpstr>
      <vt:lpstr>Часто встречающиеся замечания: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Molotilkin</dc:creator>
  <cp:lastModifiedBy>WIIN0703</cp:lastModifiedBy>
  <cp:revision>54</cp:revision>
  <cp:lastPrinted>2019-12-02T12:17:06Z</cp:lastPrinted>
  <dcterms:created xsi:type="dcterms:W3CDTF">2012-09-30T10:52:19Z</dcterms:created>
  <dcterms:modified xsi:type="dcterms:W3CDTF">2019-12-10T09:16:26Z</dcterms:modified>
</cp:coreProperties>
</file>