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75" r:id="rId7"/>
    <p:sldId id="292" r:id="rId8"/>
    <p:sldId id="260" r:id="rId9"/>
    <p:sldId id="298" r:id="rId10"/>
    <p:sldId id="299" r:id="rId11"/>
    <p:sldId id="300" r:id="rId12"/>
    <p:sldId id="302" r:id="rId13"/>
    <p:sldId id="293" r:id="rId14"/>
    <p:sldId id="294" r:id="rId15"/>
    <p:sldId id="277" r:id="rId16"/>
    <p:sldId id="262" r:id="rId17"/>
    <p:sldId id="295" r:id="rId18"/>
    <p:sldId id="296" r:id="rId19"/>
    <p:sldId id="297" r:id="rId20"/>
    <p:sldId id="263" r:id="rId21"/>
    <p:sldId id="264" r:id="rId22"/>
    <p:sldId id="265" r:id="rId23"/>
    <p:sldId id="278" r:id="rId24"/>
    <p:sldId id="280" r:id="rId25"/>
    <p:sldId id="281" r:id="rId26"/>
    <p:sldId id="266" r:id="rId27"/>
    <p:sldId id="305" r:id="rId28"/>
    <p:sldId id="267" r:id="rId29"/>
    <p:sldId id="291" r:id="rId30"/>
    <p:sldId id="268" r:id="rId31"/>
    <p:sldId id="282" r:id="rId32"/>
    <p:sldId id="283" r:id="rId33"/>
    <p:sldId id="284" r:id="rId34"/>
    <p:sldId id="285" r:id="rId35"/>
    <p:sldId id="286" r:id="rId36"/>
    <p:sldId id="306" r:id="rId37"/>
    <p:sldId id="287" r:id="rId38"/>
    <p:sldId id="307" r:id="rId39"/>
    <p:sldId id="289" r:id="rId40"/>
    <p:sldId id="272" r:id="rId41"/>
    <p:sldId id="273" r:id="rId42"/>
    <p:sldId id="274" r:id="rId43"/>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9" autoAdjust="0"/>
    <p:restoredTop sz="94660"/>
  </p:normalViewPr>
  <p:slideViewPr>
    <p:cSldViewPr>
      <p:cViewPr>
        <p:scale>
          <a:sx n="113" d="100"/>
          <a:sy n="113" d="100"/>
        </p:scale>
        <p:origin x="-158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314943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221217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57808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157822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400990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287474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1158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205816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139936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114770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43E6F8-F1AA-4C85-A8F4-D570A02C2D94}" type="datetimeFigureOut">
              <a:rPr lang="ru-RU" smtClean="0"/>
              <a:pPr/>
              <a:t>13.12.2019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206482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3E6F8-F1AA-4C85-A8F4-D570A02C2D94}" type="datetimeFigureOut">
              <a:rPr lang="ru-RU" smtClean="0"/>
              <a:pPr/>
              <a:t>13.12.2019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FCCF0-3020-48C1-878F-754B423B6159}" type="slidenum">
              <a:rPr lang="ru-RU" smtClean="0"/>
              <a:pPr/>
              <a:t>‹#›</a:t>
            </a:fld>
            <a:endParaRPr lang="ru-RU" dirty="0"/>
          </a:p>
        </p:txBody>
      </p:sp>
    </p:spTree>
    <p:extLst>
      <p:ext uri="{BB962C8B-B14F-4D97-AF65-F5344CB8AC3E}">
        <p14:creationId xmlns:p14="http://schemas.microsoft.com/office/powerpoint/2010/main" val="4223810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consultantplus://offline/ref=3D14882F90969377CFDFAAADB9834377257D6398193AD50F96608AEF6F24779DE07E88C10DE5D356BE836C3DB35616C21DA9EB897809E5B9E57A339Dy5nA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consultantplus://offline/ref=4BF06E0B6C754BFE145709F7DE6C2805479433CE7E1219A7EA7017F5CADEA3B13BA1DF7A6C85DAD26000A9E1032807450D062591E5DBED3AE22FDD8Ea9sEM" TargetMode="External"/><Relationship Id="rId2" Type="http://schemas.openxmlformats.org/officeDocument/2006/relationships/hyperlink" Target="consultantplus://offline/ref=2276B081816EAE6717CF2FD2823838FB09C9C4646FA11ECD22E01B9F495A242269DA37B4993188EE1CB11E5D1F95EE114E0E57E465193222b8y1M" TargetMode="External"/><Relationship Id="rId1" Type="http://schemas.openxmlformats.org/officeDocument/2006/relationships/slideLayout" Target="../slideLayouts/slideLayout7.xml"/><Relationship Id="rId4" Type="http://schemas.openxmlformats.org/officeDocument/2006/relationships/hyperlink" Target="consultantplus://offline/ref=C9B4F6B0684020D35F96D5C62127139A51EF3781617D3132B78FFC6D9BE31A6CA0534E4F63AA9D057FAF7DCBC4361E87359D7E4A5BAB05246E8FC2D264rB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827584" y="2132856"/>
            <a:ext cx="7772400" cy="2187674"/>
          </a:xfrm>
        </p:spPr>
        <p:txBody>
          <a:bodyPr>
            <a:normAutofit/>
          </a:bodyPr>
          <a:lstStyle/>
          <a:p>
            <a:r>
              <a:rPr lang="ru-RU" dirty="0" smtClean="0">
                <a:solidFill>
                  <a:srgbClr val="0070C0"/>
                </a:solidFill>
                <a:latin typeface="Arial Black" panose="020B0A04020102020204" pitchFamily="34" charset="0"/>
              </a:rPr>
              <a:t>Грант на развитие семейных ферм                     </a:t>
            </a:r>
            <a:r>
              <a:rPr lang="ru-RU" sz="4000" dirty="0" smtClean="0">
                <a:solidFill>
                  <a:srgbClr val="FF0000"/>
                </a:solidFill>
                <a:latin typeface="Arial Black" panose="020B0A04020102020204" pitchFamily="34" charset="0"/>
              </a:rPr>
              <a:t>2020 год</a:t>
            </a:r>
            <a:endParaRPr lang="ru-RU" sz="4000" dirty="0">
              <a:solidFill>
                <a:srgbClr val="FF0000"/>
              </a:solidFill>
              <a:latin typeface="Arial Black" panose="020B0A04020102020204" pitchFamily="34" charset="0"/>
            </a:endParaRPr>
          </a:p>
        </p:txBody>
      </p:sp>
      <p:pic>
        <p:nvPicPr>
          <p:cNvPr id="1026" name="Picture 2" descr="http://today.kz/static/uploads/media/pages/uf/1428039470id2y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2771801"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oezerno.ru/wp-content/uploads/2016/11/otkorm-k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4" y="0"/>
            <a:ext cx="2523119" cy="19888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3-tub-ru.yandex.net/i?id=2de6401a5c60e54d55e97557c55e90d8&amp;n=33&amp;h=215&amp;w=32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4718785"/>
            <a:ext cx="3203848" cy="21392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m3-tub-ru.yandex.net/i?id=45d9a98304695c92c58169fc74695ea9&amp;n=33&amp;h=215&amp;w=32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03848" y="4718785"/>
            <a:ext cx="3076575" cy="21392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im2-tub-ru.yandex.net/i?id=a84d4af16ad0ca3aafc7e143b956c9b2&amp;n=33&amp;h=215&amp;w=279"/>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80423" y="4718784"/>
            <a:ext cx="2830920" cy="211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5545" y="96213"/>
            <a:ext cx="7276012"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СОБСТВЕННЫЕ  РЕСУРСЫ  ГЛАВЫ  К(Ф)Х</a:t>
            </a:r>
            <a:endParaRPr lang="ru-RU" sz="24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628800"/>
            <a:ext cx="2022745" cy="2232248"/>
          </a:xfrm>
          <a:prstGeom prst="rect">
            <a:avLst/>
          </a:prstGeom>
        </p:spPr>
      </p:pic>
      <p:sp>
        <p:nvSpPr>
          <p:cNvPr id="4" name="TextBox 3"/>
          <p:cNvSpPr txBox="1"/>
          <p:nvPr/>
        </p:nvSpPr>
        <p:spPr>
          <a:xfrm>
            <a:off x="467545" y="3933056"/>
            <a:ext cx="2088232" cy="1477328"/>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Земельный участок с/х назначения </a:t>
            </a:r>
          </a:p>
          <a:p>
            <a:pPr algn="ctr"/>
            <a:r>
              <a:rPr lang="ru-RU" b="1" i="1" dirty="0" smtClean="0">
                <a:latin typeface="Times New Roman" panose="02020603050405020304" pitchFamily="18" charset="0"/>
                <a:cs typeface="Times New Roman" panose="02020603050405020304" pitchFamily="18" charset="0"/>
              </a:rPr>
              <a:t>от 0,5 до 100 и более га </a:t>
            </a:r>
            <a:endParaRPr lang="ru-RU" b="1" i="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1628800"/>
            <a:ext cx="2232248" cy="2232248"/>
          </a:xfrm>
          <a:prstGeom prst="rect">
            <a:avLst/>
          </a:prstGeom>
        </p:spPr>
      </p:pic>
      <p:sp>
        <p:nvSpPr>
          <p:cNvPr id="8" name="TextBox 7"/>
          <p:cNvSpPr txBox="1"/>
          <p:nvPr/>
        </p:nvSpPr>
        <p:spPr>
          <a:xfrm>
            <a:off x="2718861" y="3933056"/>
            <a:ext cx="1997155" cy="646331"/>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С/Х Техника от 1 до 5 ед.</a:t>
            </a:r>
            <a:endParaRPr lang="ru-RU" b="1"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1628800"/>
            <a:ext cx="2098515" cy="2232248"/>
          </a:xfrm>
          <a:prstGeom prst="rect">
            <a:avLst/>
          </a:prstGeom>
        </p:spPr>
      </p:pic>
      <p:sp>
        <p:nvSpPr>
          <p:cNvPr id="10" name="TextBox 9"/>
          <p:cNvSpPr txBox="1"/>
          <p:nvPr/>
        </p:nvSpPr>
        <p:spPr>
          <a:xfrm>
            <a:off x="5220072" y="3933056"/>
            <a:ext cx="1895389" cy="1200329"/>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Объект недвижимости производственного назначения </a:t>
            </a:r>
            <a:endParaRPr lang="ru-RU" b="1" i="1" dirty="0">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6296" y="1700808"/>
            <a:ext cx="1639556" cy="2088232"/>
          </a:xfrm>
          <a:prstGeom prst="rect">
            <a:avLst/>
          </a:prstGeom>
        </p:spPr>
      </p:pic>
      <p:sp>
        <p:nvSpPr>
          <p:cNvPr id="14" name="TextBox 13"/>
          <p:cNvSpPr txBox="1"/>
          <p:nvPr/>
        </p:nvSpPr>
        <p:spPr>
          <a:xfrm>
            <a:off x="7377667" y="3861048"/>
            <a:ext cx="1442805" cy="1200329"/>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Выручка от реализации с/х продукции </a:t>
            </a: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40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5545" y="96213"/>
            <a:ext cx="7276012"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СОБСТВЕННЫЕ  РЕСУРСЫ  ГЛАВЫ  К(Ф)Х</a:t>
            </a:r>
            <a:endParaRPr lang="ru-RU" sz="2400" b="1" dirty="0">
              <a:latin typeface="Times New Roman" panose="02020603050405020304" pitchFamily="18" charset="0"/>
              <a:cs typeface="Times New Roman" panose="02020603050405020304" pitchFamily="18" charset="0"/>
            </a:endParaRPr>
          </a:p>
        </p:txBody>
      </p:sp>
      <p:pic>
        <p:nvPicPr>
          <p:cNvPr id="15" name="Рисунок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528" y="1340768"/>
            <a:ext cx="2376264" cy="2304256"/>
          </a:xfrm>
          <a:prstGeom prst="rect">
            <a:avLst/>
          </a:prstGeom>
        </p:spPr>
      </p:pic>
      <p:sp>
        <p:nvSpPr>
          <p:cNvPr id="16" name="TextBox 15"/>
          <p:cNvSpPr txBox="1"/>
          <p:nvPr/>
        </p:nvSpPr>
        <p:spPr>
          <a:xfrm>
            <a:off x="179512" y="4005064"/>
            <a:ext cx="2022745" cy="923330"/>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Решен вопрос с ведением бух. учета </a:t>
            </a:r>
            <a:endParaRPr lang="ru-RU" b="1" i="1" dirty="0">
              <a:latin typeface="Times New Roman" panose="02020603050405020304" pitchFamily="18" charset="0"/>
              <a:cs typeface="Times New Roman" panose="02020603050405020304" pitchFamily="18" charset="0"/>
            </a:endParaRPr>
          </a:p>
        </p:txBody>
      </p:sp>
      <p:pic>
        <p:nvPicPr>
          <p:cNvPr id="19" name="Рисунок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832" y="1340768"/>
            <a:ext cx="2664296" cy="2376264"/>
          </a:xfrm>
          <a:prstGeom prst="rect">
            <a:avLst/>
          </a:prstGeom>
        </p:spPr>
      </p:pic>
      <p:sp>
        <p:nvSpPr>
          <p:cNvPr id="25" name="Прямоугольник 24"/>
          <p:cNvSpPr/>
          <p:nvPr/>
        </p:nvSpPr>
        <p:spPr>
          <a:xfrm>
            <a:off x="2915816" y="4005064"/>
            <a:ext cx="3096344" cy="923330"/>
          </a:xfrm>
          <a:prstGeom prst="rect">
            <a:avLst/>
          </a:prstGeom>
        </p:spPr>
        <p:txBody>
          <a:bodyPr wrap="square">
            <a:spAutoFit/>
          </a:bodyPr>
          <a:lstStyle/>
          <a:p>
            <a:pPr lvl="0" algn="ctr"/>
            <a:r>
              <a:rPr lang="ru-RU" b="1" i="1" dirty="0" smtClean="0">
                <a:solidFill>
                  <a:prstClr val="black"/>
                </a:solidFill>
                <a:latin typeface="Times New Roman" panose="02020603050405020304" pitchFamily="18" charset="0"/>
                <a:cs typeface="Times New Roman" panose="02020603050405020304" pitchFamily="18" charset="0"/>
              </a:rPr>
              <a:t>Сбыт произведенной продукции: переработчики или </a:t>
            </a:r>
            <a:r>
              <a:rPr lang="ru-RU" b="1" i="1" dirty="0" err="1" smtClean="0">
                <a:solidFill>
                  <a:prstClr val="black"/>
                </a:solidFill>
                <a:latin typeface="Times New Roman" panose="02020603050405020304" pitchFamily="18" charset="0"/>
                <a:cs typeface="Times New Roman" panose="02020603050405020304" pitchFamily="18" charset="0"/>
              </a:rPr>
              <a:t>СПоК</a:t>
            </a:r>
            <a:endParaRPr lang="ru-RU" b="1" i="1" dirty="0">
              <a:solidFill>
                <a:prstClr val="black"/>
              </a:solidFill>
              <a:latin typeface="Times New Roman" panose="02020603050405020304" pitchFamily="18" charset="0"/>
              <a:cs typeface="Times New Roman" panose="02020603050405020304" pitchFamily="18" charset="0"/>
            </a:endParaRPr>
          </a:p>
        </p:txBody>
      </p:sp>
      <p:pic>
        <p:nvPicPr>
          <p:cNvPr id="27" name="Рисунок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192" y="1268760"/>
            <a:ext cx="2448272" cy="2448272"/>
          </a:xfrm>
          <a:prstGeom prst="rect">
            <a:avLst/>
          </a:prstGeom>
        </p:spPr>
      </p:pic>
      <p:sp>
        <p:nvSpPr>
          <p:cNvPr id="28" name="Прямоугольник 27"/>
          <p:cNvSpPr/>
          <p:nvPr/>
        </p:nvSpPr>
        <p:spPr>
          <a:xfrm>
            <a:off x="6156176" y="4077072"/>
            <a:ext cx="2808312" cy="646331"/>
          </a:xfrm>
          <a:prstGeom prst="rect">
            <a:avLst/>
          </a:prstGeom>
        </p:spPr>
        <p:txBody>
          <a:bodyPr wrap="square">
            <a:spAutoFit/>
          </a:bodyPr>
          <a:lstStyle/>
          <a:p>
            <a:r>
              <a:rPr lang="ru-RU" b="1" i="1" dirty="0" smtClean="0">
                <a:latin typeface="Times New Roman" panose="02020603050405020304" pitchFamily="18" charset="0"/>
                <a:cs typeface="Times New Roman" panose="02020603050405020304" pitchFamily="18" charset="0"/>
              </a:rPr>
              <a:t>В К(Ф)Х имеются </a:t>
            </a:r>
            <a:r>
              <a:rPr lang="ru-RU" b="1" i="1" dirty="0" err="1" smtClean="0">
                <a:latin typeface="Times New Roman" panose="02020603050405020304" pitchFamily="18" charset="0"/>
                <a:cs typeface="Times New Roman" panose="02020603050405020304" pitchFamily="18" charset="0"/>
              </a:rPr>
              <a:t>зоо</a:t>
            </a:r>
            <a:r>
              <a:rPr lang="ru-RU" b="1" i="1" dirty="0" smtClean="0">
                <a:latin typeface="Times New Roman" panose="02020603050405020304" pitchFamily="18" charset="0"/>
                <a:cs typeface="Times New Roman" panose="02020603050405020304" pitchFamily="18" charset="0"/>
              </a:rPr>
              <a:t>-, </a:t>
            </a:r>
            <a:r>
              <a:rPr lang="ru-RU" b="1" i="1" dirty="0" err="1" smtClean="0">
                <a:latin typeface="Times New Roman" panose="02020603050405020304" pitchFamily="18" charset="0"/>
                <a:cs typeface="Times New Roman" panose="02020603050405020304" pitchFamily="18" charset="0"/>
              </a:rPr>
              <a:t>вет</a:t>
            </a:r>
            <a:r>
              <a:rPr lang="ru-RU" b="1" i="1" dirty="0" smtClean="0">
                <a:latin typeface="Times New Roman" panose="02020603050405020304" pitchFamily="18" charset="0"/>
                <a:cs typeface="Times New Roman" panose="02020603050405020304" pitchFamily="18" charset="0"/>
              </a:rPr>
              <a:t> - специалисты</a:t>
            </a: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40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5545" y="96213"/>
            <a:ext cx="7276012" cy="461665"/>
          </a:xfrm>
          <a:prstGeom prst="rect">
            <a:avLst/>
          </a:prstGeom>
          <a:noFill/>
        </p:spPr>
        <p:txBody>
          <a:bodyPr wrap="square" rtlCol="0">
            <a:spAutoFit/>
          </a:bodyPr>
          <a:lstStyle/>
          <a:p>
            <a:pPr algn="ctr"/>
            <a:r>
              <a:rPr lang="ru-RU" sz="2400" b="1" dirty="0" smtClean="0">
                <a:latin typeface="Times New Roman" panose="02020603050405020304" pitchFamily="18" charset="0"/>
                <a:cs typeface="Times New Roman" panose="02020603050405020304" pitchFamily="18" charset="0"/>
              </a:rPr>
              <a:t>СОБСТВЕННЫЕ  РЕСУРСЫ  ГЛАВЫ  К(Ф)Х</a:t>
            </a:r>
            <a:endParaRPr lang="ru-RU" sz="2400" b="1"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9992" y="908720"/>
            <a:ext cx="1557857" cy="1945698"/>
          </a:xfrm>
          <a:prstGeom prst="rect">
            <a:avLst/>
          </a:prstGeom>
        </p:spPr>
      </p:pic>
      <p:sp>
        <p:nvSpPr>
          <p:cNvPr id="22" name="TextBox 21"/>
          <p:cNvSpPr txBox="1"/>
          <p:nvPr/>
        </p:nvSpPr>
        <p:spPr>
          <a:xfrm>
            <a:off x="4716016" y="3284984"/>
            <a:ext cx="1800200" cy="1477328"/>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Созданы условия для уничтожения биологических отходов</a:t>
            </a:r>
            <a:endParaRPr lang="ru-RU" b="1" i="1" dirty="0">
              <a:latin typeface="Times New Roman" panose="02020603050405020304" pitchFamily="18" charset="0"/>
              <a:cs typeface="Times New Roman" panose="02020603050405020304" pitchFamily="18" charset="0"/>
            </a:endParaRPr>
          </a:p>
        </p:txBody>
      </p:sp>
      <p:pic>
        <p:nvPicPr>
          <p:cNvPr id="23" name="Рисунок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908720"/>
            <a:ext cx="2232249" cy="1881120"/>
          </a:xfrm>
          <a:prstGeom prst="rect">
            <a:avLst/>
          </a:prstGeom>
        </p:spPr>
      </p:pic>
      <p:sp>
        <p:nvSpPr>
          <p:cNvPr id="24" name="TextBox 23"/>
          <p:cNvSpPr txBox="1"/>
          <p:nvPr/>
        </p:nvSpPr>
        <p:spPr>
          <a:xfrm>
            <a:off x="7059609" y="3429001"/>
            <a:ext cx="1869413" cy="1200329"/>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Поголовье сельскохозяйственных животных </a:t>
            </a:r>
            <a:endParaRPr lang="ru-RU" b="1" i="1"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755576" y="1124744"/>
            <a:ext cx="3528392" cy="1754326"/>
          </a:xfrm>
          <a:prstGeom prst="rect">
            <a:avLst/>
          </a:prstGeom>
        </p:spPr>
        <p:txBody>
          <a:bodyPr wrap="square">
            <a:spAutoFit/>
          </a:bodyPr>
          <a:lstStyle/>
          <a:p>
            <a:pPr algn="just"/>
            <a:r>
              <a:rPr lang="ru-RU" b="1" dirty="0" smtClean="0">
                <a:solidFill>
                  <a:srgbClr val="FF0000"/>
                </a:solidFill>
                <a:latin typeface="Times New Roman" pitchFamily="18" charset="0"/>
                <a:cs typeface="Times New Roman" pitchFamily="18" charset="0"/>
              </a:rPr>
              <a:t>Наличие кондиционных семян от общего количества семян, имеющихся в крестьянском (фермерском) хозяйстве на дату подачи заявки на участие в конкурсе, в процентах</a:t>
            </a:r>
            <a:r>
              <a:rPr lang="ru-RU" dirty="0" smtClean="0">
                <a:solidFill>
                  <a:srgbClr val="FF0000"/>
                </a:solidFill>
                <a:latin typeface="Times New Roman" pitchFamily="18" charset="0"/>
                <a:cs typeface="Times New Roman" pitchFamily="18" charset="0"/>
              </a:rPr>
              <a:t> </a:t>
            </a:r>
            <a:endParaRPr lang="ru-RU" dirty="0">
              <a:solidFill>
                <a:srgbClr val="FF0000"/>
              </a:solidFill>
              <a:latin typeface="Times New Roman" pitchFamily="18" charset="0"/>
              <a:cs typeface="Times New Roman" pitchFamily="18" charset="0"/>
            </a:endParaRPr>
          </a:p>
        </p:txBody>
      </p:sp>
      <p:sp>
        <p:nvSpPr>
          <p:cNvPr id="26" name="Прямоугольник 25"/>
          <p:cNvSpPr/>
          <p:nvPr/>
        </p:nvSpPr>
        <p:spPr>
          <a:xfrm>
            <a:off x="827584" y="3140969"/>
            <a:ext cx="3744416" cy="2031325"/>
          </a:xfrm>
          <a:prstGeom prst="rect">
            <a:avLst/>
          </a:prstGeom>
        </p:spPr>
        <p:txBody>
          <a:bodyPr wrap="square">
            <a:spAutoFit/>
          </a:bodyPr>
          <a:lstStyle/>
          <a:p>
            <a:pPr algn="just"/>
            <a:r>
              <a:rPr lang="ru-RU" b="1" dirty="0" smtClean="0">
                <a:solidFill>
                  <a:srgbClr val="FF0000"/>
                </a:solidFill>
              </a:rPr>
              <a:t>Наличие </a:t>
            </a:r>
            <a:r>
              <a:rPr lang="ru-RU" b="1" dirty="0" err="1" smtClean="0">
                <a:solidFill>
                  <a:srgbClr val="FF0000"/>
                </a:solidFill>
              </a:rPr>
              <a:t>высокорепродукционных</a:t>
            </a:r>
            <a:r>
              <a:rPr lang="ru-RU" b="1" dirty="0" smtClean="0">
                <a:solidFill>
                  <a:srgbClr val="FF0000"/>
                </a:solidFill>
              </a:rPr>
              <a:t> (оригинальных, элитных, с 1 по 4 репродукцию) семян от общего количества семян, имеющихся в крестьянском (фермерском) хозяйстве на дату подачи заявки на участие в конкурсе, в процентах </a:t>
            </a:r>
            <a:endParaRPr lang="ru-RU" b="1" dirty="0">
              <a:solidFill>
                <a:srgbClr val="FF0000"/>
              </a:solidFill>
            </a:endParaRPr>
          </a:p>
        </p:txBody>
      </p:sp>
    </p:spTree>
    <p:extLst>
      <p:ext uri="{BB962C8B-B14F-4D97-AF65-F5344CB8AC3E}">
        <p14:creationId xmlns:p14="http://schemas.microsoft.com/office/powerpoint/2010/main" val="296240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3" name="TextBox 2"/>
          <p:cNvSpPr txBox="1"/>
          <p:nvPr/>
        </p:nvSpPr>
        <p:spPr>
          <a:xfrm>
            <a:off x="539552" y="1340768"/>
            <a:ext cx="4968552" cy="3477875"/>
          </a:xfrm>
          <a:prstGeom prst="rect">
            <a:avLst/>
          </a:prstGeom>
          <a:noFill/>
        </p:spPr>
        <p:txBody>
          <a:bodyPr wrap="square" rtlCol="0">
            <a:spAutoFit/>
          </a:bodyPr>
          <a:lstStyle/>
          <a:p>
            <a:pPr marL="342900" indent="-342900" algn="just">
              <a:buFontTx/>
              <a:buAutoNum type="arabicPeriod"/>
            </a:pPr>
            <a:r>
              <a:rPr lang="ru-RU" sz="2000" b="1" dirty="0" smtClean="0"/>
              <a:t>Разработку проектной документации на строительство, реконструкцию                     или модернизацию объектов для производства и переработки сельскохозяйственной продукции                         на территории муниципального образования Кировской области,                          где осуществляет деятельность крестьянское (фермерское) хозяйство – победитель конкурса.</a:t>
            </a:r>
          </a:p>
          <a:p>
            <a:pPr marL="342900" indent="-342900">
              <a:buFontTx/>
              <a:buAutoNum type="arabicPeriod"/>
            </a:pPr>
            <a:endParaRPr lang="ru-RU" sz="2000" b="1" dirty="0" smtClean="0"/>
          </a:p>
        </p:txBody>
      </p:sp>
      <p:pic>
        <p:nvPicPr>
          <p:cNvPr id="5" name="Рисунок 4"/>
          <p:cNvPicPr>
            <a:picLocks noChangeAspect="1"/>
          </p:cNvPicPr>
          <p:nvPr/>
        </p:nvPicPr>
        <p:blipFill>
          <a:blip r:embed="rId2" cstate="print"/>
          <a:stretch>
            <a:fillRect/>
          </a:stretch>
        </p:blipFill>
        <p:spPr>
          <a:xfrm>
            <a:off x="5724128" y="1412776"/>
            <a:ext cx="3168352" cy="3456384"/>
          </a:xfrm>
          <a:prstGeom prst="rect">
            <a:avLst/>
          </a:prstGeom>
        </p:spPr>
      </p:pic>
      <p:sp>
        <p:nvSpPr>
          <p:cNvPr id="6" name="TextBox 5"/>
          <p:cNvSpPr txBox="1"/>
          <p:nvPr/>
        </p:nvSpPr>
        <p:spPr>
          <a:xfrm>
            <a:off x="755576" y="3672365"/>
            <a:ext cx="7344816" cy="369332"/>
          </a:xfrm>
          <a:prstGeom prst="rect">
            <a:avLst/>
          </a:prstGeom>
          <a:noFill/>
        </p:spPr>
        <p:txBody>
          <a:bodyPr wrap="square" rtlCol="0">
            <a:spAutoFit/>
          </a:bodyPr>
          <a:lstStyle/>
          <a:p>
            <a:pPr indent="342900" algn="just">
              <a:spcAft>
                <a:spcPts val="0"/>
              </a:spcAft>
            </a:pPr>
            <a:r>
              <a:rPr lang="ru-RU" b="1" dirty="0" smtClean="0">
                <a:latin typeface="Arial" panose="020B0604020202020204" pitchFamily="34" charset="0"/>
                <a:ea typeface="Times New Roman" panose="02020603050405020304" pitchFamily="18" charset="0"/>
              </a:rPr>
              <a:t> </a:t>
            </a:r>
          </a:p>
        </p:txBody>
      </p:sp>
      <p:sp>
        <p:nvSpPr>
          <p:cNvPr id="8" name="TextBox 7"/>
          <p:cNvSpPr txBox="1"/>
          <p:nvPr/>
        </p:nvSpPr>
        <p:spPr>
          <a:xfrm>
            <a:off x="1125452" y="5217399"/>
            <a:ext cx="5020888" cy="369332"/>
          </a:xfrm>
          <a:prstGeom prst="rect">
            <a:avLst/>
          </a:prstGeom>
          <a:noFill/>
        </p:spPr>
        <p:txBody>
          <a:bodyPr wrap="square" rtlCol="0">
            <a:spAutoFit/>
          </a:bodyPr>
          <a:lstStyle/>
          <a:p>
            <a:pPr indent="342900">
              <a:spcAft>
                <a:spcPts val="0"/>
              </a:spcAft>
            </a:pPr>
            <a:r>
              <a:rPr lang="ru-RU" dirty="0" smtClean="0">
                <a:latin typeface="Arial" panose="020B0604020202020204" pitchFamily="34" charset="0"/>
                <a:ea typeface="Times New Roman" panose="02020603050405020304" pitchFamily="18" charset="0"/>
              </a:rPr>
              <a:t> </a:t>
            </a:r>
            <a:endParaRPr lang="ru-RU" b="1" dirty="0">
              <a:effectLst/>
              <a:latin typeface="Arial" panose="020B0604020202020204" pitchFamily="34" charset="0"/>
              <a:ea typeface="Times New Roman" panose="02020603050405020304" pitchFamily="18" charset="0"/>
            </a:endParaRPr>
          </a:p>
        </p:txBody>
      </p:sp>
      <p:sp>
        <p:nvSpPr>
          <p:cNvPr id="4" name="TextBox 3"/>
          <p:cNvSpPr txBox="1"/>
          <p:nvPr/>
        </p:nvSpPr>
        <p:spPr>
          <a:xfrm>
            <a:off x="899592" y="0"/>
            <a:ext cx="7669224" cy="1077218"/>
          </a:xfrm>
          <a:prstGeom prst="rect">
            <a:avLst/>
          </a:prstGeom>
          <a:noFill/>
        </p:spPr>
        <p:txBody>
          <a:bodyPr wrap="square" rtlCol="0">
            <a:spAutoFit/>
          </a:bodyPr>
          <a:lstStyle/>
          <a:p>
            <a:pPr algn="ctr"/>
            <a:r>
              <a:rPr lang="ru-RU" sz="3200" b="1" dirty="0" smtClean="0">
                <a:solidFill>
                  <a:srgbClr val="7030A0"/>
                </a:solidFill>
              </a:rPr>
              <a:t>Средства гранта на развитие </a:t>
            </a:r>
            <a:r>
              <a:rPr lang="ru-RU" sz="3200" b="1" dirty="0" smtClean="0">
                <a:solidFill>
                  <a:srgbClr val="FF0000"/>
                </a:solidFill>
              </a:rPr>
              <a:t>семейной фермы </a:t>
            </a:r>
            <a:r>
              <a:rPr lang="ru-RU" sz="3200" b="1" dirty="0" smtClean="0">
                <a:solidFill>
                  <a:srgbClr val="7030A0"/>
                </a:solidFill>
              </a:rPr>
              <a:t>могут быть использованы на:</a:t>
            </a:r>
          </a:p>
        </p:txBody>
      </p:sp>
    </p:spTree>
    <p:extLst>
      <p:ext uri="{BB962C8B-B14F-4D97-AF65-F5344CB8AC3E}">
        <p14:creationId xmlns:p14="http://schemas.microsoft.com/office/powerpoint/2010/main" val="49265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6" name="TextBox 5"/>
          <p:cNvSpPr txBox="1"/>
          <p:nvPr/>
        </p:nvSpPr>
        <p:spPr>
          <a:xfrm>
            <a:off x="755576" y="3672365"/>
            <a:ext cx="7344816" cy="369332"/>
          </a:xfrm>
          <a:prstGeom prst="rect">
            <a:avLst/>
          </a:prstGeom>
          <a:noFill/>
        </p:spPr>
        <p:txBody>
          <a:bodyPr wrap="square" rtlCol="0">
            <a:spAutoFit/>
          </a:bodyPr>
          <a:lstStyle/>
          <a:p>
            <a:pPr indent="342900" algn="just">
              <a:spcAft>
                <a:spcPts val="0"/>
              </a:spcAft>
            </a:pPr>
            <a:r>
              <a:rPr lang="ru-RU" b="1" dirty="0" smtClean="0">
                <a:latin typeface="Arial" panose="020B0604020202020204" pitchFamily="34" charset="0"/>
                <a:ea typeface="Times New Roman" panose="02020603050405020304" pitchFamily="18" charset="0"/>
              </a:rPr>
              <a:t> </a:t>
            </a:r>
          </a:p>
        </p:txBody>
      </p:sp>
      <p:sp>
        <p:nvSpPr>
          <p:cNvPr id="8" name="TextBox 7"/>
          <p:cNvSpPr txBox="1"/>
          <p:nvPr/>
        </p:nvSpPr>
        <p:spPr>
          <a:xfrm>
            <a:off x="1125452" y="5217399"/>
            <a:ext cx="5020888" cy="369332"/>
          </a:xfrm>
          <a:prstGeom prst="rect">
            <a:avLst/>
          </a:prstGeom>
          <a:noFill/>
        </p:spPr>
        <p:txBody>
          <a:bodyPr wrap="square" rtlCol="0">
            <a:spAutoFit/>
          </a:bodyPr>
          <a:lstStyle/>
          <a:p>
            <a:pPr indent="342900">
              <a:spcAft>
                <a:spcPts val="0"/>
              </a:spcAft>
            </a:pPr>
            <a:r>
              <a:rPr lang="ru-RU" dirty="0" smtClean="0">
                <a:latin typeface="Arial" panose="020B0604020202020204" pitchFamily="34" charset="0"/>
                <a:ea typeface="Times New Roman" panose="02020603050405020304" pitchFamily="18" charset="0"/>
              </a:rPr>
              <a:t> </a:t>
            </a:r>
            <a:endParaRPr lang="ru-RU" b="1" dirty="0">
              <a:effectLst/>
              <a:latin typeface="Arial" panose="020B0604020202020204" pitchFamily="34" charset="0"/>
              <a:ea typeface="Times New Roman" panose="02020603050405020304" pitchFamily="18" charset="0"/>
            </a:endParaRPr>
          </a:p>
        </p:txBody>
      </p:sp>
      <p:sp>
        <p:nvSpPr>
          <p:cNvPr id="4" name="TextBox 3"/>
          <p:cNvSpPr txBox="1"/>
          <p:nvPr/>
        </p:nvSpPr>
        <p:spPr>
          <a:xfrm>
            <a:off x="899592" y="0"/>
            <a:ext cx="7669224" cy="1569660"/>
          </a:xfrm>
          <a:prstGeom prst="rect">
            <a:avLst/>
          </a:prstGeom>
          <a:noFill/>
        </p:spPr>
        <p:txBody>
          <a:bodyPr wrap="square" rtlCol="0">
            <a:spAutoFit/>
          </a:bodyPr>
          <a:lstStyle/>
          <a:p>
            <a:pPr algn="ctr"/>
            <a:r>
              <a:rPr lang="ru-RU" sz="3200" b="1" dirty="0" smtClean="0">
                <a:solidFill>
                  <a:srgbClr val="7030A0"/>
                </a:solidFill>
              </a:rPr>
              <a:t>Средства гранта на развитие </a:t>
            </a:r>
            <a:r>
              <a:rPr lang="ru-RU" sz="3200" b="1" dirty="0" smtClean="0">
                <a:solidFill>
                  <a:srgbClr val="FF0000"/>
                </a:solidFill>
              </a:rPr>
              <a:t>семейной фермы </a:t>
            </a:r>
            <a:r>
              <a:rPr lang="ru-RU" sz="3200" b="1" dirty="0" smtClean="0">
                <a:solidFill>
                  <a:srgbClr val="7030A0"/>
                </a:solidFill>
              </a:rPr>
              <a:t>могут быть использованы на:</a:t>
            </a:r>
          </a:p>
          <a:p>
            <a:pPr algn="ctr"/>
            <a:endParaRPr lang="ru-RU" sz="3200" b="1" dirty="0" smtClean="0">
              <a:solidFill>
                <a:srgbClr val="7030A0"/>
              </a:solidFill>
            </a:endParaRPr>
          </a:p>
        </p:txBody>
      </p:sp>
      <p:sp>
        <p:nvSpPr>
          <p:cNvPr id="7" name="Прямоугольник 6"/>
          <p:cNvSpPr/>
          <p:nvPr/>
        </p:nvSpPr>
        <p:spPr>
          <a:xfrm>
            <a:off x="683568" y="1340768"/>
            <a:ext cx="7920880" cy="1477328"/>
          </a:xfrm>
          <a:prstGeom prst="rect">
            <a:avLst/>
          </a:prstGeom>
        </p:spPr>
        <p:txBody>
          <a:bodyPr wrap="square">
            <a:spAutoFit/>
          </a:bodyPr>
          <a:lstStyle/>
          <a:p>
            <a:pPr marL="269875" indent="-269875" algn="just"/>
            <a:r>
              <a:rPr lang="ru-RU" b="1" dirty="0" smtClean="0"/>
              <a:t>2. Приобретение, строительство, реконструкцию, ремонт или модернизацию объектов для производства и переработки сельскохозяйственной продукции на территории муниципального образования Кировской области, где осуществляет деятельность крестьянское (фермерское) хозяйство – победитель конкурса.</a:t>
            </a:r>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664" y="2924944"/>
            <a:ext cx="6264696" cy="3528392"/>
          </a:xfrm>
          <a:prstGeom prst="rect">
            <a:avLst/>
          </a:prstGeom>
        </p:spPr>
      </p:pic>
    </p:spTree>
    <p:extLst>
      <p:ext uri="{BB962C8B-B14F-4D97-AF65-F5344CB8AC3E}">
        <p14:creationId xmlns:p14="http://schemas.microsoft.com/office/powerpoint/2010/main" val="49265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3" name="TextBox 2"/>
          <p:cNvSpPr txBox="1"/>
          <p:nvPr/>
        </p:nvSpPr>
        <p:spPr>
          <a:xfrm>
            <a:off x="1125452" y="2276872"/>
            <a:ext cx="5174740" cy="400110"/>
          </a:xfrm>
          <a:prstGeom prst="rect">
            <a:avLst/>
          </a:prstGeom>
          <a:noFill/>
        </p:spPr>
        <p:txBody>
          <a:bodyPr wrap="square" rtlCol="0">
            <a:spAutoFit/>
          </a:bodyPr>
          <a:lstStyle/>
          <a:p>
            <a:pPr marL="342900" indent="-342900"/>
            <a:r>
              <a:rPr lang="ru-RU" sz="2000" b="1" dirty="0" smtClean="0"/>
              <a:t> </a:t>
            </a:r>
          </a:p>
        </p:txBody>
      </p:sp>
      <p:sp>
        <p:nvSpPr>
          <p:cNvPr id="6" name="TextBox 5"/>
          <p:cNvSpPr txBox="1"/>
          <p:nvPr/>
        </p:nvSpPr>
        <p:spPr>
          <a:xfrm>
            <a:off x="755576" y="3672365"/>
            <a:ext cx="7344816" cy="369332"/>
          </a:xfrm>
          <a:prstGeom prst="rect">
            <a:avLst/>
          </a:prstGeom>
          <a:noFill/>
        </p:spPr>
        <p:txBody>
          <a:bodyPr wrap="square" rtlCol="0">
            <a:spAutoFit/>
          </a:bodyPr>
          <a:lstStyle/>
          <a:p>
            <a:pPr indent="342900" algn="just">
              <a:spcAft>
                <a:spcPts val="0"/>
              </a:spcAft>
            </a:pPr>
            <a:r>
              <a:rPr lang="ru-RU" b="1" dirty="0" smtClean="0">
                <a:latin typeface="Arial" panose="020B0604020202020204" pitchFamily="34" charset="0"/>
                <a:ea typeface="Times New Roman" panose="02020603050405020304" pitchFamily="18" charset="0"/>
              </a:rPr>
              <a:t> </a:t>
            </a:r>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0192" y="1556792"/>
            <a:ext cx="2736304" cy="2304256"/>
          </a:xfrm>
          <a:prstGeom prst="rect">
            <a:avLst/>
          </a:prstGeom>
        </p:spPr>
      </p:pic>
      <p:sp>
        <p:nvSpPr>
          <p:cNvPr id="7" name="Прямоугольник 6"/>
          <p:cNvSpPr/>
          <p:nvPr/>
        </p:nvSpPr>
        <p:spPr>
          <a:xfrm>
            <a:off x="611560" y="1628800"/>
            <a:ext cx="5544616" cy="2554545"/>
          </a:xfrm>
          <a:prstGeom prst="rect">
            <a:avLst/>
          </a:prstGeom>
        </p:spPr>
        <p:txBody>
          <a:bodyPr wrap="square">
            <a:spAutoFit/>
          </a:bodyPr>
          <a:lstStyle/>
          <a:p>
            <a:pPr algn="just"/>
            <a:r>
              <a:rPr lang="ru-RU" b="1" dirty="0" smtClean="0"/>
              <a:t>3.</a:t>
            </a:r>
            <a:r>
              <a:rPr lang="ru-RU" dirty="0" smtClean="0"/>
              <a:t> </a:t>
            </a:r>
            <a:r>
              <a:rPr lang="ru-RU" b="1" dirty="0" smtClean="0"/>
              <a:t>К</a:t>
            </a:r>
            <a:r>
              <a:rPr lang="ru-RU" sz="2000" b="1" dirty="0" smtClean="0"/>
              <a:t>омплектацию объектов для производства и переработки сельскохозяйственной продукции оборудованием сельскохозяйственной техникой и специализированным транспортом и их монтаж. </a:t>
            </a:r>
          </a:p>
          <a:p>
            <a:pPr algn="just"/>
            <a:r>
              <a:rPr lang="ru-RU" sz="2000" b="1" dirty="0" smtClean="0"/>
              <a:t>Перечень указанного оборудования, техники и специализированного транспорта, </a:t>
            </a:r>
            <a:r>
              <a:rPr lang="ru-RU" sz="2000" b="1" dirty="0" smtClean="0">
                <a:solidFill>
                  <a:srgbClr val="FF0000"/>
                </a:solidFill>
              </a:rPr>
              <a:t>утверждается правовым актом министерства.</a:t>
            </a:r>
            <a:endParaRPr lang="ru-RU" sz="2000" b="1" dirty="0"/>
          </a:p>
        </p:txBody>
      </p:sp>
      <p:sp>
        <p:nvSpPr>
          <p:cNvPr id="8" name="Прямоугольник 7"/>
          <p:cNvSpPr/>
          <p:nvPr/>
        </p:nvSpPr>
        <p:spPr>
          <a:xfrm>
            <a:off x="827584" y="260649"/>
            <a:ext cx="7776864" cy="1077218"/>
          </a:xfrm>
          <a:prstGeom prst="rect">
            <a:avLst/>
          </a:prstGeom>
        </p:spPr>
        <p:txBody>
          <a:bodyPr wrap="square">
            <a:spAutoFit/>
          </a:bodyPr>
          <a:lstStyle/>
          <a:p>
            <a:pPr algn="ctr"/>
            <a:r>
              <a:rPr lang="ru-RU" sz="3200" b="1" dirty="0" smtClean="0">
                <a:solidFill>
                  <a:srgbClr val="7030A0"/>
                </a:solidFill>
              </a:rPr>
              <a:t>Средства гранта на развитие </a:t>
            </a:r>
            <a:r>
              <a:rPr lang="ru-RU" sz="3200" b="1" dirty="0" smtClean="0">
                <a:solidFill>
                  <a:srgbClr val="FF0000"/>
                </a:solidFill>
              </a:rPr>
              <a:t>семейной фермы </a:t>
            </a:r>
            <a:r>
              <a:rPr lang="ru-RU" sz="3200" b="1" dirty="0" smtClean="0">
                <a:solidFill>
                  <a:srgbClr val="7030A0"/>
                </a:solidFill>
              </a:rPr>
              <a:t>могут быть использованы на:</a:t>
            </a:r>
          </a:p>
        </p:txBody>
      </p:sp>
      <p:pic>
        <p:nvPicPr>
          <p:cNvPr id="10" name="Рисунок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904" y="4221088"/>
            <a:ext cx="2232248" cy="2016224"/>
          </a:xfrm>
          <a:prstGeom prst="rect">
            <a:avLst/>
          </a:prstGeom>
        </p:spPr>
      </p:pic>
      <p:pic>
        <p:nvPicPr>
          <p:cNvPr id="11" name="Рисунок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4221088"/>
            <a:ext cx="2304256" cy="2088232"/>
          </a:xfrm>
          <a:prstGeom prst="rect">
            <a:avLst/>
          </a:prstGeom>
        </p:spPr>
      </p:pic>
      <p:pic>
        <p:nvPicPr>
          <p:cNvPr id="12" name="Рисунок 11"/>
          <p:cNvPicPr>
            <a:picLocks noChangeAspect="1"/>
          </p:cNvPicPr>
          <p:nvPr/>
        </p:nvPicPr>
        <p:blipFill>
          <a:blip r:embed="rId5" cstate="print"/>
          <a:stretch>
            <a:fillRect/>
          </a:stretch>
        </p:blipFill>
        <p:spPr>
          <a:xfrm>
            <a:off x="6372200" y="4149080"/>
            <a:ext cx="2520280" cy="2088232"/>
          </a:xfrm>
          <a:prstGeom prst="rect">
            <a:avLst/>
          </a:prstGeom>
        </p:spPr>
      </p:pic>
    </p:spTree>
    <p:extLst>
      <p:ext uri="{BB962C8B-B14F-4D97-AF65-F5344CB8AC3E}">
        <p14:creationId xmlns:p14="http://schemas.microsoft.com/office/powerpoint/2010/main" val="49265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6056" y="2852936"/>
            <a:ext cx="3240360" cy="2952328"/>
          </a:xfrm>
          <a:prstGeom prst="rect">
            <a:avLst/>
          </a:prstGeom>
        </p:spPr>
      </p:pic>
      <p:sp>
        <p:nvSpPr>
          <p:cNvPr id="12" name="Прямоугольник 11"/>
          <p:cNvSpPr/>
          <p:nvPr/>
        </p:nvSpPr>
        <p:spPr>
          <a:xfrm>
            <a:off x="899592" y="1484784"/>
            <a:ext cx="4608512" cy="369332"/>
          </a:xfrm>
          <a:prstGeom prst="rect">
            <a:avLst/>
          </a:prstGeom>
        </p:spPr>
        <p:txBody>
          <a:bodyPr wrap="square">
            <a:spAutoFit/>
          </a:bodyPr>
          <a:lstStyle/>
          <a:p>
            <a:r>
              <a:rPr lang="ru-RU" b="1" dirty="0" smtClean="0"/>
              <a:t> </a:t>
            </a:r>
            <a:endParaRPr lang="ru-RU" b="1" dirty="0"/>
          </a:p>
        </p:txBody>
      </p:sp>
      <p:sp>
        <p:nvSpPr>
          <p:cNvPr id="13" name="Прямоугольник 12"/>
          <p:cNvSpPr/>
          <p:nvPr/>
        </p:nvSpPr>
        <p:spPr>
          <a:xfrm>
            <a:off x="611560" y="188640"/>
            <a:ext cx="7992888" cy="1077218"/>
          </a:xfrm>
          <a:prstGeom prst="rect">
            <a:avLst/>
          </a:prstGeom>
        </p:spPr>
        <p:txBody>
          <a:bodyPr wrap="square">
            <a:spAutoFit/>
          </a:bodyPr>
          <a:lstStyle/>
          <a:p>
            <a:pPr algn="ctr"/>
            <a:r>
              <a:rPr lang="ru-RU" sz="3200" b="1" dirty="0" smtClean="0">
                <a:solidFill>
                  <a:srgbClr val="7030A0"/>
                </a:solidFill>
              </a:rPr>
              <a:t>Средства гранта на развитие </a:t>
            </a:r>
            <a:r>
              <a:rPr lang="ru-RU" sz="3200" b="1" dirty="0" smtClean="0">
                <a:solidFill>
                  <a:srgbClr val="FF0000"/>
                </a:solidFill>
              </a:rPr>
              <a:t>семейной фермы </a:t>
            </a:r>
            <a:r>
              <a:rPr lang="ru-RU" sz="3200" b="1" dirty="0" smtClean="0">
                <a:solidFill>
                  <a:srgbClr val="7030A0"/>
                </a:solidFill>
              </a:rPr>
              <a:t>могут быть использованы на:</a:t>
            </a:r>
          </a:p>
        </p:txBody>
      </p:sp>
      <p:sp>
        <p:nvSpPr>
          <p:cNvPr id="21505" name="Rectangle 1"/>
          <p:cNvSpPr>
            <a:spLocks noChangeArrowheads="1"/>
          </p:cNvSpPr>
          <p:nvPr/>
        </p:nvSpPr>
        <p:spPr bwMode="auto">
          <a:xfrm>
            <a:off x="827584" y="2786634"/>
            <a:ext cx="46805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pPr>
            <a:r>
              <a:rPr kumimoji="0" lang="ru-RU" sz="2000" b="1" i="0" u="none" strike="noStrike" cap="none" normalizeH="0" baseline="0" dirty="0" smtClean="0">
                <a:ln>
                  <a:noFill/>
                </a:ln>
                <a:solidFill>
                  <a:schemeClr val="tx1"/>
                </a:solidFill>
                <a:effectLst/>
                <a:ea typeface="Times New Roman" pitchFamily="18" charset="0"/>
                <a:cs typeface="Arial" pitchFamily="34" charset="0"/>
              </a:rPr>
              <a:t> </a:t>
            </a:r>
            <a:endParaRPr kumimoji="0" lang="ru-RU" sz="2000" b="1" i="0" u="none" strike="noStrike" cap="none" normalizeH="0" baseline="0" dirty="0" smtClean="0">
              <a:ln>
                <a:noFill/>
              </a:ln>
              <a:solidFill>
                <a:schemeClr val="tx1"/>
              </a:solidFill>
              <a:effectLst/>
              <a:cs typeface="Arial" pitchFamily="34" charset="0"/>
            </a:endParaRPr>
          </a:p>
        </p:txBody>
      </p:sp>
      <p:sp>
        <p:nvSpPr>
          <p:cNvPr id="21506" name="Rectangle 2"/>
          <p:cNvSpPr>
            <a:spLocks noChangeArrowheads="1"/>
          </p:cNvSpPr>
          <p:nvPr/>
        </p:nvSpPr>
        <p:spPr bwMode="auto">
          <a:xfrm>
            <a:off x="539552" y="1402150"/>
            <a:ext cx="784887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ea typeface="Times New Roman" pitchFamily="18" charset="0"/>
                <a:cs typeface="Arial" pitchFamily="34" charset="0"/>
              </a:rPr>
              <a:t>4. Приобретение сельскохозяйственных животных и птицы (за исключением свиней). При этом планируемое маточное поголовье крупного рогатого скота </a:t>
            </a:r>
            <a:r>
              <a:rPr kumimoji="0" lang="ru-RU" sz="2000" b="1" i="0" u="none" strike="noStrike" cap="none" normalizeH="0" baseline="0" dirty="0" smtClean="0">
                <a:ln>
                  <a:noFill/>
                </a:ln>
                <a:solidFill>
                  <a:srgbClr val="FF0000"/>
                </a:solidFill>
                <a:effectLst/>
                <a:ea typeface="Times New Roman" pitchFamily="18" charset="0"/>
                <a:cs typeface="Arial" pitchFamily="34" charset="0"/>
              </a:rPr>
              <a:t>не должно превышать 300 голов, овец (коз) – не более 500 условных голов.</a:t>
            </a:r>
            <a:endParaRPr kumimoji="0" lang="ru-RU" sz="2000" b="1" i="0" u="none" strike="noStrike" cap="none" normalizeH="0" baseline="0" dirty="0" smtClean="0">
              <a:ln>
                <a:noFill/>
              </a:ln>
              <a:solidFill>
                <a:srgbClr val="FF0000"/>
              </a:solidFill>
              <a:effectLst/>
              <a:cs typeface="Arial" pitchFamily="34" charset="0"/>
            </a:endParaRPr>
          </a:p>
        </p:txBody>
      </p:sp>
      <p:pic>
        <p:nvPicPr>
          <p:cNvPr id="14" name="Рисунок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2852936"/>
            <a:ext cx="3960440" cy="2952328"/>
          </a:xfrm>
          <a:prstGeom prst="rect">
            <a:avLst/>
          </a:prstGeom>
        </p:spPr>
      </p:pic>
    </p:spTree>
    <p:extLst>
      <p:ext uri="{BB962C8B-B14F-4D97-AF65-F5344CB8AC3E}">
        <p14:creationId xmlns:p14="http://schemas.microsoft.com/office/powerpoint/2010/main" val="364478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611560" y="188640"/>
            <a:ext cx="7992888" cy="1077218"/>
          </a:xfrm>
          <a:prstGeom prst="rect">
            <a:avLst/>
          </a:prstGeom>
        </p:spPr>
        <p:txBody>
          <a:bodyPr wrap="square">
            <a:spAutoFit/>
          </a:bodyPr>
          <a:lstStyle/>
          <a:p>
            <a:pPr algn="ctr"/>
            <a:r>
              <a:rPr lang="ru-RU" sz="3200" b="1" dirty="0" smtClean="0">
                <a:solidFill>
                  <a:srgbClr val="7030A0"/>
                </a:solidFill>
              </a:rPr>
              <a:t>Средства гранта на развитие </a:t>
            </a:r>
            <a:r>
              <a:rPr lang="ru-RU" sz="3200" b="1" dirty="0" smtClean="0">
                <a:solidFill>
                  <a:srgbClr val="FF0000"/>
                </a:solidFill>
              </a:rPr>
              <a:t>семейной фермы </a:t>
            </a:r>
            <a:r>
              <a:rPr lang="ru-RU" sz="3200" b="1" dirty="0" smtClean="0">
                <a:solidFill>
                  <a:srgbClr val="7030A0"/>
                </a:solidFill>
              </a:rPr>
              <a:t>могут быть использованы на:</a:t>
            </a:r>
          </a:p>
        </p:txBody>
      </p:sp>
      <p:sp>
        <p:nvSpPr>
          <p:cNvPr id="10" name="Прямоугольник 9"/>
          <p:cNvSpPr/>
          <p:nvPr/>
        </p:nvSpPr>
        <p:spPr>
          <a:xfrm>
            <a:off x="1475656" y="1772816"/>
            <a:ext cx="6778128" cy="400110"/>
          </a:xfrm>
          <a:prstGeom prst="rect">
            <a:avLst/>
          </a:prstGeom>
        </p:spPr>
        <p:txBody>
          <a:bodyPr wrap="square">
            <a:spAutoFit/>
          </a:bodyPr>
          <a:lstStyle/>
          <a:p>
            <a:pPr lvl="0" indent="450850" algn="just" fontAlgn="base">
              <a:spcBef>
                <a:spcPct val="0"/>
              </a:spcBef>
              <a:spcAft>
                <a:spcPct val="0"/>
              </a:spcAft>
              <a:tabLst>
                <a:tab pos="719138" algn="l"/>
              </a:tabLst>
            </a:pPr>
            <a:r>
              <a:rPr lang="ru-RU" sz="2000" b="1" dirty="0" smtClean="0">
                <a:solidFill>
                  <a:prstClr val="black"/>
                </a:solidFill>
                <a:ea typeface="Times New Roman" pitchFamily="18" charset="0"/>
                <a:cs typeface="Arial" pitchFamily="34" charset="0"/>
              </a:rPr>
              <a:t>5. Приобретение рыбопосадочного материала.</a:t>
            </a:r>
            <a:endParaRPr lang="ru-RU" sz="2000" b="1" dirty="0" smtClean="0">
              <a:solidFill>
                <a:prstClr val="black"/>
              </a:solidFill>
              <a:cs typeface="Arial" pitchFamily="34" charset="0"/>
            </a:endParaRPr>
          </a:p>
        </p:txBody>
      </p:sp>
      <p:pic>
        <p:nvPicPr>
          <p:cNvPr id="14" name="Рисунок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3688" y="2348880"/>
            <a:ext cx="5760640" cy="3096344"/>
          </a:xfrm>
          <a:prstGeom prst="rect">
            <a:avLst/>
          </a:prstGeom>
        </p:spPr>
      </p:pic>
    </p:spTree>
    <p:extLst>
      <p:ext uri="{BB962C8B-B14F-4D97-AF65-F5344CB8AC3E}">
        <p14:creationId xmlns:p14="http://schemas.microsoft.com/office/powerpoint/2010/main" val="364478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611560" y="188640"/>
            <a:ext cx="7992888" cy="1077218"/>
          </a:xfrm>
          <a:prstGeom prst="rect">
            <a:avLst/>
          </a:prstGeom>
        </p:spPr>
        <p:txBody>
          <a:bodyPr wrap="square">
            <a:spAutoFit/>
          </a:bodyPr>
          <a:lstStyle/>
          <a:p>
            <a:pPr algn="ctr"/>
            <a:r>
              <a:rPr lang="ru-RU" sz="3200" b="1" dirty="0" smtClean="0">
                <a:solidFill>
                  <a:srgbClr val="7030A0"/>
                </a:solidFill>
              </a:rPr>
              <a:t>Средства гранта на развитие </a:t>
            </a:r>
            <a:r>
              <a:rPr lang="ru-RU" sz="3200" b="1" dirty="0" smtClean="0">
                <a:solidFill>
                  <a:srgbClr val="FF0000"/>
                </a:solidFill>
              </a:rPr>
              <a:t>семейной фермы </a:t>
            </a:r>
            <a:r>
              <a:rPr lang="ru-RU" sz="3200" b="1" dirty="0" smtClean="0">
                <a:solidFill>
                  <a:srgbClr val="7030A0"/>
                </a:solidFill>
              </a:rPr>
              <a:t>могут быть использованы на:</a:t>
            </a:r>
          </a:p>
        </p:txBody>
      </p:sp>
      <p:sp>
        <p:nvSpPr>
          <p:cNvPr id="48129" name="Rectangle 1"/>
          <p:cNvSpPr>
            <a:spLocks noChangeArrowheads="1"/>
          </p:cNvSpPr>
          <p:nvPr/>
        </p:nvSpPr>
        <p:spPr bwMode="auto">
          <a:xfrm>
            <a:off x="395536" y="284258"/>
            <a:ext cx="8352928"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indent="450850" algn="just" fontAlgn="base">
              <a:spcBef>
                <a:spcPct val="0"/>
              </a:spcBef>
              <a:spcAft>
                <a:spcPct val="0"/>
              </a:spcAf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a:t>
            </a:r>
            <a:r>
              <a:rPr lang="ru-RU" sz="1600" b="1" dirty="0" smtClean="0"/>
              <a:t>Оплату части (не более 20 процентов) стоимости проекта</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 предоставленного в конкурсную комиссию, включающего приобретение имущества, на цели указанные в пунктах 2, 3  и 4 </a:t>
            </a:r>
            <a:r>
              <a:rPr kumimoji="0" lang="ru-RU" sz="1600" b="1" i="0" u="none" strike="noStrike" cap="none" normalizeH="0" baseline="0" dirty="0" smtClean="0">
                <a:ln>
                  <a:noFill/>
                </a:ln>
                <a:solidFill>
                  <a:srgbClr val="7030A0"/>
                </a:solidFill>
                <a:effectLst/>
                <a:ea typeface="Times New Roman" pitchFamily="18" charset="0"/>
                <a:cs typeface="Arial" pitchFamily="34" charset="0"/>
              </a:rPr>
              <a:t>(</a:t>
            </a:r>
            <a:r>
              <a:rPr kumimoji="0" lang="ru-RU" sz="1600" b="1" i="1" u="none" strike="noStrike" cap="none" normalizeH="0" baseline="0" dirty="0" smtClean="0">
                <a:ln>
                  <a:noFill/>
                </a:ln>
                <a:solidFill>
                  <a:srgbClr val="7030A0"/>
                </a:solidFill>
                <a:effectLst/>
                <a:ea typeface="Times New Roman" pitchFamily="18" charset="0"/>
                <a:cs typeface="Arial" pitchFamily="34" charset="0"/>
              </a:rPr>
              <a:t>с</a:t>
            </a:r>
            <a:r>
              <a:rPr lang="ru-RU" sz="1600" b="1" i="1" dirty="0" smtClean="0">
                <a:solidFill>
                  <a:srgbClr val="7030A0"/>
                </a:solidFill>
              </a:rPr>
              <a:t>редства гранта на развитие семейной фермы могут быть использованы</a:t>
            </a:r>
            <a:r>
              <a:rPr lang="ru-RU" sz="1600" b="1" dirty="0" smtClean="0">
                <a:solidFill>
                  <a:srgbClr val="7030A0"/>
                </a:solidFill>
              </a:rPr>
              <a:t>)</a:t>
            </a:r>
            <a:r>
              <a:rPr kumimoji="0" lang="ru-RU" sz="1600" b="1" i="0" u="none" strike="noStrike" cap="none" normalizeH="0" dirty="0" smtClean="0">
                <a:ln>
                  <a:noFill/>
                </a:ln>
                <a:solidFill>
                  <a:schemeClr val="tx1"/>
                </a:solidFill>
                <a:effectLst/>
                <a:ea typeface="Times New Roman" pitchFamily="18" charset="0"/>
                <a:cs typeface="Arial" pitchFamily="34" charset="0"/>
              </a:rPr>
              <a:t> </a:t>
            </a:r>
            <a:r>
              <a:rPr kumimoji="0" lang="ru-RU" sz="1600" b="1" i="0" u="none" strike="noStrike" cap="none" normalizeH="0" baseline="0" dirty="0" smtClean="0">
                <a:ln>
                  <a:noFill/>
                </a:ln>
                <a:solidFill>
                  <a:schemeClr val="tx1"/>
                </a:solidFill>
                <a:effectLst/>
                <a:ea typeface="Times New Roman" pitchFamily="18" charset="0"/>
                <a:cs typeface="Arial" pitchFamily="34" charset="0"/>
              </a:rPr>
              <a:t>, осуществленных с привлечением льготного инвестиционного кредита, в соответствии с постановлением Правительства Российской Федерации от 29 декабря 2016 г. № 1528 «Об утверждении Правил предоставления из федерального бюджета субсидий российским кредитным организациям, международным финансовым организациям и государственной корпорации «Банк развития и внешнеэкономической деятельности (Внешэкономбанк)» на возмещение недополученных ими доходов по кредитам, выданным сельскохозяйственным товаропроизводителям (за исключением сельскохозяйственных кредитных потребительских кооперативов), организациям и индивидуальным предпринимателям, осуществляющим производство, первичную и (или) последующую (промышленную) переработку сельскохозяйственной продукции и ее реализацию, по льготной ставке, и о внесении изменений в пункт 9 Правил предоставления и распределения субсидий из федерального бюджета бюджетам субъектов Российской Федерации на возмещение части затрат на уплату процентов по кредитам, полученным в российских кредитных организациях, и займам, полученным в сельскохозяйственных кредитных потребительских кооперативах» (далее – постановлением Правительства Российской Федерации от 29 декабря 2016 г. № 1528, а также оплату части процентов (за первые 18 месяцев с даты привлечения кредита) по кредиту, указанному в настоящем Порядке).</a:t>
            </a:r>
            <a:endParaRPr kumimoji="0" lang="ru-RU" sz="1600" b="1"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364478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alpha val="65000"/>
          </a:srgbClr>
        </a:solidFill>
        <a:effectLst/>
      </p:bgPr>
    </p:bg>
    <p:spTree>
      <p:nvGrpSpPr>
        <p:cNvPr id="1" name=""/>
        <p:cNvGrpSpPr/>
        <p:nvPr/>
      </p:nvGrpSpPr>
      <p:grpSpPr>
        <a:xfrm>
          <a:off x="0" y="0"/>
          <a:ext cx="0" cy="0"/>
          <a:chOff x="0" y="0"/>
          <a:chExt cx="0" cy="0"/>
        </a:xfrm>
      </p:grpSpPr>
      <p:sp>
        <p:nvSpPr>
          <p:cNvPr id="13" name="Прямоугольник 12"/>
          <p:cNvSpPr/>
          <p:nvPr/>
        </p:nvSpPr>
        <p:spPr>
          <a:xfrm>
            <a:off x="611560" y="188640"/>
            <a:ext cx="7992888" cy="1077218"/>
          </a:xfrm>
          <a:prstGeom prst="rect">
            <a:avLst/>
          </a:prstGeom>
        </p:spPr>
        <p:txBody>
          <a:bodyPr wrap="square">
            <a:spAutoFit/>
          </a:bodyPr>
          <a:lstStyle/>
          <a:p>
            <a:pPr algn="ctr"/>
            <a:r>
              <a:rPr lang="ru-RU" sz="3200" b="1" dirty="0" smtClean="0">
                <a:solidFill>
                  <a:srgbClr val="7030A0"/>
                </a:solidFill>
              </a:rPr>
              <a:t>Средства гранта на развитие </a:t>
            </a:r>
            <a:r>
              <a:rPr lang="ru-RU" sz="3200" b="1" dirty="0" smtClean="0">
                <a:solidFill>
                  <a:srgbClr val="FF0000"/>
                </a:solidFill>
              </a:rPr>
              <a:t>семейной фермы </a:t>
            </a:r>
            <a:r>
              <a:rPr lang="ru-RU" sz="3200" b="1" dirty="0" smtClean="0">
                <a:solidFill>
                  <a:srgbClr val="7030A0"/>
                </a:solidFill>
              </a:rPr>
              <a:t>могут быть использованы на:</a:t>
            </a:r>
          </a:p>
        </p:txBody>
      </p:sp>
      <p:sp>
        <p:nvSpPr>
          <p:cNvPr id="48129" name="Rectangle 1"/>
          <p:cNvSpPr>
            <a:spLocks noChangeArrowheads="1"/>
          </p:cNvSpPr>
          <p:nvPr/>
        </p:nvSpPr>
        <p:spPr bwMode="auto">
          <a:xfrm>
            <a:off x="395536" y="1100385"/>
            <a:ext cx="83529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lvl="0" indent="450850" algn="just" fontAlgn="base">
              <a:spcBef>
                <a:spcPct val="0"/>
              </a:spcBef>
              <a:spcAft>
                <a:spcPct val="0"/>
              </a:spcAft>
            </a:pPr>
            <a:r>
              <a:rPr lang="ru-RU" sz="2000" b="1" dirty="0" smtClean="0">
                <a:ea typeface="Times New Roman" pitchFamily="18" charset="0"/>
                <a:cs typeface="Arial" pitchFamily="34" charset="0"/>
              </a:rPr>
              <a:t>7.</a:t>
            </a:r>
            <a:r>
              <a:rPr kumimoji="0" lang="ru-RU" sz="2000" b="1" i="0" u="none" strike="noStrike" cap="none" normalizeH="0" baseline="0" dirty="0" smtClean="0">
                <a:ln>
                  <a:noFill/>
                </a:ln>
                <a:solidFill>
                  <a:schemeClr val="tx1"/>
                </a:solidFill>
                <a:effectLst/>
                <a:ea typeface="Times New Roman" pitchFamily="18" charset="0"/>
                <a:cs typeface="Arial" pitchFamily="34" charset="0"/>
              </a:rPr>
              <a:t> </a:t>
            </a:r>
            <a:r>
              <a:rPr lang="ru-RU" sz="2000" b="1" dirty="0" smtClean="0">
                <a:ea typeface="Times New Roman" pitchFamily="18" charset="0"/>
                <a:cs typeface="Arial" pitchFamily="34" charset="0"/>
              </a:rPr>
              <a:t>Приобретение автономных источников </a:t>
            </a:r>
            <a:r>
              <a:rPr lang="ru-RU" sz="2000" b="1" dirty="0" err="1" smtClean="0">
                <a:ea typeface="Times New Roman" pitchFamily="18" charset="0"/>
                <a:cs typeface="Arial" pitchFamily="34" charset="0"/>
              </a:rPr>
              <a:t>электро</a:t>
            </a:r>
            <a:r>
              <a:rPr lang="ru-RU" sz="2000" b="1" dirty="0" smtClean="0">
                <a:ea typeface="Times New Roman" pitchFamily="18" charset="0"/>
                <a:cs typeface="Arial" pitchFamily="34" charset="0"/>
              </a:rPr>
              <a:t>-, </a:t>
            </a:r>
            <a:r>
              <a:rPr lang="ru-RU" sz="2000" b="1" dirty="0" err="1" smtClean="0">
                <a:ea typeface="Times New Roman" pitchFamily="18" charset="0"/>
                <a:cs typeface="Arial" pitchFamily="34" charset="0"/>
              </a:rPr>
              <a:t>газо</a:t>
            </a:r>
            <a:r>
              <a:rPr lang="ru-RU" sz="2000" b="1" dirty="0" smtClean="0">
                <a:ea typeface="Times New Roman" pitchFamily="18" charset="0"/>
                <a:cs typeface="Arial" pitchFamily="34" charset="0"/>
              </a:rPr>
              <a:t>-        и водоснабжения.</a:t>
            </a:r>
            <a:endParaRPr kumimoji="0" lang="ru-RU" sz="2000" b="1" i="0" u="none" strike="noStrike" cap="none" normalizeH="0" baseline="0" dirty="0" smtClean="0">
              <a:ln>
                <a:noFill/>
              </a:ln>
              <a:solidFill>
                <a:schemeClr val="tx1"/>
              </a:solidFill>
              <a:effectLst/>
              <a:cs typeface="Arial" pitchFamily="34" charset="0"/>
            </a:endParaRPr>
          </a:p>
        </p:txBody>
      </p:sp>
      <p:sp>
        <p:nvSpPr>
          <p:cNvPr id="49153" name="Rectangle 1"/>
          <p:cNvSpPr>
            <a:spLocks noChangeArrowheads="1"/>
          </p:cNvSpPr>
          <p:nvPr/>
        </p:nvSpPr>
        <p:spPr bwMode="auto">
          <a:xfrm>
            <a:off x="4202347" y="74711"/>
            <a:ext cx="73930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55" name="Picture 3" descr="Способы устройства зимнего водопровода | Отопление водоснабжение котельная."/>
          <p:cNvPicPr>
            <a:picLocks noChangeAspect="1" noChangeArrowheads="1"/>
          </p:cNvPicPr>
          <p:nvPr/>
        </p:nvPicPr>
        <p:blipFill>
          <a:blip r:embed="rId2" cstate="print"/>
          <a:srcRect/>
          <a:stretch>
            <a:fillRect/>
          </a:stretch>
        </p:blipFill>
        <p:spPr bwMode="auto">
          <a:xfrm>
            <a:off x="971600" y="2780928"/>
            <a:ext cx="7272808" cy="3248026"/>
          </a:xfrm>
          <a:prstGeom prst="rect">
            <a:avLst/>
          </a:prstGeom>
          <a:noFill/>
        </p:spPr>
      </p:pic>
    </p:spTree>
    <p:extLst>
      <p:ext uri="{BB962C8B-B14F-4D97-AF65-F5344CB8AC3E}">
        <p14:creationId xmlns:p14="http://schemas.microsoft.com/office/powerpoint/2010/main" val="364478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alpha val="62000"/>
          </a:srgbClr>
        </a:solidFill>
        <a:effectLst/>
      </p:bgPr>
    </p:bg>
    <p:spTree>
      <p:nvGrpSpPr>
        <p:cNvPr id="1" name=""/>
        <p:cNvGrpSpPr/>
        <p:nvPr/>
      </p:nvGrpSpPr>
      <p:grpSpPr>
        <a:xfrm>
          <a:off x="0" y="0"/>
          <a:ext cx="0" cy="0"/>
          <a:chOff x="0" y="0"/>
          <a:chExt cx="0" cy="0"/>
        </a:xfrm>
      </p:grpSpPr>
      <p:sp>
        <p:nvSpPr>
          <p:cNvPr id="2" name="TextBox 1"/>
          <p:cNvSpPr txBox="1"/>
          <p:nvPr/>
        </p:nvSpPr>
        <p:spPr>
          <a:xfrm>
            <a:off x="1619672" y="260648"/>
            <a:ext cx="6264696" cy="523220"/>
          </a:xfrm>
          <a:prstGeom prst="rect">
            <a:avLst/>
          </a:prstGeom>
          <a:noFill/>
        </p:spPr>
        <p:txBody>
          <a:bodyPr wrap="square" rtlCol="0">
            <a:spAutoFit/>
          </a:bodyPr>
          <a:lstStyle/>
          <a:p>
            <a:pPr algn="ctr"/>
            <a:r>
              <a:rPr lang="ru-RU" sz="2800" dirty="0" smtClean="0">
                <a:latin typeface="Arial Black" panose="020B0A04020102020204" pitchFamily="34" charset="0"/>
              </a:rPr>
              <a:t>Правовые основы программы </a:t>
            </a:r>
            <a:endParaRPr lang="ru-RU" sz="2800" dirty="0">
              <a:latin typeface="Arial Black" panose="020B0A040201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253943269"/>
              </p:ext>
            </p:extLst>
          </p:nvPr>
        </p:nvGraphicFramePr>
        <p:xfrm>
          <a:off x="611559" y="794832"/>
          <a:ext cx="8136904" cy="5874528"/>
        </p:xfrm>
        <a:graphic>
          <a:graphicData uri="http://schemas.openxmlformats.org/drawingml/2006/table">
            <a:tbl>
              <a:tblPr firstRow="1" bandRow="1">
                <a:tableStyleId>{00A15C55-8517-42AA-B614-E9B94910E393}</a:tableStyleId>
              </a:tblPr>
              <a:tblGrid>
                <a:gridCol w="4032449"/>
                <a:gridCol w="4104455"/>
              </a:tblGrid>
              <a:tr h="348554">
                <a:tc>
                  <a:txBody>
                    <a:bodyPr/>
                    <a:lstStyle/>
                    <a:p>
                      <a:pPr algn="ctr"/>
                      <a:r>
                        <a:rPr lang="ru-RU" dirty="0" smtClean="0"/>
                        <a:t>Федеральные НПА</a:t>
                      </a:r>
                      <a:endParaRPr lang="ru-RU" dirty="0"/>
                    </a:p>
                  </a:txBody>
                  <a:tcPr/>
                </a:tc>
                <a:tc>
                  <a:txBody>
                    <a:bodyPr/>
                    <a:lstStyle/>
                    <a:p>
                      <a:pPr algn="ctr"/>
                      <a:r>
                        <a:rPr lang="ru-RU" dirty="0" smtClean="0"/>
                        <a:t>Региональные</a:t>
                      </a:r>
                      <a:r>
                        <a:rPr lang="ru-RU" baseline="0" dirty="0" smtClean="0"/>
                        <a:t> НПА</a:t>
                      </a:r>
                      <a:endParaRPr lang="ru-RU" dirty="0"/>
                    </a:p>
                  </a:txBody>
                  <a:tcPr/>
                </a:tc>
              </a:tr>
              <a:tr h="5508768">
                <a:tc>
                  <a:txBody>
                    <a:bodyPr/>
                    <a:lstStyle/>
                    <a:p>
                      <a:pPr algn="ctr"/>
                      <a:r>
                        <a:rPr lang="ru-RU" sz="2000" u="none" strike="noStrike" baseline="0" dirty="0" smtClean="0"/>
                        <a:t>Постановление Правительства</a:t>
                      </a:r>
                    </a:p>
                    <a:p>
                      <a:pPr algn="ctr"/>
                      <a:r>
                        <a:rPr lang="ru-RU" sz="2000" kern="1200" dirty="0" smtClean="0">
                          <a:solidFill>
                            <a:schemeClr val="dk1"/>
                          </a:solidFill>
                          <a:latin typeface="+mn-lt"/>
                          <a:ea typeface="+mn-ea"/>
                          <a:cs typeface="+mn-cs"/>
                        </a:rPr>
                        <a:t>Российской Федерации от 14.07.2012 № 717                                           «О Государственной программе развития сельского хозяйства и регулирования рынков сельскохозяйственной продукции, сырья и продовольствия».</a:t>
                      </a:r>
                    </a:p>
                    <a:p>
                      <a:pPr algn="ctr"/>
                      <a:r>
                        <a:rPr lang="ru-RU" sz="2000" kern="1200" dirty="0" smtClean="0">
                          <a:solidFill>
                            <a:schemeClr val="dk1"/>
                          </a:solidFill>
                          <a:latin typeface="+mn-lt"/>
                          <a:ea typeface="+mn-ea"/>
                          <a:cs typeface="+mn-cs"/>
                        </a:rPr>
                        <a:t>Постановление Правительства Кировской области от                           №              </a:t>
                      </a:r>
                      <a:r>
                        <a:rPr lang="ru-RU" sz="2000" b="1" kern="1200" dirty="0" smtClean="0">
                          <a:solidFill>
                            <a:schemeClr val="dk1"/>
                          </a:solidFill>
                          <a:latin typeface="+mn-lt"/>
                          <a:ea typeface="+mn-ea"/>
                          <a:cs typeface="+mn-cs"/>
                        </a:rPr>
                        <a:t>«О государственной программе Кировской области «Развитие агропромышленного комплекса»</a:t>
                      </a:r>
                    </a:p>
                    <a:p>
                      <a:pPr algn="ctr"/>
                      <a:r>
                        <a:rPr lang="ru-RU" sz="2000" b="1" kern="1200" dirty="0" smtClean="0">
                          <a:solidFill>
                            <a:srgbClr val="FF0000"/>
                          </a:solidFill>
                          <a:latin typeface="+mn-lt"/>
                          <a:ea typeface="+mn-ea"/>
                          <a:cs typeface="+mn-cs"/>
                        </a:rPr>
                        <a:t>подпрограмма</a:t>
                      </a:r>
                      <a:r>
                        <a:rPr lang="ru-RU" sz="2000" b="1" kern="1200" baseline="0" dirty="0" smtClean="0">
                          <a:solidFill>
                            <a:schemeClr val="dk1"/>
                          </a:solidFill>
                          <a:latin typeface="+mn-lt"/>
                          <a:ea typeface="+mn-ea"/>
                          <a:cs typeface="+mn-cs"/>
                        </a:rPr>
                        <a:t> </a:t>
                      </a:r>
                      <a:r>
                        <a:rPr lang="ru-RU" sz="2000" b="1" kern="1200" baseline="0" dirty="0" smtClean="0">
                          <a:solidFill>
                            <a:srgbClr val="FF0000"/>
                          </a:solidFill>
                          <a:latin typeface="+mn-lt"/>
                          <a:ea typeface="+mn-ea"/>
                          <a:cs typeface="+mn-cs"/>
                        </a:rPr>
                        <a:t>«Развитие малых форм хозяйствования»</a:t>
                      </a:r>
                      <a:r>
                        <a:rPr lang="ru-RU" sz="2000" b="1" kern="1200" dirty="0" smtClean="0">
                          <a:solidFill>
                            <a:srgbClr val="FF0000"/>
                          </a:solidFill>
                          <a:latin typeface="+mn-lt"/>
                          <a:ea typeface="+mn-ea"/>
                          <a:cs typeface="+mn-cs"/>
                        </a:rPr>
                        <a:t> </a:t>
                      </a:r>
                      <a:endParaRPr lang="ru-RU" sz="2000" b="1" u="none" strike="noStrike" baseline="0" dirty="0" smtClean="0">
                        <a:solidFill>
                          <a:srgbClr val="FF0000"/>
                        </a:solidFill>
                      </a:endParaRPr>
                    </a:p>
                    <a:p>
                      <a:pPr algn="ctr"/>
                      <a:r>
                        <a:rPr lang="ru-RU" sz="2000" kern="1200" dirty="0" smtClean="0">
                          <a:solidFill>
                            <a:schemeClr val="dk1"/>
                          </a:solidFill>
                          <a:latin typeface="+mn-lt"/>
                          <a:ea typeface="+mn-ea"/>
                          <a:cs typeface="+mn-cs"/>
                        </a:rPr>
                        <a:t> </a:t>
                      </a:r>
                      <a:endParaRPr lang="ru-RU" sz="1800" b="0" i="0" u="none" strike="noStrike" baseline="0" dirty="0" smtClean="0">
                        <a:latin typeface="Times New Roman"/>
                      </a:endParaRPr>
                    </a:p>
                  </a:txBody>
                  <a:tcPr/>
                </a:tc>
                <a:tc>
                  <a:txBody>
                    <a:bodyPr/>
                    <a:lstStyle/>
                    <a:p>
                      <a:pPr algn="ctr"/>
                      <a:r>
                        <a:rPr lang="ru-RU" sz="2000" u="none" strike="noStrike" baseline="0" dirty="0" smtClean="0"/>
                        <a:t>Постановление Правительства Кировской области от  10.03.2017 № 52/147«О предоставлении крестьянским (фермерским) хозяйствам грантов из областного бюджета на развитие </a:t>
                      </a:r>
                      <a:r>
                        <a:rPr lang="ru-RU" sz="2000" u="none" strike="noStrike" baseline="0" dirty="0" smtClean="0">
                          <a:solidFill>
                            <a:srgbClr val="FF0000"/>
                          </a:solidFill>
                        </a:rPr>
                        <a:t>семейных  ферм </a:t>
                      </a:r>
                      <a:r>
                        <a:rPr lang="ru-RU" sz="2000" u="none" strike="noStrike" baseline="0" dirty="0" smtClean="0"/>
                        <a:t>и на поддержку начинающих фермеров</a:t>
                      </a:r>
                      <a:r>
                        <a:rPr lang="ru-RU" sz="1800" u="none" strike="noStrike" baseline="0" dirty="0" smtClean="0"/>
                        <a:t>» </a:t>
                      </a:r>
                      <a:r>
                        <a:rPr lang="ru-RU" sz="2000" u="none" strike="noStrike" baseline="0" dirty="0" smtClean="0"/>
                        <a:t>(Положение о проведении конкурсного отбора К(Ф)Х для предоставления грантов из областного бюджета на развитие </a:t>
                      </a:r>
                      <a:r>
                        <a:rPr lang="ru-RU" sz="2000" u="none" strike="noStrike" baseline="0" dirty="0" smtClean="0">
                          <a:solidFill>
                            <a:srgbClr val="FF0000"/>
                          </a:solidFill>
                        </a:rPr>
                        <a:t>семейных ферм</a:t>
                      </a:r>
                      <a:r>
                        <a:rPr lang="ru-RU" sz="2000" u="none" strike="noStrike" baseline="0" dirty="0" smtClean="0"/>
                        <a:t>) – (далее - Положение)</a:t>
                      </a:r>
                    </a:p>
                    <a:p>
                      <a:pPr algn="ctr"/>
                      <a:endParaRPr lang="ru-RU" dirty="0"/>
                    </a:p>
                  </a:txBody>
                  <a:tcPr/>
                </a:tc>
              </a:tr>
            </a:tbl>
          </a:graphicData>
        </a:graphic>
      </p:graphicFrame>
    </p:spTree>
    <p:extLst>
      <p:ext uri="{BB962C8B-B14F-4D97-AF65-F5344CB8AC3E}">
        <p14:creationId xmlns:p14="http://schemas.microsoft.com/office/powerpoint/2010/main" val="335484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815007" y="260648"/>
            <a:ext cx="7416824" cy="584775"/>
          </a:xfrm>
          <a:prstGeom prst="rect">
            <a:avLst/>
          </a:prstGeom>
          <a:noFill/>
        </p:spPr>
        <p:txBody>
          <a:bodyPr wrap="square" rtlCol="0">
            <a:spAutoFit/>
          </a:bodyPr>
          <a:lstStyle/>
          <a:p>
            <a:pPr algn="ctr"/>
            <a:r>
              <a:rPr lang="ru-RU" sz="3200" b="1" dirty="0" smtClean="0">
                <a:solidFill>
                  <a:srgbClr val="002060"/>
                </a:solidFill>
              </a:rPr>
              <a:t>Требования к участникам конкурса </a:t>
            </a:r>
            <a:endParaRPr lang="ru-RU" sz="3200" b="1" dirty="0">
              <a:solidFill>
                <a:srgbClr val="002060"/>
              </a:solidFill>
            </a:endParaRPr>
          </a:p>
        </p:txBody>
      </p:sp>
      <p:sp>
        <p:nvSpPr>
          <p:cNvPr id="3" name="TextBox 2"/>
          <p:cNvSpPr txBox="1"/>
          <p:nvPr/>
        </p:nvSpPr>
        <p:spPr>
          <a:xfrm>
            <a:off x="827584" y="980728"/>
            <a:ext cx="7704856" cy="7478970"/>
          </a:xfrm>
          <a:prstGeom prst="rect">
            <a:avLst/>
          </a:prstGeom>
          <a:noFill/>
        </p:spPr>
        <p:txBody>
          <a:bodyPr wrap="square" rtlCol="0">
            <a:spAutoFit/>
          </a:bodyPr>
          <a:lstStyle/>
          <a:p>
            <a:pPr marL="457200" indent="-457200" algn="just">
              <a:buFontTx/>
              <a:buAutoNum type="arabicPeriod"/>
            </a:pPr>
            <a:r>
              <a:rPr lang="ru-RU" sz="2000" dirty="0" smtClean="0"/>
              <a:t>В конкурсе могут принимать участие индивидуальные предприниматели – главы крестьянских (фермерских) хозяйств, созданных в соответствии с Федеральным законом от 11.06.2003 № 74-ФЗ «О крестьянском (фермерском) хозяйстве» (далее – ИП – глава крестьянского (фермерского) хозяйства), а также крестьянские (фермерские) хозяйства – юридические лица, созданные в соответствии с Законом РСФСР от 22.11.1990 № 348-1 «О крестьянском (фермерском) хозяйстве» и сохраняющие статус юридического лица на период до 01.01.2021, соответствующие одновременно следующим требованиям: </a:t>
            </a:r>
          </a:p>
          <a:p>
            <a:pPr marL="457200" indent="-457200" algn="just">
              <a:buFontTx/>
              <a:buAutoNum type="arabicPeriod"/>
            </a:pPr>
            <a:endParaRPr lang="ru-RU" sz="2000" dirty="0" smtClean="0"/>
          </a:p>
          <a:p>
            <a:pPr marL="457200" indent="-457200" algn="just"/>
            <a:r>
              <a:rPr lang="ru-RU" sz="2000" dirty="0" smtClean="0">
                <a:cs typeface="Times New Roman" panose="02020603050405020304" pitchFamily="18" charset="0"/>
              </a:rPr>
              <a:t>2.  Зарегистрированные в установленном порядке на сельской территории Кировской области.</a:t>
            </a:r>
          </a:p>
          <a:p>
            <a:pPr marL="457200" indent="-457200" algn="just">
              <a:buAutoNum type="arabicPeriod"/>
            </a:pPr>
            <a:endParaRPr lang="ru-RU" sz="2000" dirty="0" smtClean="0">
              <a:cs typeface="Times New Roman" panose="02020603050405020304" pitchFamily="18" charset="0"/>
            </a:endParaRPr>
          </a:p>
          <a:p>
            <a:pPr marL="457200" indent="-457200"/>
            <a:r>
              <a:rPr lang="ru-RU" sz="2000" dirty="0" smtClean="0">
                <a:ea typeface="Times New Roman" panose="02020603050405020304" pitchFamily="18" charset="0"/>
                <a:cs typeface="Times New Roman" panose="02020603050405020304" pitchFamily="18" charset="0"/>
              </a:rPr>
              <a:t>3.     Срок деятельности К(Ф)Х на дату подачи заявки на участие в конкурсе превышает 24 месяцев со дня регистрации К(Ф)Х.</a:t>
            </a:r>
          </a:p>
          <a:p>
            <a:pPr marL="457200" indent="-457200" algn="just">
              <a:buAutoNum type="arabicPeriod" startAt="2"/>
            </a:pPr>
            <a:endParaRPr lang="ru-RU" sz="2000" dirty="0" smtClean="0">
              <a:ea typeface="Times New Roman" panose="02020603050405020304" pitchFamily="18" charset="0"/>
              <a:cs typeface="Times New Roman" panose="02020603050405020304" pitchFamily="18" charset="0"/>
            </a:endParaRPr>
          </a:p>
          <a:p>
            <a:pPr algn="just"/>
            <a:r>
              <a:rPr lang="ru-RU" sz="2000" dirty="0" smtClean="0">
                <a:ea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294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2999" y="116632"/>
            <a:ext cx="6822015" cy="853514"/>
          </a:xfrm>
          <a:prstGeom prst="rect">
            <a:avLst/>
          </a:prstGeom>
        </p:spPr>
      </p:pic>
      <p:sp>
        <p:nvSpPr>
          <p:cNvPr id="5" name="TextBox 4"/>
          <p:cNvSpPr txBox="1"/>
          <p:nvPr/>
        </p:nvSpPr>
        <p:spPr>
          <a:xfrm>
            <a:off x="755575" y="692697"/>
            <a:ext cx="7776864" cy="5878532"/>
          </a:xfrm>
          <a:prstGeom prst="rect">
            <a:avLst/>
          </a:prstGeom>
          <a:noFill/>
        </p:spPr>
        <p:txBody>
          <a:bodyPr wrap="square" rtlCol="0">
            <a:spAutoFit/>
          </a:bodyPr>
          <a:lstStyle/>
          <a:p>
            <a:pPr algn="just"/>
            <a:r>
              <a:rPr lang="ru-RU" sz="1900" dirty="0" smtClean="0">
                <a:latin typeface="Times New Roman" panose="02020603050405020304" pitchFamily="18" charset="0"/>
                <a:cs typeface="Times New Roman" panose="02020603050405020304" pitchFamily="18" charset="0"/>
              </a:rPr>
              <a:t>4. </a:t>
            </a:r>
            <a:r>
              <a:rPr lang="ru-RU" sz="2000" dirty="0" smtClean="0">
                <a:ea typeface="Times New Roman" panose="02020603050405020304" pitchFamily="18" charset="0"/>
                <a:cs typeface="Times New Roman" panose="02020603050405020304" pitchFamily="18" charset="0"/>
              </a:rPr>
              <a:t>Соответствующие критериям микропредприятия (Федеральный закон от 24.07.2007 № 209-ФЗ «О развитии малого и среднего предпринимательства в Российской Федерации»</a:t>
            </a:r>
          </a:p>
          <a:p>
            <a:pPr algn="just"/>
            <a:endParaRPr lang="ru-RU" sz="19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itchFamily="18" charset="0"/>
                <a:cs typeface="Times New Roman" pitchFamily="18" charset="0"/>
              </a:rPr>
              <a:t>5.</a:t>
            </a:r>
            <a:r>
              <a:rPr lang="ru-RU" sz="2000" dirty="0" smtClean="0"/>
              <a:t> Главой и членами которых являются граждане Российской Федерации (не менее двух, включая главу), состоящие в родстве и совместно осуществляющие деятельность крестьянского (фермерского) хозяйства, основанную на их личном участии. </a:t>
            </a:r>
          </a:p>
          <a:p>
            <a:pPr algn="just"/>
            <a:endParaRPr lang="ru-RU" sz="2000" dirty="0" smtClean="0"/>
          </a:p>
          <a:p>
            <a:pPr algn="just"/>
            <a:r>
              <a:rPr lang="ru-RU" sz="1900" dirty="0" smtClean="0">
                <a:latin typeface="Times New Roman" panose="02020603050405020304" pitchFamily="18" charset="0"/>
                <a:cs typeface="Times New Roman" panose="02020603050405020304" pitchFamily="18" charset="0"/>
              </a:rPr>
              <a:t>6. </a:t>
            </a:r>
            <a:r>
              <a:rPr lang="ru-RU" sz="2000" dirty="0" smtClean="0"/>
              <a:t>Планирующие развитие семейной фермы по одному из следующих направлений деятельности: растениеводство или животноводство.</a:t>
            </a:r>
          </a:p>
          <a:p>
            <a:pPr algn="just"/>
            <a:r>
              <a:rPr lang="ru-RU" sz="2000" dirty="0" smtClean="0"/>
              <a:t>В случае если направление деятельности (одной отрасли) животноводство: мясное или молочное животноводство или иные виды деятельности.</a:t>
            </a:r>
          </a:p>
          <a:p>
            <a:pPr algn="just"/>
            <a:r>
              <a:rPr lang="ru-RU" sz="2000" dirty="0" smtClean="0"/>
              <a:t>Планируемое маточное поголовье крупного рогатого скота не </a:t>
            </a:r>
            <a:r>
              <a:rPr lang="ru-RU" sz="2000" b="1" dirty="0" smtClean="0">
                <a:solidFill>
                  <a:srgbClr val="FF0000"/>
                </a:solidFill>
              </a:rPr>
              <a:t>должно превышать 300 голов, коз (овец) – не более 500 голов условных голов.</a:t>
            </a:r>
          </a:p>
          <a:p>
            <a:pPr algn="just"/>
            <a:endParaRPr lang="ru-RU" sz="19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0329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6369" y="163218"/>
            <a:ext cx="6822015" cy="853514"/>
          </a:xfrm>
          <a:prstGeom prst="rect">
            <a:avLst/>
          </a:prstGeom>
        </p:spPr>
      </p:pic>
      <p:sp>
        <p:nvSpPr>
          <p:cNvPr id="4" name="TextBox 3"/>
          <p:cNvSpPr txBox="1"/>
          <p:nvPr/>
        </p:nvSpPr>
        <p:spPr>
          <a:xfrm>
            <a:off x="755576" y="836712"/>
            <a:ext cx="7992888" cy="677108"/>
          </a:xfrm>
          <a:prstGeom prst="rect">
            <a:avLst/>
          </a:prstGeom>
          <a:noFill/>
        </p:spPr>
        <p:txBody>
          <a:bodyPr wrap="square" rtlCol="0">
            <a:spAutoFit/>
          </a:bodyPr>
          <a:lstStyle/>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836712"/>
            <a:ext cx="8352928" cy="5078313"/>
          </a:xfrm>
          <a:prstGeom prst="rect">
            <a:avLst/>
          </a:prstGeom>
        </p:spPr>
        <p:txBody>
          <a:bodyPr wrap="square">
            <a:spAutoFit/>
          </a:bodyPr>
          <a:lstStyle/>
          <a:p>
            <a:r>
              <a:rPr lang="ru-RU" dirty="0" smtClean="0"/>
              <a:t> </a:t>
            </a:r>
          </a:p>
          <a:p>
            <a:endParaRPr lang="ru-RU" dirty="0" smtClean="0"/>
          </a:p>
          <a:p>
            <a:endParaRPr lang="ru-RU" dirty="0" smtClean="0"/>
          </a:p>
          <a:p>
            <a:pPr algn="just"/>
            <a:r>
              <a:rPr lang="ru-RU" dirty="0" smtClean="0"/>
              <a:t>7. Имеющие составленный бизнес-план по форме, утвержденной правовым актом министерства по одному из направлений сельскохозяйственной деятельности. </a:t>
            </a:r>
          </a:p>
          <a:p>
            <a:pPr algn="just"/>
            <a:endParaRPr lang="ru-RU" dirty="0" smtClean="0"/>
          </a:p>
          <a:p>
            <a:pPr algn="just"/>
            <a:r>
              <a:rPr lang="ru-RU" dirty="0" smtClean="0"/>
              <a:t>8. Предусматривающие условия для создания собственной или совместно с другими сельскохозяйственными товаропроизводителями кормовой базы либо заключившие или планирующие заключить договоры (предварительные договоры) на приобретение кормов, в случае если  деятельность крестьянского (фермерского) хозяйства – животноводство.</a:t>
            </a:r>
          </a:p>
          <a:p>
            <a:pPr algn="just"/>
            <a:endParaRPr lang="ru-RU" dirty="0" smtClean="0"/>
          </a:p>
          <a:p>
            <a:pPr algn="just"/>
            <a:r>
              <a:rPr lang="ru-RU" dirty="0" smtClean="0"/>
              <a:t> 9. Предусматривающие наличие кондиционных и </a:t>
            </a:r>
            <a:r>
              <a:rPr lang="ru-RU" dirty="0" err="1" smtClean="0"/>
              <a:t>высокорепродукционных</a:t>
            </a:r>
            <a:r>
              <a:rPr lang="ru-RU" dirty="0" smtClean="0"/>
              <a:t>                                                                   семян (оригинальных, элитных, с 1 по 4 репродукцию) от общего количества семян, в случае если деятельность крестьянского (фермерского) хозяйства – растениеводство.</a:t>
            </a:r>
          </a:p>
          <a:p>
            <a:pPr algn="just"/>
            <a:endParaRPr lang="ru-RU" dirty="0" smtClean="0"/>
          </a:p>
          <a:p>
            <a:pPr algn="just"/>
            <a:endParaRPr lang="ru-RU" dirty="0"/>
          </a:p>
        </p:txBody>
      </p:sp>
      <p:sp>
        <p:nvSpPr>
          <p:cNvPr id="7" name="Прямоугольник 6"/>
          <p:cNvSpPr/>
          <p:nvPr/>
        </p:nvSpPr>
        <p:spPr>
          <a:xfrm>
            <a:off x="1473200" y="-975896"/>
            <a:ext cx="2286000" cy="923330"/>
          </a:xfrm>
          <a:prstGeom prst="rect">
            <a:avLst/>
          </a:prstGeom>
        </p:spPr>
        <p:txBody>
          <a:bodyPr>
            <a:spAutoFit/>
          </a:bodyPr>
          <a:lstStyle/>
          <a:p>
            <a:pPr lvl="0"/>
            <a:r>
              <a:rPr lang="ru-RU" dirty="0" smtClean="0">
                <a:solidFill>
                  <a:prstClr val="black"/>
                </a:solidFill>
              </a:rPr>
              <a:t>Имеющие составленный бизнес-план по</a:t>
            </a:r>
            <a:endParaRPr lang="ru-RU" dirty="0">
              <a:solidFill>
                <a:prstClr val="black"/>
              </a:solidFill>
            </a:endParaRPr>
          </a:p>
        </p:txBody>
      </p:sp>
    </p:spTree>
    <p:extLst>
      <p:ext uri="{BB962C8B-B14F-4D97-AF65-F5344CB8AC3E}">
        <p14:creationId xmlns:p14="http://schemas.microsoft.com/office/powerpoint/2010/main" val="417894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6369" y="163218"/>
            <a:ext cx="6822015" cy="853514"/>
          </a:xfrm>
          <a:prstGeom prst="rect">
            <a:avLst/>
          </a:prstGeom>
        </p:spPr>
      </p:pic>
      <p:sp>
        <p:nvSpPr>
          <p:cNvPr id="4" name="TextBox 3"/>
          <p:cNvSpPr txBox="1"/>
          <p:nvPr/>
        </p:nvSpPr>
        <p:spPr>
          <a:xfrm>
            <a:off x="755576" y="980728"/>
            <a:ext cx="7992888" cy="4970591"/>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10. </a:t>
            </a:r>
            <a:r>
              <a:rPr lang="ru-RU" sz="2000" dirty="0" smtClean="0"/>
              <a:t>Создающие условия для организации дополнительно к уже имеющимся на момент подачи заявки на участие в конкурсе рабочим местам в возглавляемом крестьянском (фермерском) хозяйстве не </a:t>
            </a:r>
            <a:r>
              <a:rPr lang="ru-RU" sz="2000" b="1" dirty="0" smtClean="0">
                <a:solidFill>
                  <a:srgbClr val="FF0000"/>
                </a:solidFill>
              </a:rPr>
              <a:t>менее трех новых постоянных рабоч</a:t>
            </a:r>
            <a:r>
              <a:rPr lang="ru-RU" sz="2000" dirty="0" smtClean="0"/>
              <a:t>их мест в сельской местности на один грант, полученный в текущем финансовом году </a:t>
            </a:r>
            <a:r>
              <a:rPr lang="ru-RU" sz="2000" b="1" dirty="0" smtClean="0">
                <a:solidFill>
                  <a:srgbClr val="FF0000"/>
                </a:solidFill>
              </a:rPr>
              <a:t>в срок, определяемый министерством, но не позднее срока использования гранта. </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smtClean="0"/>
              <a:t> 11. Не находящиеся на дату подачи заявки в процессе ликвидации, банкротства (для крестьянских (фермерских) хозяйств - юридических лиц) либо не прекращающие деятельность в качестве ИП - главы крестьянского (фермерского) хозяйства (для ИП - глав крестьянских (фермерских) хозяйств).</a:t>
            </a: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894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6369" y="163218"/>
            <a:ext cx="6822015" cy="853514"/>
          </a:xfrm>
          <a:prstGeom prst="rect">
            <a:avLst/>
          </a:prstGeom>
        </p:spPr>
      </p:pic>
      <p:sp>
        <p:nvSpPr>
          <p:cNvPr id="4" name="TextBox 3"/>
          <p:cNvSpPr txBox="1"/>
          <p:nvPr/>
        </p:nvSpPr>
        <p:spPr>
          <a:xfrm>
            <a:off x="755576" y="836712"/>
            <a:ext cx="7992888" cy="1554272"/>
          </a:xfrm>
          <a:prstGeom prst="rect">
            <a:avLst/>
          </a:prstGeom>
          <a:noFill/>
        </p:spPr>
        <p:txBody>
          <a:bodyPr wrap="square" rtlCol="0">
            <a:spAutoFit/>
          </a:bodyPr>
          <a:lstStyle/>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196752"/>
            <a:ext cx="7776864" cy="4801314"/>
          </a:xfrm>
          <a:prstGeom prst="rect">
            <a:avLst/>
          </a:prstGeom>
        </p:spPr>
        <p:txBody>
          <a:bodyPr wrap="square">
            <a:spAutoFit/>
          </a:bodyPr>
          <a:lstStyle/>
          <a:p>
            <a:pPr algn="just"/>
            <a:r>
              <a:rPr lang="ru-RU" dirty="0" smtClean="0"/>
              <a:t> 12. Не являющиеся на дату подачи заявки иностранными юридическими лицами, а также российскими юридическими лицами, в уставных капиталах которых доля участия иностранных юридических лиц, местом регистрации которых является государство (территория), включенное в утверждаемый Министерством финансов Российской Федерации перечень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(офшорные зоны) в отношении таких юридических лиц, в совокупности не превышает 50 процентов (для крестьянских (фермерских) хозяйств - юридических лиц).</a:t>
            </a:r>
          </a:p>
          <a:p>
            <a:pPr algn="just"/>
            <a:endParaRPr lang="ru-RU" dirty="0" smtClean="0"/>
          </a:p>
          <a:p>
            <a:pPr algn="just"/>
            <a:r>
              <a:rPr lang="ru-RU" dirty="0" smtClean="0"/>
              <a:t>13. Не имеющие просроченной задолженности по возврату в областной бюджет субсидий, бюджетных инвестиций, предоставленных в том числе в соответствии с иными правовыми актами, и иной просроченной задолженности перед бюджетом.</a:t>
            </a:r>
          </a:p>
          <a:p>
            <a:pPr algn="just"/>
            <a:endParaRPr lang="ru-RU" dirty="0" smtClean="0"/>
          </a:p>
        </p:txBody>
      </p:sp>
    </p:spTree>
    <p:extLst>
      <p:ext uri="{BB962C8B-B14F-4D97-AF65-F5344CB8AC3E}">
        <p14:creationId xmlns:p14="http://schemas.microsoft.com/office/powerpoint/2010/main" val="4178944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6369" y="163218"/>
            <a:ext cx="6822015" cy="853514"/>
          </a:xfrm>
          <a:prstGeom prst="rect">
            <a:avLst/>
          </a:prstGeom>
        </p:spPr>
      </p:pic>
      <p:sp>
        <p:nvSpPr>
          <p:cNvPr id="4" name="TextBox 3"/>
          <p:cNvSpPr txBox="1"/>
          <p:nvPr/>
        </p:nvSpPr>
        <p:spPr>
          <a:xfrm>
            <a:off x="755576" y="836712"/>
            <a:ext cx="7992888" cy="1554272"/>
          </a:xfrm>
          <a:prstGeom prst="rect">
            <a:avLst/>
          </a:prstGeom>
          <a:noFill/>
        </p:spPr>
        <p:txBody>
          <a:bodyPr wrap="square" rtlCol="0">
            <a:spAutoFit/>
          </a:bodyPr>
          <a:lstStyle/>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smtClean="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a:p>
            <a:pPr algn="just"/>
            <a:endParaRPr lang="ru-RU" sz="19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1560" y="1844824"/>
            <a:ext cx="7776864" cy="2585323"/>
          </a:xfrm>
          <a:prstGeom prst="rect">
            <a:avLst/>
          </a:prstGeom>
        </p:spPr>
        <p:txBody>
          <a:bodyPr wrap="square">
            <a:spAutoFit/>
          </a:bodyPr>
          <a:lstStyle/>
          <a:p>
            <a:pPr algn="just"/>
            <a:r>
              <a:rPr lang="ru-RU" dirty="0" smtClean="0"/>
              <a:t> 14. Глава которого постоянно проживает в муниципальном образовании по месту нахождения и регистрации хозяйства, главой которого он является, при условии, что данное хозяйство является основным местом его трудоустройства. </a:t>
            </a:r>
          </a:p>
          <a:p>
            <a:pPr algn="just"/>
            <a:endParaRPr lang="ru-RU" dirty="0" smtClean="0"/>
          </a:p>
          <a:p>
            <a:pPr algn="just"/>
            <a:r>
              <a:rPr lang="ru-RU" dirty="0" smtClean="0"/>
              <a:t>15. Главы и члены которых дали согласие на передачу и обработку своих персональных данных в соответствии с законодательством Российской Федерации.</a:t>
            </a:r>
          </a:p>
          <a:p>
            <a:pPr algn="just"/>
            <a:endParaRPr lang="ru-RU" dirty="0" smtClean="0"/>
          </a:p>
        </p:txBody>
      </p:sp>
    </p:spTree>
    <p:extLst>
      <p:ext uri="{BB962C8B-B14F-4D97-AF65-F5344CB8AC3E}">
        <p14:creationId xmlns:p14="http://schemas.microsoft.com/office/powerpoint/2010/main" val="417894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2" name="TextBox 1"/>
          <p:cNvSpPr txBox="1"/>
          <p:nvPr/>
        </p:nvSpPr>
        <p:spPr>
          <a:xfrm>
            <a:off x="1382878" y="0"/>
            <a:ext cx="7056784" cy="584775"/>
          </a:xfrm>
          <a:prstGeom prst="rect">
            <a:avLst/>
          </a:prstGeom>
          <a:noFill/>
        </p:spPr>
        <p:txBody>
          <a:bodyPr wrap="square" rtlCol="0">
            <a:spAutoFit/>
          </a:bodyPr>
          <a:lstStyle/>
          <a:p>
            <a:pPr algn="ctr"/>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Глава К(Ф)Х обязуется</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1520" y="997484"/>
            <a:ext cx="8640960" cy="5940088"/>
          </a:xfrm>
          <a:prstGeom prst="rect">
            <a:avLst/>
          </a:prstGeom>
          <a:noFill/>
        </p:spPr>
        <p:txBody>
          <a:bodyPr wrap="square" rtlCol="0">
            <a:spAutoFit/>
          </a:bodyPr>
          <a:lstStyle/>
          <a:p>
            <a:pPr algn="just">
              <a:buAutoNum type="arabicPeriod"/>
            </a:pPr>
            <a:r>
              <a:rPr lang="ru-RU" dirty="0" smtClean="0">
                <a:latin typeface="Times New Roman" pitchFamily="18" charset="0"/>
                <a:cs typeface="Times New Roman" pitchFamily="18" charset="0"/>
              </a:rPr>
              <a:t> </a:t>
            </a:r>
            <a:r>
              <a:rPr lang="ru-RU" dirty="0" smtClean="0">
                <a:cs typeface="Times New Roman" pitchFamily="18" charset="0"/>
              </a:rPr>
              <a:t>Использовать грант на цели, указанные в плане расходов, в течение 24 месяцев с даты его получения.</a:t>
            </a:r>
          </a:p>
          <a:p>
            <a:pPr algn="just"/>
            <a:r>
              <a:rPr lang="ru-RU" b="1" dirty="0" smtClean="0">
                <a:solidFill>
                  <a:srgbClr val="FF0000"/>
                </a:solidFill>
              </a:rPr>
              <a:t>Срок освоения гранта на развитие семейной фермы или части средств гранта может быть продлен по решению министерства, но не более чем на 6 месяцев. </a:t>
            </a:r>
          </a:p>
          <a:p>
            <a:pPr algn="just"/>
            <a:r>
              <a:rPr lang="ru-RU" b="1" dirty="0" smtClean="0">
                <a:solidFill>
                  <a:srgbClr val="FF0000"/>
                </a:solidFill>
              </a:rPr>
              <a:t>Основанием для принятия министерством решения о продлении срока освоения гранта является документальное подтверждение крестьянским (фермерским) хозяйством наступления обстоятельств непреодолимой силы, препятствующих освоению средств гранта на развитие семейной фермы в установленный срок (в течение 24 месяцев с даты получения гранта). </a:t>
            </a:r>
          </a:p>
          <a:p>
            <a:pPr marL="228600" indent="-228600" algn="just">
              <a:buAutoNum type="arabicPeriod"/>
            </a:pPr>
            <a:endParaRPr lang="ru-RU" sz="1000" dirty="0" smtClean="0">
              <a:cs typeface="Times New Roman" panose="02020603050405020304" pitchFamily="18" charset="0"/>
            </a:endParaRPr>
          </a:p>
          <a:p>
            <a:pPr algn="just"/>
            <a:r>
              <a:rPr lang="ru-RU" dirty="0" smtClean="0">
                <a:cs typeface="Times New Roman" panose="02020603050405020304" pitchFamily="18" charset="0"/>
              </a:rPr>
              <a:t>2. </a:t>
            </a:r>
            <a:r>
              <a:rPr lang="ru-RU" dirty="0" smtClean="0"/>
              <a:t>Использовать имущество, закупаемое за счет гранта, исключительно на развитие и деятельность семейной фермы.</a:t>
            </a:r>
          </a:p>
          <a:p>
            <a:pPr algn="just"/>
            <a:endParaRPr lang="ru-RU" dirty="0" smtClean="0"/>
          </a:p>
          <a:p>
            <a:pPr algn="just"/>
            <a:r>
              <a:rPr lang="ru-RU" dirty="0" smtClean="0"/>
              <a:t>Имущество, приобретаемое семейной фермой с участием средств гранта, не подлежит продаже, дарению, передаче в аренду, обмену или взносу в виде пая, вклада или отчуждению иным образом в соответствии с законодательством Российской Федерации в течение 5 лет со дня получения гранта. </a:t>
            </a:r>
          </a:p>
          <a:p>
            <a:pPr algn="just"/>
            <a:endParaRPr lang="ru-RU" dirty="0" smtClean="0"/>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sz="1000"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196982" cy="997485"/>
          </a:xfrm>
          <a:prstGeom prst="rect">
            <a:avLst/>
          </a:prstGeom>
        </p:spPr>
      </p:pic>
    </p:spTree>
    <p:extLst>
      <p:ext uri="{BB962C8B-B14F-4D97-AF65-F5344CB8AC3E}">
        <p14:creationId xmlns:p14="http://schemas.microsoft.com/office/powerpoint/2010/main" val="2972166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alpha val="68000"/>
          </a:srgbClr>
        </a:solidFill>
        <a:effectLst/>
      </p:bgPr>
    </p:bg>
    <p:spTree>
      <p:nvGrpSpPr>
        <p:cNvPr id="1" name=""/>
        <p:cNvGrpSpPr/>
        <p:nvPr/>
      </p:nvGrpSpPr>
      <p:grpSpPr>
        <a:xfrm>
          <a:off x="0" y="0"/>
          <a:ext cx="0" cy="0"/>
          <a:chOff x="0" y="0"/>
          <a:chExt cx="0" cy="0"/>
        </a:xfrm>
      </p:grpSpPr>
      <p:sp>
        <p:nvSpPr>
          <p:cNvPr id="2" name="TextBox 1"/>
          <p:cNvSpPr txBox="1"/>
          <p:nvPr/>
        </p:nvSpPr>
        <p:spPr>
          <a:xfrm>
            <a:off x="1382878" y="0"/>
            <a:ext cx="7056784" cy="584775"/>
          </a:xfrm>
          <a:prstGeom prst="rect">
            <a:avLst/>
          </a:prstGeom>
          <a:noFill/>
        </p:spPr>
        <p:txBody>
          <a:bodyPr wrap="square" rtlCol="0">
            <a:spAutoFit/>
          </a:bodyPr>
          <a:lstStyle/>
          <a:p>
            <a:pPr algn="ctr"/>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Глава К(Ф)Х обязуется</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1520" y="1196752"/>
            <a:ext cx="8640960" cy="6894195"/>
          </a:xfrm>
          <a:prstGeom prst="rect">
            <a:avLst/>
          </a:prstGeom>
          <a:noFill/>
        </p:spPr>
        <p:txBody>
          <a:bodyPr wrap="square" rtlCol="0">
            <a:spAutoFit/>
          </a:bodyPr>
          <a:lstStyle/>
          <a:p>
            <a:pPr algn="just"/>
            <a:endParaRPr lang="ru-RU" dirty="0" smtClean="0"/>
          </a:p>
          <a:p>
            <a:pPr algn="just"/>
            <a:r>
              <a:rPr lang="ru-RU" dirty="0" smtClean="0"/>
              <a:t>3. Осуществлять деятельность в течение не менее 5 лет после получения гранта.</a:t>
            </a:r>
          </a:p>
          <a:p>
            <a:pPr algn="just"/>
            <a:endParaRPr lang="ru-RU" dirty="0" smtClean="0"/>
          </a:p>
          <a:p>
            <a:pPr algn="just"/>
            <a:r>
              <a:rPr lang="ru-RU" dirty="0" smtClean="0"/>
              <a:t>4. Оплачивать не менее 40% стоимости каждого наименования Приобретений, указанных в плане расходов, в том числе не менее 10% от стоимости каждого наименования Приобретений непосредственно за счет собственных средств.</a:t>
            </a:r>
          </a:p>
          <a:p>
            <a:pPr algn="just"/>
            <a:endParaRPr lang="ru-RU" dirty="0" smtClean="0"/>
          </a:p>
          <a:p>
            <a:pPr algn="just"/>
            <a:r>
              <a:rPr lang="ru-RU" b="1" dirty="0" smtClean="0">
                <a:solidFill>
                  <a:srgbClr val="FF0000"/>
                </a:solidFill>
              </a:rPr>
              <a:t>5. Оплачивать не менее 20% стоимости каждого наименования Приобретений, указанных в плане расходов, непосредственно за счет собственных средств.</a:t>
            </a:r>
          </a:p>
          <a:p>
            <a:pPr algn="just"/>
            <a:r>
              <a:rPr lang="ru-RU" b="1" dirty="0" smtClean="0">
                <a:solidFill>
                  <a:srgbClr val="FF0000"/>
                </a:solidFill>
              </a:rPr>
              <a:t>В случае оплаты части (не более 20 процентов) стоимости проекта, предоставленного в конкурсную комиссию, включающего приобретение имущества, на цели указанные в подпунктах 3.2 и 3.3 настоящего Порядка, осуществленных с привлечением льготного инвестиционного кредита, в соответствии с постановлением Правительства Российской Федерации от 29 декабря 2016 г. № 1528.</a:t>
            </a:r>
          </a:p>
          <a:p>
            <a:pPr algn="just"/>
            <a:endParaRPr lang="ru-RU" dirty="0" smtClean="0"/>
          </a:p>
          <a:p>
            <a:pPr algn="just"/>
            <a:r>
              <a:rPr lang="ru-RU" dirty="0" smtClean="0"/>
              <a:t>6. Сохранять созданные за счет гранта новые рабочие места в течение не менее 5 лет с момента их создания.</a:t>
            </a:r>
          </a:p>
          <a:p>
            <a:pPr algn="just"/>
            <a:endParaRPr lang="ru-RU" dirty="0" smtClean="0"/>
          </a:p>
          <a:p>
            <a:pPr algn="just"/>
            <a:endParaRPr lang="ru-RU" dirty="0" smtClean="0"/>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sz="1000"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196982" cy="997485"/>
          </a:xfrm>
          <a:prstGeom prst="rect">
            <a:avLst/>
          </a:prstGeom>
        </p:spPr>
      </p:pic>
    </p:spTree>
    <p:extLst>
      <p:ext uri="{BB962C8B-B14F-4D97-AF65-F5344CB8AC3E}">
        <p14:creationId xmlns:p14="http://schemas.microsoft.com/office/powerpoint/2010/main" val="2972166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539552" y="404664"/>
            <a:ext cx="8136904" cy="584775"/>
          </a:xfrm>
          <a:prstGeom prst="rect">
            <a:avLst/>
          </a:prstGeom>
          <a:noFill/>
        </p:spPr>
        <p:txBody>
          <a:bodyPr wrap="square" rtlCol="0">
            <a:spAutoFit/>
          </a:bodyPr>
          <a:lstStyle/>
          <a:p>
            <a:r>
              <a:rPr lang="ru-RU" sz="3200" b="1" dirty="0">
                <a:solidFill>
                  <a:srgbClr val="FF0000"/>
                </a:solidFill>
              </a:rPr>
              <a:t>Участниками конкурса не могут быть </a:t>
            </a:r>
            <a:r>
              <a:rPr lang="ru-RU" sz="3200" b="1" dirty="0" smtClean="0">
                <a:solidFill>
                  <a:srgbClr val="FF0000"/>
                </a:solidFill>
              </a:rPr>
              <a:t>К(Ф)Х:</a:t>
            </a:r>
            <a:endParaRPr lang="ru-RU" sz="3200" b="1" dirty="0">
              <a:solidFill>
                <a:srgbClr val="FF0000"/>
              </a:solidFill>
            </a:endParaRPr>
          </a:p>
        </p:txBody>
      </p:sp>
      <p:sp>
        <p:nvSpPr>
          <p:cNvPr id="3" name="TextBox 2"/>
          <p:cNvSpPr txBox="1"/>
          <p:nvPr/>
        </p:nvSpPr>
        <p:spPr>
          <a:xfrm>
            <a:off x="683568" y="1268759"/>
            <a:ext cx="8136904" cy="5509200"/>
          </a:xfrm>
          <a:prstGeom prst="rect">
            <a:avLst/>
          </a:prstGeom>
          <a:noFill/>
        </p:spPr>
        <p:txBody>
          <a:bodyPr wrap="square" rtlCol="0">
            <a:spAutoFit/>
          </a:bodyPr>
          <a:lstStyle/>
          <a:p>
            <a:pPr algn="just">
              <a:buFontTx/>
              <a:buAutoNum type="arabicPeriod"/>
              <a:tabLst>
                <a:tab pos="266700" algn="l"/>
              </a:tabLst>
            </a:pPr>
            <a:r>
              <a:rPr lang="ru-RU" sz="1600" dirty="0" smtClean="0">
                <a:latin typeface="Times New Roman" pitchFamily="18" charset="0"/>
                <a:cs typeface="Times New Roman" pitchFamily="18" charset="0"/>
              </a:rPr>
              <a:t> </a:t>
            </a:r>
            <a:r>
              <a:rPr lang="ru-RU" sz="1600" dirty="0" smtClean="0"/>
              <a:t>Главы которых ранее являлись получателями грантов на поддержку начинающих фермеров, грантов на развитие семейных животноводческих ферм, </a:t>
            </a:r>
            <a:r>
              <a:rPr lang="ru-RU" sz="1600" b="1" dirty="0" smtClean="0">
                <a:solidFill>
                  <a:srgbClr val="FF0000"/>
                </a:solidFill>
              </a:rPr>
              <a:t>грантов на развитие семейных ферм</a:t>
            </a:r>
            <a:r>
              <a:rPr lang="ru-RU" sz="1600" dirty="0" smtClean="0"/>
              <a:t>, </a:t>
            </a:r>
            <a:r>
              <a:rPr lang="ru-RU" sz="1600" b="1" dirty="0" smtClean="0">
                <a:solidFill>
                  <a:srgbClr val="FF0000"/>
                </a:solidFill>
              </a:rPr>
              <a:t>грантов «Агростартап» на создание и развитие крестьянских (фермерских) хозяйств</a:t>
            </a:r>
            <a:r>
              <a:rPr lang="ru-RU" sz="1600" dirty="0" smtClean="0"/>
              <a:t>, если с даты полного освоения средств ранее полученных грантов </a:t>
            </a:r>
            <a:r>
              <a:rPr lang="ru-RU" sz="1600" b="1" dirty="0" smtClean="0">
                <a:solidFill>
                  <a:srgbClr val="FF0000"/>
                </a:solidFill>
              </a:rPr>
              <a:t>прошло менее 24 месяцев.</a:t>
            </a:r>
          </a:p>
          <a:p>
            <a:pPr algn="just">
              <a:buFontTx/>
              <a:buAutoNum type="arabicPeriod"/>
              <a:tabLst>
                <a:tab pos="266700" algn="l"/>
              </a:tabLst>
            </a:pPr>
            <a:endParaRPr lang="ru-RU" sz="1600" dirty="0" smtClean="0"/>
          </a:p>
          <a:p>
            <a:pPr algn="just">
              <a:buFontTx/>
              <a:buAutoNum type="arabicPeriod"/>
              <a:tabLst>
                <a:tab pos="266700" algn="l"/>
              </a:tabLst>
            </a:pPr>
            <a:r>
              <a:rPr lang="ru-RU" sz="1600" dirty="0" smtClean="0">
                <a:cs typeface="Times New Roman" pitchFamily="18" charset="0"/>
              </a:rPr>
              <a:t> </a:t>
            </a:r>
            <a:r>
              <a:rPr lang="ru-RU" sz="1600" dirty="0" smtClean="0"/>
              <a:t>Главы которых являются учредителями (участниками) коммерческих организаций, зарегистрированных за пределами Кировской области по состоянию на  дату подачи заявки на участие в конкурсе.</a:t>
            </a:r>
          </a:p>
          <a:p>
            <a:pPr marL="342900" indent="-342900" algn="just">
              <a:buAutoNum type="arabicPeriod"/>
            </a:pPr>
            <a:endParaRPr lang="ru-RU" sz="1600" b="1" dirty="0" smtClean="0">
              <a:cs typeface="Times New Roman" pitchFamily="18" charset="0"/>
            </a:endParaRPr>
          </a:p>
          <a:p>
            <a:pPr algn="just"/>
            <a:r>
              <a:rPr lang="ru-RU" sz="1600" dirty="0" smtClean="0">
                <a:cs typeface="Times New Roman" pitchFamily="18" charset="0"/>
              </a:rPr>
              <a:t>3.  Имеющие неисполненную обязанность по уплате налогов, сборов, страховых взносов, пеней, штрафов, процентов, подлежащих уплате в соответствии с законодательством Российской Федерации о налогах и сборах по состоянию на первое число месяца подачи заявки на участие в конкурсе. В случае погашения данной задолженности не позднее даты первого заседания конкурсной комиссии, глава крестьянского (фермерского) хозяйства может принять участие в конкурсе.</a:t>
            </a:r>
          </a:p>
          <a:p>
            <a:pPr algn="just"/>
            <a:endParaRPr lang="ru-RU" sz="1600" dirty="0" smtClean="0">
              <a:cs typeface="Times New Roman" pitchFamily="18" charset="0"/>
            </a:endParaRPr>
          </a:p>
          <a:p>
            <a:pPr algn="just"/>
            <a:r>
              <a:rPr lang="ru-RU" sz="1600" dirty="0" smtClean="0"/>
              <a:t>В случае погашения данной задолженности не позднее даты заседания конкурсной комиссии,  глава крестьянского (фермерского) хозяйства может принять участие в конкурсе.</a:t>
            </a:r>
            <a:endParaRPr lang="ru-RU" sz="1600" dirty="0" smtClean="0">
              <a:hlinkClick r:id="rId2"/>
            </a:endParaRPr>
          </a:p>
          <a:p>
            <a:pPr algn="just"/>
            <a:endParaRPr lang="ru-RU" sz="1600" dirty="0" smtClean="0">
              <a:cs typeface="Times New Roman" panose="02020603050405020304" pitchFamily="18" charset="0"/>
            </a:endParaRPr>
          </a:p>
          <a:p>
            <a:pPr algn="just"/>
            <a:endParaRPr lang="ru-RU" sz="1600" dirty="0" smtClean="0">
              <a:cs typeface="Times New Roman" panose="02020603050405020304" pitchFamily="18" charset="0"/>
            </a:endParaRPr>
          </a:p>
        </p:txBody>
      </p:sp>
    </p:spTree>
    <p:extLst>
      <p:ext uri="{BB962C8B-B14F-4D97-AF65-F5344CB8AC3E}">
        <p14:creationId xmlns:p14="http://schemas.microsoft.com/office/powerpoint/2010/main" val="4170868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539552" y="476672"/>
            <a:ext cx="8136904" cy="584775"/>
          </a:xfrm>
          <a:prstGeom prst="rect">
            <a:avLst/>
          </a:prstGeom>
          <a:noFill/>
        </p:spPr>
        <p:txBody>
          <a:bodyPr wrap="square" rtlCol="0">
            <a:spAutoFit/>
          </a:bodyPr>
          <a:lstStyle/>
          <a:p>
            <a:pPr algn="ctr"/>
            <a:r>
              <a:rPr lang="ru-RU" sz="3200" b="1" dirty="0" smtClean="0">
                <a:solidFill>
                  <a:schemeClr val="accent2">
                    <a:lumMod val="50000"/>
                  </a:schemeClr>
                </a:solidFill>
                <a:latin typeface="Times New Roman" panose="02020603050405020304" pitchFamily="18" charset="0"/>
                <a:cs typeface="Times New Roman" panose="02020603050405020304" pitchFamily="18" charset="0"/>
              </a:rPr>
              <a:t>Представление заявки на конкурс </a:t>
            </a:r>
            <a:endParaRPr lang="ru-RU" sz="32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stretch>
            <a:fillRect/>
          </a:stretch>
        </p:blipFill>
        <p:spPr>
          <a:xfrm>
            <a:off x="519470" y="1519948"/>
            <a:ext cx="2381250" cy="1905000"/>
          </a:xfrm>
          <a:prstGeom prst="rect">
            <a:avLst/>
          </a:prstGeom>
        </p:spPr>
      </p:pic>
      <p:sp>
        <p:nvSpPr>
          <p:cNvPr id="4" name="TextBox 3"/>
          <p:cNvSpPr txBox="1"/>
          <p:nvPr/>
        </p:nvSpPr>
        <p:spPr>
          <a:xfrm>
            <a:off x="3563888" y="1772816"/>
            <a:ext cx="4824536" cy="1631216"/>
          </a:xfrm>
          <a:prstGeom prst="rect">
            <a:avLst/>
          </a:prstGeom>
          <a:noFill/>
        </p:spPr>
        <p:txBody>
          <a:bodyPr wrap="square" rtlCol="0">
            <a:spAutoFit/>
          </a:bodyPr>
          <a:lstStyle/>
          <a:p>
            <a:pPr marL="342900" indent="-342900">
              <a:buAutoNum type="arabicPeriod"/>
            </a:pPr>
            <a:r>
              <a:rPr lang="ru-RU" sz="2000" b="1" dirty="0" smtClean="0">
                <a:latin typeface="Times New Roman" panose="02020603050405020304" pitchFamily="18" charset="0"/>
                <a:cs typeface="Times New Roman" panose="02020603050405020304" pitchFamily="18" charset="0"/>
              </a:rPr>
              <a:t>Лично </a:t>
            </a:r>
          </a:p>
          <a:p>
            <a:pPr marL="342900" indent="-342900">
              <a:buAutoNum type="arabicPeriod"/>
            </a:pPr>
            <a:endParaRPr lang="ru-RU" sz="2000" b="1" dirty="0">
              <a:latin typeface="Times New Roman" panose="02020603050405020304" pitchFamily="18" charset="0"/>
              <a:cs typeface="Times New Roman" panose="02020603050405020304" pitchFamily="18" charset="0"/>
            </a:endParaRPr>
          </a:p>
          <a:p>
            <a:pPr marL="342900" indent="-342900">
              <a:buAutoNum type="arabicPeriod"/>
            </a:pPr>
            <a:r>
              <a:rPr lang="ru-RU" sz="2000" b="1" dirty="0" smtClean="0">
                <a:latin typeface="Times New Roman" panose="02020603050405020304" pitchFamily="18" charset="0"/>
                <a:cs typeface="Times New Roman" panose="02020603050405020304" pitchFamily="18" charset="0"/>
              </a:rPr>
              <a:t>Через представителя </a:t>
            </a:r>
          </a:p>
          <a:p>
            <a:pPr marL="342900" indent="-342900">
              <a:buAutoNum type="arabicPeriod"/>
            </a:pPr>
            <a:endParaRPr lang="ru-RU" sz="2000" b="1" dirty="0">
              <a:latin typeface="Times New Roman" panose="02020603050405020304" pitchFamily="18" charset="0"/>
              <a:cs typeface="Times New Roman" panose="02020603050405020304" pitchFamily="18" charset="0"/>
            </a:endParaRPr>
          </a:p>
          <a:p>
            <a:pPr marL="342900" indent="-342900">
              <a:buAutoNum type="arabicPeriod"/>
            </a:pPr>
            <a:r>
              <a:rPr lang="ru-RU" sz="2000" b="1" dirty="0" smtClean="0">
                <a:latin typeface="Times New Roman" panose="02020603050405020304" pitchFamily="18" charset="0"/>
                <a:cs typeface="Times New Roman" panose="02020603050405020304" pitchFamily="18" charset="0"/>
              </a:rPr>
              <a:t>Посредством почтовой связи </a:t>
            </a:r>
            <a:endParaRPr lang="ru-RU" sz="2000" b="1" dirty="0">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flipV="1">
            <a:off x="2483768" y="1988840"/>
            <a:ext cx="1152128" cy="483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2411760" y="2472448"/>
            <a:ext cx="11521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2411760" y="2472448"/>
            <a:ext cx="1224136" cy="7405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Стрелка вниз 10"/>
          <p:cNvSpPr/>
          <p:nvPr/>
        </p:nvSpPr>
        <p:spPr>
          <a:xfrm>
            <a:off x="2411760" y="3668998"/>
            <a:ext cx="4464496" cy="103308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3586402" y="3722007"/>
            <a:ext cx="2137725" cy="923330"/>
          </a:xfrm>
          <a:prstGeom prst="rect">
            <a:avLst/>
          </a:prstGeom>
          <a:noFill/>
        </p:spPr>
        <p:txBody>
          <a:bodyPr wrap="square" rtlCol="0">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5 рабочих </a:t>
            </a:r>
            <a:r>
              <a:rPr lang="ru-RU" b="1" dirty="0" smtClean="0">
                <a:latin typeface="Times New Roman" panose="02020603050405020304" pitchFamily="18" charset="0"/>
                <a:cs typeface="Times New Roman" panose="02020603050405020304" pitchFamily="18" charset="0"/>
              </a:rPr>
              <a:t>дней со дня начала приема заявок </a:t>
            </a:r>
            <a:endParaRPr lang="ru-RU" b="1"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020" y="4755087"/>
            <a:ext cx="3615496" cy="1911872"/>
          </a:xfrm>
          <a:prstGeom prst="rect">
            <a:avLst/>
          </a:prstGeom>
        </p:spPr>
      </p:pic>
      <p:sp>
        <p:nvSpPr>
          <p:cNvPr id="14" name="TextBox 13"/>
          <p:cNvSpPr txBox="1"/>
          <p:nvPr/>
        </p:nvSpPr>
        <p:spPr>
          <a:xfrm>
            <a:off x="4655264" y="5005755"/>
            <a:ext cx="3301112" cy="1323439"/>
          </a:xfrm>
          <a:prstGeom prst="rect">
            <a:avLst/>
          </a:prstGeom>
          <a:noFill/>
        </p:spPr>
        <p:txBody>
          <a:bodyPr wrap="square" rtlCol="0">
            <a:spAutoFit/>
          </a:bodyPr>
          <a:lstStyle/>
          <a:p>
            <a:pPr algn="ctr"/>
            <a:r>
              <a:rPr lang="ru-RU" sz="2000" b="1" dirty="0" smtClean="0">
                <a:latin typeface="Times New Roman" panose="02020603050405020304" pitchFamily="18" charset="0"/>
                <a:cs typeface="Times New Roman" panose="02020603050405020304" pitchFamily="18" charset="0"/>
              </a:rPr>
              <a:t>Министерство сельского хозяйства и продовольствия Кировской области </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983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alpha val="61000"/>
          </a:srgbClr>
        </a:solidFill>
        <a:effectLst/>
      </p:bgPr>
    </p:bg>
    <p:spTree>
      <p:nvGrpSpPr>
        <p:cNvPr id="1" name=""/>
        <p:cNvGrpSpPr/>
        <p:nvPr/>
      </p:nvGrpSpPr>
      <p:grpSpPr>
        <a:xfrm>
          <a:off x="0" y="0"/>
          <a:ext cx="0" cy="0"/>
          <a:chOff x="0" y="0"/>
          <a:chExt cx="0" cy="0"/>
        </a:xfrm>
      </p:grpSpPr>
      <p:sp>
        <p:nvSpPr>
          <p:cNvPr id="2" name="TextBox 1"/>
          <p:cNvSpPr txBox="1"/>
          <p:nvPr/>
        </p:nvSpPr>
        <p:spPr>
          <a:xfrm>
            <a:off x="530491" y="354360"/>
            <a:ext cx="7992888" cy="584775"/>
          </a:xfrm>
          <a:prstGeom prst="rect">
            <a:avLst/>
          </a:prstGeom>
          <a:noFill/>
        </p:spPr>
        <p:txBody>
          <a:bodyPr wrap="square" rtlCol="0">
            <a:spAutoFit/>
          </a:bodyPr>
          <a:lstStyle/>
          <a:p>
            <a:pPr algn="ctr"/>
            <a:r>
              <a:rPr lang="ru-RU" sz="3200" dirty="0" smtClean="0">
                <a:solidFill>
                  <a:srgbClr val="FF0000"/>
                </a:solidFill>
                <a:latin typeface="Arial Black" panose="020B0A04020102020204" pitchFamily="34" charset="0"/>
              </a:rPr>
              <a:t>Н о в ы е   о п р е д е л е н и я </a:t>
            </a:r>
            <a:endParaRPr lang="ru-RU" sz="3200" dirty="0">
              <a:solidFill>
                <a:srgbClr val="FF0000"/>
              </a:solidFill>
              <a:latin typeface="Arial Black" panose="020B0A04020102020204" pitchFamily="34" charset="0"/>
            </a:endParaRPr>
          </a:p>
        </p:txBody>
      </p:sp>
      <p:sp>
        <p:nvSpPr>
          <p:cNvPr id="3" name="TextBox 2"/>
          <p:cNvSpPr txBox="1"/>
          <p:nvPr/>
        </p:nvSpPr>
        <p:spPr>
          <a:xfrm>
            <a:off x="683568" y="1628800"/>
            <a:ext cx="7992888" cy="3970318"/>
          </a:xfrm>
          <a:prstGeom prst="rect">
            <a:avLst/>
          </a:prstGeom>
          <a:noFill/>
        </p:spPr>
        <p:txBody>
          <a:bodyPr wrap="square" rtlCol="0">
            <a:spAutoFit/>
          </a:bodyPr>
          <a:lstStyle/>
          <a:p>
            <a:pPr algn="just"/>
            <a:r>
              <a:rPr lang="ru-RU" b="1" dirty="0" smtClean="0"/>
              <a:t>Заявитель</a:t>
            </a:r>
            <a:r>
              <a:rPr lang="ru-RU" dirty="0" smtClean="0"/>
              <a:t> – глава К(Ф)Х, подавший заявку в конкурсную комиссию по проведению конкурса по отбору К(Ф)Х для предоставления грантов из областного бюджета на развитие </a:t>
            </a:r>
            <a:r>
              <a:rPr lang="ru-RU" b="1" dirty="0" smtClean="0">
                <a:solidFill>
                  <a:srgbClr val="FF0000"/>
                </a:solidFill>
              </a:rPr>
              <a:t>семейных ферм</a:t>
            </a:r>
            <a:r>
              <a:rPr lang="ru-RU" b="1" dirty="0" smtClean="0"/>
              <a:t>, </a:t>
            </a:r>
            <a:r>
              <a:rPr lang="ru-RU" dirty="0" smtClean="0"/>
              <a:t>а также грантов на поддержку начинающих фермеров, желающий реализовать свой проект в рамках государственной программы Кировской области «Развитие агропромышленного комплекса», утвержденной постановлением Правительства Кировской области  </a:t>
            </a:r>
            <a:r>
              <a:rPr lang="ru-RU" b="1" dirty="0" smtClean="0">
                <a:solidFill>
                  <a:srgbClr val="FF0000"/>
                </a:solidFill>
              </a:rPr>
              <a:t>от      №      «О государственной программе Кировской области «Развитие агропромышленного комплекса»</a:t>
            </a:r>
            <a:r>
              <a:rPr lang="ru-RU" b="1" dirty="0" smtClean="0"/>
              <a:t> </a:t>
            </a:r>
            <a:r>
              <a:rPr lang="ru-RU" dirty="0" smtClean="0"/>
              <a:t>и отвечающий требованиям раздела Положения.</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a:p>
        </p:txBody>
      </p:sp>
      <p:pic>
        <p:nvPicPr>
          <p:cNvPr id="3074" name="Picture 2" descr="http://thumb101.shutterstock.com/display_pic_with_logo/461077/461077,1292705731,37/stock-photo-three-dimensional-man-in-a-tie-with-outstretched-hand-stop-sign-series-d-man-674805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4581128"/>
            <a:ext cx="1423318" cy="14865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eladm.ru/media/publication_backbone_media/2016/7/18/komissiy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31840" y="4437112"/>
            <a:ext cx="1672013" cy="1672013"/>
          </a:xfrm>
          <a:prstGeom prst="rect">
            <a:avLst/>
          </a:prstGeom>
          <a:noFill/>
          <a:extLst>
            <a:ext uri="{909E8E84-426E-40DD-AFC4-6F175D3DCCD1}">
              <a14:hiddenFill xmlns:a14="http://schemas.microsoft.com/office/drawing/2010/main">
                <a:solidFill>
                  <a:srgbClr val="FFFFFF"/>
                </a:solidFill>
              </a14:hiddenFill>
            </a:ext>
          </a:extLst>
        </p:spPr>
      </p:pic>
      <p:sp>
        <p:nvSpPr>
          <p:cNvPr id="4" name="Стрелка вправо 3"/>
          <p:cNvSpPr/>
          <p:nvPr/>
        </p:nvSpPr>
        <p:spPr>
          <a:xfrm>
            <a:off x="1835696" y="4797152"/>
            <a:ext cx="1296144" cy="1093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3078" name="Picture 6" descr="http://www.rabochy-put.ru/upload/iblock/2c2/subsidii_gu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4509120"/>
            <a:ext cx="194125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im1-tub-ru.yandex.net/i?id=9cc84934cbfcf6e37e5c0c591c60cb93&amp;n=33&amp;h=215&amp;w=2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80312" y="4509120"/>
            <a:ext cx="1427807" cy="1427807"/>
          </a:xfrm>
          <a:prstGeom prst="rect">
            <a:avLst/>
          </a:prstGeom>
          <a:noFill/>
          <a:extLst>
            <a:ext uri="{909E8E84-426E-40DD-AFC4-6F175D3DCCD1}">
              <a14:hiddenFill xmlns:a14="http://schemas.microsoft.com/office/drawing/2010/main">
                <a:solidFill>
                  <a:srgbClr val="FFFFFF"/>
                </a:solidFill>
              </a14:hiddenFill>
            </a:ext>
          </a:extLst>
        </p:spPr>
      </p:pic>
      <p:sp>
        <p:nvSpPr>
          <p:cNvPr id="8" name="Стрелка влево 7"/>
          <p:cNvSpPr/>
          <p:nvPr/>
        </p:nvSpPr>
        <p:spPr>
          <a:xfrm>
            <a:off x="6795483" y="5157192"/>
            <a:ext cx="512821" cy="6592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898608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999892"/>
            <a:ext cx="7992888" cy="17881818"/>
          </a:xfrm>
          <a:prstGeom prst="rect">
            <a:avLst/>
          </a:prstGeom>
          <a:noFill/>
        </p:spPr>
        <p:txBody>
          <a:bodyPr wrap="square" rtlCol="0">
            <a:spAutoFit/>
          </a:bodyPr>
          <a:lstStyle/>
          <a:p>
            <a:pPr algn="just"/>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smtClean="0">
                <a:ea typeface="Times New Roman" panose="02020603050405020304" pitchFamily="18" charset="0"/>
                <a:cs typeface="Times New Roman" panose="02020603050405020304" pitchFamily="18" charset="0"/>
              </a:rPr>
              <a:t>1. </a:t>
            </a:r>
            <a:r>
              <a:rPr lang="ru-RU" dirty="0" smtClean="0">
                <a:ea typeface="Times New Roman" panose="02020603050405020304" pitchFamily="18" charset="0"/>
                <a:cs typeface="Times New Roman" panose="02020603050405020304" pitchFamily="18" charset="0"/>
              </a:rPr>
              <a:t>Заявление согласно приложению № 1</a:t>
            </a:r>
            <a:r>
              <a:rPr lang="ru-RU" dirty="0" smtClean="0">
                <a:solidFill>
                  <a:srgbClr val="0000FF"/>
                </a:solidFill>
                <a:ea typeface="Times New Roman" panose="02020603050405020304" pitchFamily="18" charset="0"/>
                <a:cs typeface="Times New Roman" panose="02020603050405020304" pitchFamily="18" charset="0"/>
              </a:rPr>
              <a:t>.</a:t>
            </a:r>
          </a:p>
          <a:p>
            <a:pPr algn="just"/>
            <a:r>
              <a:rPr lang="ru-RU" dirty="0" smtClean="0">
                <a:solidFill>
                  <a:srgbClr val="0000FF"/>
                </a:solidFill>
                <a:cs typeface="Times New Roman" panose="02020603050405020304" pitchFamily="18" charset="0"/>
              </a:rPr>
              <a:t>         </a:t>
            </a:r>
            <a:r>
              <a:rPr lang="ru-RU" dirty="0" smtClean="0">
                <a:cs typeface="Times New Roman" panose="02020603050405020304" pitchFamily="18" charset="0"/>
              </a:rPr>
              <a:t>2. </a:t>
            </a:r>
            <a:r>
              <a:rPr lang="ru-RU" dirty="0" smtClean="0"/>
              <a:t>Документы, подтверждающие соответствие крестьянского (фермерского) хозяйства требованиям к участникам конкурса:</a:t>
            </a:r>
          </a:p>
          <a:p>
            <a:pPr algn="just"/>
            <a:r>
              <a:rPr lang="ru-RU" dirty="0" smtClean="0"/>
              <a:t>2.1. Копия соглашения о создании крестьянского (фермерского) хозяйства, заверенная главой крестьянского (фермерского) хозяйства (в случае, если глава крестьянского (фермерского) хозяйства - ИП), либо копия устава (в случае, если крестьянское (фермерское) хозяйство является юридическим лицом).</a:t>
            </a:r>
          </a:p>
          <a:p>
            <a:pPr algn="just"/>
            <a:r>
              <a:rPr lang="ru-RU" dirty="0" smtClean="0"/>
              <a:t>2.2. Копии документов, подтверждающих родство членов крестьянского (фермерского) хозяйства, заверенные главой крестьянского (фермерского) хозяйства.</a:t>
            </a:r>
          </a:p>
          <a:p>
            <a:pPr algn="just"/>
            <a:r>
              <a:rPr lang="ru-RU" dirty="0" smtClean="0"/>
              <a:t>2.3. Утвержденный заявителем </a:t>
            </a:r>
            <a:r>
              <a:rPr lang="ru-RU" b="1" dirty="0" smtClean="0">
                <a:solidFill>
                  <a:srgbClr val="FF0000"/>
                </a:solidFill>
              </a:rPr>
              <a:t>бизнес-план</a:t>
            </a:r>
            <a:r>
              <a:rPr lang="ru-RU" b="1" dirty="0" smtClean="0"/>
              <a:t> </a:t>
            </a:r>
            <a:r>
              <a:rPr lang="ru-RU" b="1" dirty="0" smtClean="0">
                <a:solidFill>
                  <a:srgbClr val="FF0000"/>
                </a:solidFill>
              </a:rPr>
              <a:t>на развитие семейных ферм</a:t>
            </a:r>
            <a:r>
              <a:rPr lang="ru-RU" dirty="0" smtClean="0">
                <a:solidFill>
                  <a:srgbClr val="FF0000"/>
                </a:solidFill>
              </a:rPr>
              <a:t>,</a:t>
            </a:r>
            <a:r>
              <a:rPr lang="ru-RU" dirty="0" smtClean="0"/>
              <a:t> составленный согласно приложению № 2, который представляется на бумажном и электронном носителях.</a:t>
            </a:r>
          </a:p>
          <a:p>
            <a:pPr algn="just"/>
            <a:r>
              <a:rPr lang="ru-RU" dirty="0" smtClean="0"/>
              <a:t>2.4. Копии документов, содержащих первичные статистические данные о деятельности крестьянского (фермерского) хозяйства, составленных по форме федерального статистического наблюдения № 2-фермер «Сведения о сборе урожая сельскохозяйственных культур» на последнюю отчетную дату, и (или) копии договоров поставки кормов либо копии иных документов, подтверждающих обеспеченность крестьянского (фермерского) хозяйства кормовой базой, заверенные главой крестьянского (фермерского) хозяйства.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Копия </a:t>
            </a:r>
            <a:r>
              <a:rPr lang="ru-RU" sz="2000" dirty="0">
                <a:latin typeface="Times New Roman" panose="02020603050405020304" pitchFamily="18" charset="0"/>
                <a:cs typeface="Times New Roman" panose="02020603050405020304" pitchFamily="18" charset="0"/>
              </a:rPr>
              <a:t>соглашения о создании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3. </a:t>
            </a:r>
            <a:r>
              <a:rPr lang="ru-RU" sz="2000" dirty="0">
                <a:latin typeface="Times New Roman" panose="02020603050405020304" pitchFamily="18" charset="0"/>
                <a:cs typeface="Times New Roman" panose="02020603050405020304" pitchFamily="18" charset="0"/>
              </a:rPr>
              <a:t>Копии документов, подтверждающих родство членов </a:t>
            </a:r>
            <a:r>
              <a:rPr lang="ru-RU" sz="2000" dirty="0" smtClean="0">
                <a:latin typeface="Times New Roman" panose="02020603050405020304" pitchFamily="18" charset="0"/>
                <a:cs typeface="Times New Roman" panose="02020603050405020304" pitchFamily="18" charset="0"/>
              </a:rPr>
              <a:t>К(Ф)Х.</a:t>
            </a:r>
          </a:p>
          <a:p>
            <a:pPr algn="just"/>
            <a:r>
              <a:rPr lang="ru-RU" sz="2000" dirty="0" smtClean="0">
                <a:latin typeface="Times New Roman" panose="02020603050405020304" pitchFamily="18" charset="0"/>
                <a:cs typeface="Times New Roman" panose="02020603050405020304" pitchFamily="18" charset="0"/>
              </a:rPr>
              <a:t>          4. </a:t>
            </a:r>
            <a:r>
              <a:rPr lang="ru-RU" sz="2000" dirty="0">
                <a:latin typeface="Times New Roman" panose="02020603050405020304" pitchFamily="18" charset="0"/>
                <a:cs typeface="Times New Roman" panose="02020603050405020304" pitchFamily="18" charset="0"/>
              </a:rPr>
              <a:t>Утвержденный заявителем план по созданию и развитию семейной животноводческой фермы, составленный </a:t>
            </a:r>
            <a:r>
              <a:rPr lang="ru-RU" sz="2000" dirty="0" smtClean="0">
                <a:latin typeface="Times New Roman" panose="02020603050405020304" pitchFamily="18" charset="0"/>
                <a:cs typeface="Times New Roman" panose="02020603050405020304" pitchFamily="18" charset="0"/>
              </a:rPr>
              <a:t>согласно приложению № 2. </a:t>
            </a:r>
            <a:r>
              <a:rPr lang="ru-RU" sz="2000" dirty="0">
                <a:latin typeface="Times New Roman" panose="02020603050405020304" pitchFamily="18" charset="0"/>
                <a:cs typeface="Times New Roman" panose="02020603050405020304" pitchFamily="18" charset="0"/>
              </a:rPr>
              <a:t>Представляется на бумажном и электронном </a:t>
            </a:r>
            <a:r>
              <a:rPr lang="ru-RU" sz="2000" dirty="0" smtClean="0">
                <a:latin typeface="Times New Roman" panose="02020603050405020304" pitchFamily="18" charset="0"/>
                <a:cs typeface="Times New Roman" panose="02020603050405020304" pitchFamily="18" charset="0"/>
              </a:rPr>
              <a:t>носителях.</a:t>
            </a:r>
          </a:p>
          <a:p>
            <a:pPr algn="just"/>
            <a:r>
              <a:rPr lang="ru-RU" sz="2000" dirty="0" smtClean="0">
                <a:latin typeface="Times New Roman" panose="02020603050405020304" pitchFamily="18" charset="0"/>
                <a:cs typeface="Times New Roman" panose="02020603050405020304" pitchFamily="18" charset="0"/>
              </a:rPr>
              <a:t>           5. </a:t>
            </a:r>
            <a:r>
              <a:rPr lang="ru-RU" sz="2000" dirty="0">
                <a:latin typeface="Times New Roman" panose="02020603050405020304" pitchFamily="18" charset="0"/>
                <a:cs typeface="Times New Roman" panose="02020603050405020304" pitchFamily="18" charset="0"/>
              </a:rPr>
              <a:t>Копии документов, содержащих первичные статистические данные о деятельности </a:t>
            </a:r>
            <a:r>
              <a:rPr lang="ru-RU" sz="2000" dirty="0" smtClean="0">
                <a:latin typeface="Times New Roman" panose="02020603050405020304" pitchFamily="18" charset="0"/>
                <a:cs typeface="Times New Roman" panose="02020603050405020304" pitchFamily="18" charset="0"/>
              </a:rPr>
              <a:t>К(Ф)Х, </a:t>
            </a:r>
            <a:r>
              <a:rPr lang="ru-RU" sz="2000" dirty="0">
                <a:latin typeface="Times New Roman" panose="02020603050405020304" pitchFamily="18" charset="0"/>
                <a:cs typeface="Times New Roman" panose="02020603050405020304" pitchFamily="18" charset="0"/>
              </a:rPr>
              <a:t>составленных по форме федерального статистического наблюдения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2-фермер </a:t>
            </a:r>
            <a:r>
              <a:rPr lang="ru-RU" sz="2000" dirty="0" smtClean="0">
                <a:latin typeface="Times New Roman" panose="02020603050405020304" pitchFamily="18" charset="0"/>
                <a:cs typeface="Times New Roman" panose="02020603050405020304" pitchFamily="18" charset="0"/>
              </a:rPr>
              <a:t>«Сведения </a:t>
            </a:r>
            <a:r>
              <a:rPr lang="ru-RU" sz="2000" dirty="0">
                <a:latin typeface="Times New Roman" panose="02020603050405020304" pitchFamily="18" charset="0"/>
                <a:cs typeface="Times New Roman" panose="02020603050405020304" pitchFamily="18" charset="0"/>
              </a:rPr>
              <a:t>о сборе урожая сельскохозяйственных </a:t>
            </a:r>
            <a:r>
              <a:rPr lang="ru-RU" sz="2000" dirty="0" smtClean="0">
                <a:latin typeface="Times New Roman" panose="02020603050405020304" pitchFamily="18" charset="0"/>
                <a:cs typeface="Times New Roman" panose="02020603050405020304" pitchFamily="18" charset="0"/>
              </a:rPr>
              <a:t>культур» </a:t>
            </a:r>
            <a:r>
              <a:rPr lang="ru-RU" sz="2000" dirty="0">
                <a:latin typeface="Times New Roman" panose="02020603050405020304" pitchFamily="18" charset="0"/>
                <a:cs typeface="Times New Roman" panose="02020603050405020304" pitchFamily="18" charset="0"/>
              </a:rPr>
              <a:t>на последнюю отчетную дату, и (или) копии договоров поставки кормов либо копии иных документов, подтверждающих обеспеченность </a:t>
            </a:r>
            <a:r>
              <a:rPr lang="ru-RU" sz="2000" dirty="0" smtClean="0">
                <a:latin typeface="Times New Roman" panose="02020603050405020304" pitchFamily="18" charset="0"/>
                <a:cs typeface="Times New Roman" panose="02020603050405020304" pitchFamily="18" charset="0"/>
              </a:rPr>
              <a:t>К(Ф)Х кормовой базой. </a:t>
            </a:r>
          </a:p>
          <a:p>
            <a:pPr algn="just"/>
            <a:r>
              <a:rPr lang="ru-RU" sz="2000" dirty="0" smtClean="0">
                <a:latin typeface="Times New Roman" panose="02020603050405020304" pitchFamily="18" charset="0"/>
                <a:cs typeface="Times New Roman" panose="02020603050405020304" pitchFamily="18" charset="0"/>
              </a:rPr>
              <a:t>            6. Проектная документация на строительство (реконструкцию, модернизацию) объекта - в случае осуществления строительства, реконструкции, модернизации семейной животноводческой </a:t>
            </a:r>
            <a:r>
              <a:rPr lang="ru-RU" dirty="0" smtClean="0">
                <a:latin typeface="Times New Roman" pitchFamily="18" charset="0"/>
                <a:cs typeface="Times New Roman" pitchFamily="18" charset="0"/>
              </a:rPr>
              <a:t>фермы. </a:t>
            </a:r>
            <a:endParaRPr lang="ru-RU" sz="2000" dirty="0" smtClean="0">
              <a:latin typeface="Times New Roman" pitchFamily="18" charset="0"/>
              <a:cs typeface="Times New Roman"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154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999892"/>
            <a:ext cx="7992888" cy="15419606"/>
          </a:xfrm>
          <a:prstGeom prst="rect">
            <a:avLst/>
          </a:prstGeom>
          <a:noFill/>
        </p:spPr>
        <p:txBody>
          <a:bodyPr wrap="square" rtlCol="0">
            <a:spAutoFit/>
          </a:bodyPr>
          <a:lstStyle/>
          <a:p>
            <a:pPr algn="just"/>
            <a:r>
              <a:rPr lang="ru-RU" dirty="0" smtClean="0"/>
              <a:t>2.5. </a:t>
            </a:r>
            <a:r>
              <a:rPr lang="ru-RU" b="1" dirty="0" smtClean="0">
                <a:solidFill>
                  <a:srgbClr val="FF0000"/>
                </a:solidFill>
              </a:rPr>
              <a:t>В случае строительства, реконструкции, модернизации объекта для производства и (или) объекта переработки сельскохозяйственной продукции: </a:t>
            </a:r>
          </a:p>
          <a:p>
            <a:pPr algn="just"/>
            <a:r>
              <a:rPr lang="ru-RU" b="1" dirty="0" smtClean="0">
                <a:solidFill>
                  <a:srgbClr val="FF0000"/>
                </a:solidFill>
              </a:rPr>
              <a:t>если разработка проектной документации включена в план расходов – копии </a:t>
            </a:r>
            <a:r>
              <a:rPr lang="ru-RU" b="1" dirty="0" err="1" smtClean="0">
                <a:solidFill>
                  <a:srgbClr val="FF0000"/>
                </a:solidFill>
              </a:rPr>
              <a:t>предпроектных</a:t>
            </a:r>
            <a:r>
              <a:rPr lang="ru-RU" b="1" dirty="0" smtClean="0">
                <a:solidFill>
                  <a:srgbClr val="FF0000"/>
                </a:solidFill>
              </a:rPr>
              <a:t> материалов на строительство (реконструкцию, модернизацию) объекта для производства и (или) объекта переработки сельскохозяйственной продукции и проекта сводного сметного расчета или локального сметного расчета;</a:t>
            </a:r>
          </a:p>
          <a:p>
            <a:pPr algn="just"/>
            <a:r>
              <a:rPr lang="ru-RU" b="1" dirty="0" smtClean="0">
                <a:solidFill>
                  <a:srgbClr val="FF0000"/>
                </a:solidFill>
              </a:rPr>
              <a:t>если разработка проектной документации не включена в план расходов – копия проектной документации на строительство (реконструкцию, модернизацию) объекта для производства и (или) объекта переработки сельскохозяйственной продукции.</a:t>
            </a:r>
          </a:p>
          <a:p>
            <a:pPr algn="just"/>
            <a:r>
              <a:rPr lang="ru-RU" dirty="0" smtClean="0"/>
              <a:t>2.6</a:t>
            </a:r>
            <a:r>
              <a:rPr lang="ru-RU" dirty="0" smtClean="0">
                <a:solidFill>
                  <a:srgbClr val="FF0000"/>
                </a:solidFill>
              </a:rPr>
              <a:t>. </a:t>
            </a:r>
            <a:r>
              <a:rPr lang="ru-RU" b="1" dirty="0" smtClean="0">
                <a:solidFill>
                  <a:srgbClr val="FF0000"/>
                </a:solidFill>
              </a:rPr>
              <a:t>В случае ремонта объекта для производства и (или) объекта переработки сельскохозяйственной продукции – копия сметы, составленной на основании дефектной ведомости, утвержденной застройщиком или техническим заказчиком.</a:t>
            </a:r>
          </a:p>
          <a:p>
            <a:pPr algn="just"/>
            <a:r>
              <a:rPr lang="ru-RU" dirty="0" smtClean="0"/>
              <a:t>2.7. Копия сведений о среднесписочной численности работников крестьянского (фермерского) хозяйства за предыдущий календарный год с отметкой налогового органа (при наличии работников в указанном периоде).</a:t>
            </a:r>
          </a:p>
          <a:p>
            <a:pPr algn="just"/>
            <a:r>
              <a:rPr lang="ru-RU" dirty="0" smtClean="0"/>
              <a:t>2.8. Копии страниц 2, 3 и страниц с указанием последнего места регистрации паспорта гражданина Российской Федерации.</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15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124745"/>
            <a:ext cx="7992888" cy="15973604"/>
          </a:xfrm>
          <a:prstGeom prst="rect">
            <a:avLst/>
          </a:prstGeom>
          <a:noFill/>
        </p:spPr>
        <p:txBody>
          <a:bodyPr wrap="square" rtlCol="0">
            <a:spAutoFit/>
          </a:bodyPr>
          <a:lstStyle/>
          <a:p>
            <a:pPr algn="just"/>
            <a:endParaRPr lang="ru-RU" dirty="0" smtClean="0"/>
          </a:p>
          <a:p>
            <a:pPr algn="just"/>
            <a:endParaRPr lang="ru-RU" dirty="0" smtClean="0"/>
          </a:p>
          <a:p>
            <a:pPr algn="just"/>
            <a:endParaRPr lang="ru-RU" dirty="0" smtClean="0"/>
          </a:p>
          <a:p>
            <a:pPr algn="just"/>
            <a:r>
              <a:rPr lang="ru-RU" dirty="0" smtClean="0"/>
              <a:t>2.10. Копии бухгалтерской отчетности крестьянского (фермерского) хозяйства, содержащей сведения о доходах от реализации сельскохозяйственной продукции, товаров, оказания услуг, выполнения работ за предшествующие два календарных года, с отметкой о достоверности содержащихся в них сведений органа местного самоуправления, осуществляющего отдельные государственные полномочия области по поддержке сельскохозяйственного производства (форма N 1-КФХ "Информация о производственной деятельности крестьянского (фермерского) хозяйства"), заверенные главой крестьянского (фермерского) хозяйства.</a:t>
            </a:r>
          </a:p>
          <a:p>
            <a:pPr algn="just"/>
            <a:r>
              <a:rPr lang="ru-RU" dirty="0" smtClean="0"/>
              <a:t>2.11. Справки об отсутствии (наличии) у заявителя задолженности по налогам (сборам), по страховым взносам и начисленным по ним пеням и штрафам, выданные налоговым органом и региональным отделением Фонда социального страхования Российской Федерации, на учете в которых состоит заявитель, по состоянию на первое число месяца подачи заявки на участие в конкурсе (могут быть представлены по инициативе заявителя).</a:t>
            </a:r>
          </a:p>
          <a:p>
            <a:pPr algn="just"/>
            <a:r>
              <a:rPr lang="ru-RU" dirty="0" smtClean="0"/>
              <a:t>2.12. Рекомендательное письмо от органов местного самоуправления, характеризующее деятельность крестьянского (фермерского) хозяйства.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576" y="1052736"/>
            <a:ext cx="8064896" cy="646331"/>
          </a:xfrm>
          <a:prstGeom prst="rect">
            <a:avLst/>
          </a:prstGeom>
        </p:spPr>
        <p:txBody>
          <a:bodyPr wrap="square">
            <a:spAutoFit/>
          </a:bodyPr>
          <a:lstStyle/>
          <a:p>
            <a:pPr algn="just"/>
            <a:r>
              <a:rPr lang="ru-RU" dirty="0" smtClean="0"/>
              <a:t>2.9. Копии страницы 1 и страниц с указанием сведений о работе трудовой книжки главы крестьянского (фермерского) хозяйства. </a:t>
            </a:r>
          </a:p>
        </p:txBody>
      </p:sp>
    </p:spTree>
    <p:extLst>
      <p:ext uri="{BB962C8B-B14F-4D97-AF65-F5344CB8AC3E}">
        <p14:creationId xmlns:p14="http://schemas.microsoft.com/office/powerpoint/2010/main" val="1487154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124745"/>
            <a:ext cx="7992888" cy="16065937"/>
          </a:xfrm>
          <a:prstGeom prst="rect">
            <a:avLst/>
          </a:prstGeom>
          <a:noFill/>
        </p:spPr>
        <p:txBody>
          <a:bodyPr wrap="square" rtlCol="0">
            <a:spAutoFit/>
          </a:bodyPr>
          <a:lstStyle/>
          <a:p>
            <a:pPr algn="just"/>
            <a:r>
              <a:rPr lang="ru-RU" b="1" dirty="0" smtClean="0">
                <a:solidFill>
                  <a:srgbClr val="C00000"/>
                </a:solidFill>
              </a:rPr>
              <a:t>3. </a:t>
            </a:r>
            <a:r>
              <a:rPr lang="ru-RU" sz="2400" b="1" dirty="0" smtClean="0">
                <a:solidFill>
                  <a:srgbClr val="C00000"/>
                </a:solidFill>
              </a:rPr>
              <a:t>Документы, подтверждающие соответствие заявителя критериям оценки крестьянских (фермерских) хозяйств, изложенных в приложении № 3 (представляются желанию заявителю):  </a:t>
            </a:r>
          </a:p>
          <a:p>
            <a:pPr algn="just"/>
            <a:r>
              <a:rPr lang="ru-RU" dirty="0" smtClean="0"/>
              <a:t>3.1. Копии документов, удостоверяющих государственную регистрацию права собственности ИП - главы крестьянского (фермерского) хозяйства или общей совместной собственности его членов либо крестьянского (фермерского) хозяйства - юридического лица или аренды на земельный участок, находящийся на территории Кировской области и предназначенный для развития семейной фермы, заверенные главой крестьянского (фермерского) хозяйства.</a:t>
            </a:r>
          </a:p>
          <a:p>
            <a:pPr algn="just"/>
            <a:r>
              <a:rPr lang="ru-RU" dirty="0" smtClean="0"/>
              <a:t>3.2. Копии документов, удостоверяющих государственную регистрацию права собственности ИП - главы крестьянского (фермерского) хозяйства или права общей совместной собственности его членов либо права крестьянского (фермерского) хозяйства - юридического лица на объект недвижимого имущества, находящийся на территории Кировской области, подлежащий реконструкции, модернизации или ремонту за счет средств гранта, заверенные главой крестьянского (фермерского) хозяйства.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154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124745"/>
            <a:ext cx="7992888" cy="14034611"/>
          </a:xfrm>
          <a:prstGeom prst="rect">
            <a:avLst/>
          </a:prstGeom>
          <a:noFill/>
        </p:spPr>
        <p:txBody>
          <a:bodyPr wrap="square" rtlCol="0">
            <a:spAutoFit/>
          </a:bodyPr>
          <a:lstStyle/>
          <a:p>
            <a:pPr algn="just"/>
            <a:r>
              <a:rPr lang="ru-RU" dirty="0" smtClean="0"/>
              <a:t>3.3. Копии документов, подтверждающих ведение бухгалтерского учета в крестьянском (фермерском) хозяйстве: приказа о приеме на работу бухгалтера, трудовой книжки бухгалтера (копии титульного листа трудовой книжки и страницы с записью о приеме на работу) и трудового договора с бухгалтером или договора на оказание услуг по ведению бухгалтерского учета.</a:t>
            </a:r>
          </a:p>
          <a:p>
            <a:pPr algn="just"/>
            <a:r>
              <a:rPr lang="ru-RU" dirty="0" smtClean="0"/>
              <a:t>3.4. Копии документов, подтверждающих, что крестьянское (фермерское) хозяйство является членом сельскохозяйственного потребительского кооператива, - в случае, если крестьянское (фермерское) хозяйство является членом сельскохозяйственного потребительского кооператива на дату подачи заявки на участие в конкурсе.</a:t>
            </a:r>
          </a:p>
          <a:p>
            <a:pPr algn="just"/>
            <a:r>
              <a:rPr lang="ru-RU" dirty="0" smtClean="0"/>
              <a:t>3.5.  Копии технических паспортов на сельскохозяйственную технику (тракторы, комбайны), </a:t>
            </a:r>
            <a:r>
              <a:rPr lang="ru-RU" b="1" dirty="0" smtClean="0">
                <a:solidFill>
                  <a:srgbClr val="FF0000"/>
                </a:solidFill>
              </a:rPr>
              <a:t>самоходные сельскохозяйственные машины </a:t>
            </a:r>
            <a:r>
              <a:rPr lang="ru-RU" dirty="0" smtClean="0"/>
              <a:t>и грузовые автомобили (при наличии их в собственности ИП - главы крестьянского (фермерского) хозяйства, совместной собственности его членов либо крестьянского (фермерского) хозяйства - юридического лица).</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154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268759"/>
            <a:ext cx="7992888" cy="14034611"/>
          </a:xfrm>
          <a:prstGeom prst="rect">
            <a:avLst/>
          </a:prstGeom>
          <a:noFill/>
        </p:spPr>
        <p:txBody>
          <a:bodyPr wrap="square" rtlCol="0">
            <a:spAutoFit/>
          </a:bodyPr>
          <a:lstStyle/>
          <a:p>
            <a:pPr algn="just"/>
            <a:r>
              <a:rPr lang="ru-RU" b="1" dirty="0" smtClean="0">
                <a:solidFill>
                  <a:srgbClr val="FF0000"/>
                </a:solidFill>
              </a:rPr>
              <a:t>3.7. В случае если крестьянское (фермерское) хозяйство планирует приобретение объектов для производства и (или) объектов переработки                                     сельскохозяйственной продукции (далее – объекты) – копии заключенных договоров купли-продажи (в том числе предварительных), копии документов, удостоверяющих государственную регистрацию права собственности продавца на указанные объекты. </a:t>
            </a:r>
          </a:p>
          <a:p>
            <a:pPr algn="just"/>
            <a:r>
              <a:rPr lang="ru-RU" dirty="0" smtClean="0"/>
              <a:t>3.8. Копии документов, подтверждающих ведение зоотехнического (ветеринарного) обслуживания в крестьянском (фермерском) хозяйстве (при наличии): приказа о приеме на работу зоотехника (ветеринарного врача), титульного листа его трудовой книжки и страницы с записью о приеме на работу и трудового договора, либо договора на оказание услуг по зоотехническому (ветеринарному) обслуживанию, либо документов, подтверждающих наличие оконченного среднего специального или высшего зоотехнического или ветеринарного образования главы крестьянского (фермерского) хозяйства либо одного из его членов.</a:t>
            </a:r>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154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268759"/>
            <a:ext cx="7992888" cy="12649617"/>
          </a:xfrm>
          <a:prstGeom prst="rect">
            <a:avLst/>
          </a:prstGeom>
          <a:noFill/>
        </p:spPr>
        <p:txBody>
          <a:bodyPr wrap="square" rtlCol="0">
            <a:spAutoFit/>
          </a:bodyPr>
          <a:lstStyle/>
          <a:p>
            <a:pPr algn="just"/>
            <a:r>
              <a:rPr lang="ru-RU" b="1" dirty="0" smtClean="0">
                <a:solidFill>
                  <a:srgbClr val="FF0000"/>
                </a:solidFill>
              </a:rPr>
              <a:t>3.9.</a:t>
            </a:r>
            <a:r>
              <a:rPr lang="ru-RU" b="1" dirty="0" smtClean="0"/>
              <a:t> </a:t>
            </a:r>
            <a:r>
              <a:rPr lang="ru-RU" b="1" dirty="0" smtClean="0">
                <a:solidFill>
                  <a:srgbClr val="FF0000"/>
                </a:solidFill>
              </a:rPr>
              <a:t>Копии документов, подтверждающих ведение агрономического сопровождения в крестьянском (фермерском) хозяйстве, если направление деятельности крестьянского (фермерского) хозяйства – растениеводство (при наличии): приказа о приеме на работу агронома, титульного листа трудовой книжки и страницы с записью о приеме на работу и трудового договора с агрономом, либо договора на оказание услуг по агрономическому сопровождению, либо документов, подтверждающих наличие оконченного среднего специального или высшего агрономического образования главы крестьянского (фермерского) хозяйства либо одного из его членов».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154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268759"/>
            <a:ext cx="7992888" cy="7940635"/>
          </a:xfrm>
          <a:prstGeom prst="rect">
            <a:avLst/>
          </a:prstGeom>
          <a:noFill/>
        </p:spPr>
        <p:txBody>
          <a:bodyPr wrap="square" rtlCol="0">
            <a:spAutoFit/>
          </a:bodyPr>
          <a:lstStyle/>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576" y="1196753"/>
            <a:ext cx="7560840" cy="4801314"/>
          </a:xfrm>
          <a:prstGeom prst="rect">
            <a:avLst/>
          </a:prstGeom>
        </p:spPr>
        <p:txBody>
          <a:bodyPr wrap="square">
            <a:spAutoFit/>
          </a:bodyPr>
          <a:lstStyle/>
          <a:p>
            <a:r>
              <a:rPr lang="ru-RU" dirty="0" smtClean="0"/>
              <a:t> </a:t>
            </a:r>
          </a:p>
          <a:p>
            <a:endParaRPr lang="ru-RU" dirty="0" smtClean="0"/>
          </a:p>
          <a:p>
            <a:pPr algn="just"/>
            <a:r>
              <a:rPr lang="ru-RU" dirty="0" smtClean="0"/>
              <a:t> 3.10 Копии документов, подтверждающих создание условий для уничтожения (обеззараживания) биологических отходов в крестьянском (фермерском) хозяйстве: договора на приобретение и установку трупосжигательной печи, заключения экспертизы промышленной безопасности, внесенного в Единый Реестр Федеральной службы по экологическому, технологическому и атомному надзору, и сертификата (или декларации) соответствия требованиям Технических регламентов Таможенного союза, либо ветеринарно-санитарной карточки на биотермическую яму на территории крестьянского (фермерского) хозяйства, либо договора об утилизации или уничтожении (обеззараживании) биологических отходов с организацией, имеющей соответствующие условия для утилизации или уничтожения (обеззараживания) биологических отходов.</a:t>
            </a:r>
          </a:p>
          <a:p>
            <a:r>
              <a:rPr lang="ru-RU" dirty="0" smtClean="0"/>
              <a:t>3.10.   Опись представленных документов, составленная согласно приложению № 4 , в 2 экземплярах.</a:t>
            </a:r>
          </a:p>
        </p:txBody>
      </p:sp>
    </p:spTree>
    <p:extLst>
      <p:ext uri="{BB962C8B-B14F-4D97-AF65-F5344CB8AC3E}">
        <p14:creationId xmlns:p14="http://schemas.microsoft.com/office/powerpoint/2010/main" val="1487154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1268759"/>
            <a:ext cx="7992888" cy="7940635"/>
          </a:xfrm>
          <a:prstGeom prst="rect">
            <a:avLst/>
          </a:prstGeom>
          <a:noFill/>
        </p:spPr>
        <p:txBody>
          <a:bodyPr wrap="square" rtlCol="0">
            <a:spAutoFit/>
          </a:bodyPr>
          <a:lstStyle/>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576" y="1196753"/>
            <a:ext cx="7560840" cy="923330"/>
          </a:xfrm>
          <a:prstGeom prst="rect">
            <a:avLst/>
          </a:prstGeom>
        </p:spPr>
        <p:txBody>
          <a:bodyPr wrap="square">
            <a:spAutoFit/>
          </a:bodyPr>
          <a:lstStyle/>
          <a:p>
            <a:r>
              <a:rPr lang="ru-RU" dirty="0" smtClean="0"/>
              <a:t> </a:t>
            </a:r>
          </a:p>
          <a:p>
            <a:endParaRPr lang="ru-RU" dirty="0" smtClean="0"/>
          </a:p>
          <a:p>
            <a:r>
              <a:rPr lang="ru-RU" dirty="0" smtClean="0"/>
              <a:t> </a:t>
            </a:r>
          </a:p>
        </p:txBody>
      </p:sp>
      <p:sp>
        <p:nvSpPr>
          <p:cNvPr id="1025" name="Rectangle 1"/>
          <p:cNvSpPr>
            <a:spLocks noChangeArrowheads="1"/>
          </p:cNvSpPr>
          <p:nvPr/>
        </p:nvSpPr>
        <p:spPr bwMode="auto">
          <a:xfrm>
            <a:off x="683568" y="1558970"/>
            <a:ext cx="68407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39552" y="1020290"/>
            <a:ext cx="813690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3.11.  В </a:t>
            </a:r>
            <a:r>
              <a:rPr lang="ru-RU" sz="1400" b="1" dirty="0" smtClean="0">
                <a:solidFill>
                  <a:srgbClr val="FF0000"/>
                </a:solidFill>
                <a:latin typeface="Arial" pitchFamily="34" charset="0"/>
                <a:ea typeface="Times New Roman" pitchFamily="18" charset="0"/>
                <a:cs typeface="Arial" pitchFamily="34" charset="0"/>
              </a:rPr>
              <a:t>случае </a:t>
            </a:r>
            <a:r>
              <a:rPr lang="ru-RU" b="1" dirty="0" smtClean="0">
                <a:solidFill>
                  <a:srgbClr val="FF0000"/>
                </a:solidFill>
              </a:rPr>
              <a:t>если направление деятельности крестьянского (фермерского) хозяйства – растениеводство:</a:t>
            </a:r>
          </a:p>
          <a:p>
            <a:pPr lvl="0" indent="449263" algn="just" fontAlgn="base">
              <a:spcBef>
                <a:spcPct val="0"/>
              </a:spcBef>
              <a:spcAft>
                <a:spcPct val="0"/>
              </a:spcAft>
            </a:pPr>
            <a:r>
              <a:rPr lang="ru-RU" b="1" dirty="0" smtClean="0">
                <a:solidFill>
                  <a:srgbClr val="FF0000"/>
                </a:solidFill>
              </a:rPr>
              <a:t> </a:t>
            </a:r>
            <a:r>
              <a:rPr kumimoji="0" lang="ru-RU" b="1" i="0" u="none" strike="noStrike" cap="none" normalizeH="0" baseline="0" dirty="0" smtClean="0">
                <a:ln>
                  <a:noFill/>
                </a:ln>
                <a:solidFill>
                  <a:srgbClr val="FF0000"/>
                </a:solidFill>
                <a:effectLst/>
                <a:ea typeface="Times New Roman" pitchFamily="18" charset="0"/>
                <a:cs typeface="Arial" pitchFamily="34" charset="0"/>
              </a:rPr>
              <a:t>Справку, выданную районным и межрайонным отделом филиала Федерального государственного бюджетного учреждения Российский сельскохозяйственный центр по Кировской области (далее – филиал ФГБУ «Россельхозцентр по Кировской области», где осуществляет деятельность крестьянское (фермерское) хозяйство, о наличии кондиционных семян от общего количества семян, имеющихся в крестьянском (фермерском) хозяйстве в процентах. </a:t>
            </a:r>
          </a:p>
          <a:p>
            <a:pPr indent="449263" algn="just" fontAlgn="base">
              <a:spcBef>
                <a:spcPct val="0"/>
              </a:spcBef>
              <a:spcAft>
                <a:spcPct val="0"/>
              </a:spcAft>
            </a:pPr>
            <a:r>
              <a:rPr lang="ru-RU" b="1" dirty="0" smtClean="0">
                <a:solidFill>
                  <a:srgbClr val="FF0000"/>
                </a:solidFill>
              </a:rPr>
              <a:t>Справку, выданную районным и межрайонным отделом филиала Федерального государственного бюджетного учреждения Российский сельскохозяйственный центр по Кировской области (далее – филиал ФГБУ «Россельхозцентр по Кировской области», где осуществляет деятельность крестьянское (фермерское) хозяйство, о наличии </a:t>
            </a:r>
            <a:r>
              <a:rPr lang="ru-RU" b="1" dirty="0" err="1" smtClean="0">
                <a:solidFill>
                  <a:srgbClr val="FF0000"/>
                </a:solidFill>
              </a:rPr>
              <a:t>высокорепродукционных</a:t>
            </a:r>
            <a:r>
              <a:rPr lang="ru-RU" b="1" dirty="0" smtClean="0">
                <a:solidFill>
                  <a:srgbClr val="FF0000"/>
                </a:solidFill>
              </a:rPr>
              <a:t>  (оригинальных, элитных, с 1 по 4 репродукцию) семян от общего количества семян, имеющихся в крестьянском (фермерском) хозяйстве, в процентах. </a:t>
            </a:r>
          </a:p>
          <a:p>
            <a:pPr lvl="0" indent="449263" algn="just" fontAlgn="base">
              <a:spcBef>
                <a:spcPct val="0"/>
              </a:spcBef>
              <a:spcAft>
                <a:spcPct val="0"/>
              </a:spcAft>
            </a:pPr>
            <a:endParaRPr kumimoji="0" lang="ru-RU" b="1" i="0" u="none" strike="noStrike" cap="none" normalizeH="0" baseline="0" dirty="0" smtClean="0">
              <a:ln>
                <a:noFill/>
              </a:ln>
              <a:solidFill>
                <a:srgbClr val="FF0000"/>
              </a:solidFill>
              <a:effectLst/>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b="1" dirty="0" smtClean="0">
              <a:solidFill>
                <a:srgbClr val="FF0000"/>
              </a:solidFill>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FF0000"/>
              </a:solidFill>
              <a:effectLst/>
              <a:cs typeface="Arial" pitchFamily="34" charset="0"/>
            </a:endParaRPr>
          </a:p>
        </p:txBody>
      </p:sp>
    </p:spTree>
    <p:extLst>
      <p:ext uri="{BB962C8B-B14F-4D97-AF65-F5344CB8AC3E}">
        <p14:creationId xmlns:p14="http://schemas.microsoft.com/office/powerpoint/2010/main" val="1487154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 name="TextBox 1"/>
          <p:cNvSpPr txBox="1"/>
          <p:nvPr/>
        </p:nvSpPr>
        <p:spPr>
          <a:xfrm>
            <a:off x="827584" y="476672"/>
            <a:ext cx="7848872"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Состав заявки для представления на конкурс</a:t>
            </a:r>
            <a:endParaRPr lang="ru-RU"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827584" y="980729"/>
            <a:ext cx="7992888" cy="8228666"/>
          </a:xfrm>
          <a:prstGeom prst="rect">
            <a:avLst/>
          </a:prstGeom>
          <a:noFill/>
        </p:spPr>
        <p:txBody>
          <a:bodyPr wrap="square" rtlCol="0">
            <a:spAutoFit/>
          </a:bodyPr>
          <a:lstStyle/>
          <a:p>
            <a:pPr algn="just"/>
            <a:endParaRPr lang="ru-RU" dirty="0" smtClean="0"/>
          </a:p>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a:t>
            </a:r>
            <a:endParaRPr lang="ru-RU" dirty="0" smtClean="0">
              <a:hlinkClick r:id="rId2"/>
            </a:endParaRPr>
          </a:p>
          <a:p>
            <a:pPr algn="just"/>
            <a:endParaRPr lang="ru-RU" dirty="0" smtClean="0"/>
          </a:p>
          <a:p>
            <a:pPr algn="just"/>
            <a:endParaRPr lang="ru-RU" dirty="0" smtClean="0">
              <a:hlinkClick r:id="rId3"/>
            </a:endParaRPr>
          </a:p>
          <a:p>
            <a:pPr algn="just"/>
            <a:r>
              <a:rPr lang="ru-RU" dirty="0" smtClean="0">
                <a:hlinkClick r:id="rId3"/>
              </a:rPr>
              <a:t>  </a:t>
            </a:r>
            <a:endParaRPr lang="ru-RU" dirty="0" smtClean="0"/>
          </a:p>
          <a:p>
            <a:pPr algn="just"/>
            <a:endParaRPr lang="ru-RU" sz="2000" dirty="0" smtClean="0">
              <a:hlinkClick r:id="rId4"/>
            </a:endParaRPr>
          </a:p>
          <a:p>
            <a:pPr algn="just"/>
            <a:endParaRPr lang="ru-RU" sz="2000" dirty="0" smtClean="0">
              <a:hlinkClick r:id="rId4"/>
            </a:endParaRPr>
          </a:p>
          <a:p>
            <a:pPr algn="just"/>
            <a:endParaRPr lang="ru-RU" sz="2000" dirty="0" smtClean="0">
              <a:hlinkClick r:id="rId4"/>
            </a:endParaRPr>
          </a:p>
          <a:p>
            <a:pPr algn="just"/>
            <a:endParaRPr lang="ru-RU" sz="2000" dirty="0" smtClean="0"/>
          </a:p>
          <a:p>
            <a:pPr algn="just"/>
            <a:endParaRPr lang="ru-RU" sz="2000" dirty="0" smtClean="0"/>
          </a:p>
          <a:p>
            <a:pPr algn="just"/>
            <a:endParaRPr lang="ru-RU" sz="2000" dirty="0" smtClean="0"/>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a:p>
            <a:pPr algn="just"/>
            <a:endParaRPr lang="ru-RU" sz="2000" dirty="0" smtClean="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55576" y="1052736"/>
            <a:ext cx="7560840" cy="7663636"/>
          </a:xfrm>
          <a:prstGeom prst="rect">
            <a:avLst/>
          </a:prstGeom>
        </p:spPr>
        <p:txBody>
          <a:bodyPr wrap="square">
            <a:spAutoFit/>
          </a:bodyPr>
          <a:lstStyle/>
          <a:p>
            <a:r>
              <a:rPr lang="ru-RU" dirty="0" smtClean="0"/>
              <a:t> </a:t>
            </a:r>
          </a:p>
          <a:p>
            <a:pPr algn="just"/>
            <a:r>
              <a:rPr lang="ru-RU" sz="2400" b="1" dirty="0" smtClean="0">
                <a:solidFill>
                  <a:srgbClr val="7030A0"/>
                </a:solidFill>
              </a:rPr>
              <a:t>4. Любые документы, которые, по мнению заявителя, могут повлиять на решение конкурсной комиссии и которые он вправе представить дополнительно до окончания срока приема заявок, в том числе:</a:t>
            </a:r>
          </a:p>
          <a:p>
            <a:pPr algn="just"/>
            <a:r>
              <a:rPr lang="ru-RU" dirty="0" smtClean="0"/>
              <a:t> 4.1. Копии документов, удостоверяющих государственную регистрацию права на объекты недвижимости, находящиеся на территории Кировской области, кроме указанных в  пункте 3.2.  собственности ИП- главы крестьянского (фермерского) хозяйства  или общей собственности  его членов либо в собственности  крестьянского (фермерского) хозяйства-  юридического лица </a:t>
            </a:r>
          </a:p>
          <a:p>
            <a:pPr algn="just"/>
            <a:r>
              <a:rPr lang="ru-RU" dirty="0" smtClean="0"/>
              <a:t>4.2. Фотографии производственных помещений (в том числе незавершенное строительство), сельскохозяйственных животных и техники, принадлежащих крестьянскому (фермерскому) хозяйству.</a:t>
            </a:r>
          </a:p>
          <a:p>
            <a:pPr algn="just"/>
            <a:r>
              <a:rPr lang="ru-RU" dirty="0" smtClean="0"/>
              <a:t>4.1.5.3. Иные документы.</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p:txBody>
      </p:sp>
    </p:spTree>
    <p:extLst>
      <p:ext uri="{BB962C8B-B14F-4D97-AF65-F5344CB8AC3E}">
        <p14:creationId xmlns:p14="http://schemas.microsoft.com/office/powerpoint/2010/main" val="148715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alpha val="61000"/>
          </a:srgbClr>
        </a:solidFill>
        <a:effectLst/>
      </p:bgPr>
    </p:bg>
    <p:spTree>
      <p:nvGrpSpPr>
        <p:cNvPr id="1" name=""/>
        <p:cNvGrpSpPr/>
        <p:nvPr/>
      </p:nvGrpSpPr>
      <p:grpSpPr>
        <a:xfrm>
          <a:off x="0" y="0"/>
          <a:ext cx="0" cy="0"/>
          <a:chOff x="0" y="0"/>
          <a:chExt cx="0" cy="0"/>
        </a:xfrm>
      </p:grpSpPr>
      <p:sp>
        <p:nvSpPr>
          <p:cNvPr id="2" name="TextBox 1"/>
          <p:cNvSpPr txBox="1"/>
          <p:nvPr/>
        </p:nvSpPr>
        <p:spPr>
          <a:xfrm>
            <a:off x="530491" y="354360"/>
            <a:ext cx="7992888" cy="584775"/>
          </a:xfrm>
          <a:prstGeom prst="rect">
            <a:avLst/>
          </a:prstGeom>
          <a:noFill/>
        </p:spPr>
        <p:txBody>
          <a:bodyPr wrap="square" rtlCol="0">
            <a:spAutoFit/>
          </a:bodyPr>
          <a:lstStyle/>
          <a:p>
            <a:pPr algn="ctr"/>
            <a:r>
              <a:rPr lang="ru-RU" sz="3200" dirty="0" smtClean="0">
                <a:solidFill>
                  <a:srgbClr val="FF0000"/>
                </a:solidFill>
                <a:latin typeface="Arial Black" panose="020B0A04020102020204" pitchFamily="34" charset="0"/>
              </a:rPr>
              <a:t>Н о в ы е   о п р е д е л е н и я </a:t>
            </a:r>
            <a:endParaRPr lang="ru-RU" sz="3200" dirty="0">
              <a:solidFill>
                <a:srgbClr val="FF0000"/>
              </a:solidFill>
              <a:latin typeface="Arial Black" panose="020B0A04020102020204" pitchFamily="34" charset="0"/>
            </a:endParaRPr>
          </a:p>
        </p:txBody>
      </p:sp>
      <p:sp>
        <p:nvSpPr>
          <p:cNvPr id="27649" name="Rectangle 1"/>
          <p:cNvSpPr>
            <a:spLocks noChangeArrowheads="1"/>
          </p:cNvSpPr>
          <p:nvPr/>
        </p:nvSpPr>
        <p:spPr bwMode="auto">
          <a:xfrm>
            <a:off x="683568" y="865471"/>
            <a:ext cx="7776864"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cs typeface="Arial" pitchFamily="34" charset="0"/>
            </a:endParaRPr>
          </a:p>
          <a:p>
            <a:pPr algn="just" fontAlgn="base">
              <a:spcBef>
                <a:spcPct val="0"/>
              </a:spcBef>
              <a:spcAft>
                <a:spcPct val="0"/>
              </a:spcAft>
            </a:pPr>
            <a:r>
              <a:rPr lang="ru-RU" sz="2000" b="1" dirty="0" smtClean="0"/>
              <a:t>Семейная ферма </a:t>
            </a:r>
            <a:r>
              <a:rPr lang="ru-RU" sz="2000" dirty="0" smtClean="0"/>
              <a:t>–  </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крестьянское (фермерское) хозяйство, отвечающее установленным Федеральным законом от 24.07.2007 № 209-ФЗ «О развитии малого и среднего предпринимательства в Российской Федерации» критериям </a:t>
            </a:r>
            <a:r>
              <a:rPr kumimoji="0" lang="ru-RU" sz="2000" b="0" i="0" u="none" strike="noStrike" cap="none" normalizeH="0" baseline="0" dirty="0" err="1" smtClean="0">
                <a:ln>
                  <a:noFill/>
                </a:ln>
                <a:solidFill>
                  <a:schemeClr val="tx1"/>
                </a:solidFill>
                <a:effectLst/>
                <a:ea typeface="Times New Roman" pitchFamily="18" charset="0"/>
                <a:cs typeface="Arial" pitchFamily="34" charset="0"/>
              </a:rPr>
              <a:t>микропредприятия</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 зарегистрированное на сельской территории Кировской области,  на территориях которых преобладает осуществление деятельности, связанной с производством и переработкой  сельскохозяйственной продукции, </a:t>
            </a:r>
            <a:r>
              <a:rPr kumimoji="0" lang="ru-RU" sz="2000" b="0" i="0" u="none" strike="noStrike" cap="none" normalizeH="0" baseline="0" dirty="0" smtClean="0">
                <a:ln>
                  <a:noFill/>
                </a:ln>
                <a:effectLst/>
                <a:ea typeface="Times New Roman" pitchFamily="18" charset="0"/>
                <a:cs typeface="Arial" pitchFamily="34" charset="0"/>
              </a:rPr>
              <a:t>осуществляющее деятельность, </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основанную на личном участии главы и членов хозяйства, состоящих в родстве (не менее 2 таких членов, включая главу), продолжительность деятельности которого превышает 24 месяца с даты регистрации</a:t>
            </a:r>
            <a:endParaRPr kumimoji="0" lang="ru-RU" sz="20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898608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alpha val="66000"/>
          </a:srgbClr>
        </a:solidFill>
        <a:effectLst/>
      </p:bgPr>
    </p:bg>
    <p:spTree>
      <p:nvGrpSpPr>
        <p:cNvPr id="1" name=""/>
        <p:cNvGrpSpPr/>
        <p:nvPr/>
      </p:nvGrpSpPr>
      <p:grpSpPr>
        <a:xfrm>
          <a:off x="0" y="0"/>
          <a:ext cx="0" cy="0"/>
          <a:chOff x="0" y="0"/>
          <a:chExt cx="0" cy="0"/>
        </a:xfrm>
      </p:grpSpPr>
      <p:sp>
        <p:nvSpPr>
          <p:cNvPr id="2" name="TextBox 1"/>
          <p:cNvSpPr txBox="1"/>
          <p:nvPr/>
        </p:nvSpPr>
        <p:spPr>
          <a:xfrm>
            <a:off x="899592" y="404664"/>
            <a:ext cx="7200800" cy="1077218"/>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         Порядок представления заявки на конкурс</a:t>
            </a:r>
            <a:endParaRPr lang="ru-RU"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043608" y="1497906"/>
            <a:ext cx="7704856" cy="4524315"/>
          </a:xfrm>
          <a:prstGeom prst="rect">
            <a:avLst/>
          </a:prstGeom>
          <a:noFill/>
        </p:spPr>
        <p:txBody>
          <a:bodyPr wrap="square" rtlCol="0">
            <a:spAutoFit/>
          </a:bodyPr>
          <a:lstStyle/>
          <a:p>
            <a:pPr algn="just"/>
            <a:r>
              <a:rPr lang="ru-RU" dirty="0" smtClean="0"/>
              <a:t>               </a:t>
            </a:r>
            <a:r>
              <a:rPr lang="ru-RU" dirty="0" smtClean="0">
                <a:cs typeface="Times New Roman" panose="02020603050405020304" pitchFamily="18" charset="0"/>
              </a:rPr>
              <a:t>Не позднее десяти </a:t>
            </a:r>
            <a:r>
              <a:rPr lang="ru-RU" dirty="0">
                <a:cs typeface="Times New Roman" panose="02020603050405020304" pitchFamily="18" charset="0"/>
              </a:rPr>
              <a:t>календарных дней со дня начала приема </a:t>
            </a:r>
            <a:r>
              <a:rPr lang="ru-RU" dirty="0" smtClean="0">
                <a:cs typeface="Times New Roman" panose="02020603050405020304" pitchFamily="18" charset="0"/>
              </a:rPr>
              <a:t>заявок  заявитель (глава К(Ф)Х) лично</a:t>
            </a:r>
            <a:r>
              <a:rPr lang="ru-RU" dirty="0">
                <a:cs typeface="Times New Roman" panose="02020603050405020304" pitchFamily="18" charset="0"/>
              </a:rPr>
              <a:t>, через </a:t>
            </a:r>
            <a:r>
              <a:rPr lang="ru-RU" dirty="0" smtClean="0">
                <a:cs typeface="Times New Roman" panose="02020603050405020304" pitchFamily="18" charset="0"/>
              </a:rPr>
              <a:t>представителя (форма доверенности простая, письменная) </a:t>
            </a:r>
            <a:r>
              <a:rPr lang="ru-RU" dirty="0">
                <a:cs typeface="Times New Roman" panose="02020603050405020304" pitchFamily="18" charset="0"/>
              </a:rPr>
              <a:t>либо посредством почтовой </a:t>
            </a:r>
            <a:r>
              <a:rPr lang="ru-RU" dirty="0" smtClean="0">
                <a:cs typeface="Times New Roman" panose="02020603050405020304" pitchFamily="18" charset="0"/>
              </a:rPr>
              <a:t>связи (с описью вложения) </a:t>
            </a:r>
            <a:r>
              <a:rPr lang="ru-RU" dirty="0">
                <a:cs typeface="Times New Roman" panose="02020603050405020304" pitchFamily="18" charset="0"/>
              </a:rPr>
              <a:t>представляет в министерство заявку на участие в </a:t>
            </a:r>
            <a:r>
              <a:rPr lang="ru-RU" dirty="0" smtClean="0">
                <a:cs typeface="Times New Roman" panose="02020603050405020304" pitchFamily="18" charset="0"/>
              </a:rPr>
              <a:t>конкурсе. </a:t>
            </a:r>
          </a:p>
          <a:p>
            <a:pPr algn="just"/>
            <a:endParaRPr lang="ru-RU" dirty="0">
              <a:cs typeface="Times New Roman" panose="02020603050405020304" pitchFamily="18" charset="0"/>
            </a:endParaRPr>
          </a:p>
          <a:p>
            <a:pPr algn="just"/>
            <a:r>
              <a:rPr lang="ru-RU" dirty="0" smtClean="0">
                <a:cs typeface="Times New Roman" panose="02020603050405020304" pitchFamily="18" charset="0"/>
              </a:rPr>
              <a:t>              Документы, входящие в состав заявки, заверяются главой К(Ф)Х, кроме случаев, указывающих на ту организацию, которая должна заверить копии, нумеруются (сквозная нумерация) и прошиваются.</a:t>
            </a:r>
          </a:p>
          <a:p>
            <a:pPr algn="just"/>
            <a:endParaRPr lang="ru-RU" dirty="0">
              <a:cs typeface="Times New Roman" panose="02020603050405020304" pitchFamily="18" charset="0"/>
            </a:endParaRPr>
          </a:p>
          <a:p>
            <a:pPr algn="just"/>
            <a:r>
              <a:rPr lang="ru-RU" dirty="0" smtClean="0">
                <a:cs typeface="Times New Roman" panose="02020603050405020304" pitchFamily="18" charset="0"/>
              </a:rPr>
              <a:t>             Бизнес-план, входящий в состав заявки, утверждается главой К(Ф)Х и прошивается в левом верхнем углу, а затем вкладывается в заявку и прошивается со всеми документами посередине с левой стороны. </a:t>
            </a:r>
          </a:p>
          <a:p>
            <a:pPr algn="just"/>
            <a:endParaRPr lang="ru-RU" dirty="0">
              <a:cs typeface="Times New Roman" panose="02020603050405020304" pitchFamily="18" charset="0"/>
            </a:endParaRPr>
          </a:p>
          <a:p>
            <a:pPr algn="ctr"/>
            <a:r>
              <a:rPr lang="ru-RU" b="1" dirty="0" smtClean="0">
                <a:cs typeface="Times New Roman" panose="02020603050405020304" pitchFamily="18" charset="0"/>
              </a:rPr>
              <a:t>Документы представляются в министерство по описи, второй экземпляр, с отметкой о получении (проставляется дата и подпись должностного лица, принявшего документы), возвращается заявителю. </a:t>
            </a:r>
            <a:endParaRPr lang="ru-RU" b="1" dirty="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21" y="50398"/>
            <a:ext cx="1863573" cy="1447508"/>
          </a:xfrm>
          <a:prstGeom prst="rect">
            <a:avLst/>
          </a:prstGeom>
        </p:spPr>
      </p:pic>
    </p:spTree>
    <p:extLst>
      <p:ext uri="{BB962C8B-B14F-4D97-AF65-F5344CB8AC3E}">
        <p14:creationId xmlns:p14="http://schemas.microsoft.com/office/powerpoint/2010/main" val="2038872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alpha val="62000"/>
          </a:srgbClr>
        </a:solidFill>
        <a:effectLst/>
      </p:bgPr>
    </p:bg>
    <p:spTree>
      <p:nvGrpSpPr>
        <p:cNvPr id="1" name=""/>
        <p:cNvGrpSpPr/>
        <p:nvPr/>
      </p:nvGrpSpPr>
      <p:grpSpPr>
        <a:xfrm>
          <a:off x="0" y="0"/>
          <a:ext cx="0" cy="0"/>
          <a:chOff x="0" y="0"/>
          <a:chExt cx="0" cy="0"/>
        </a:xfrm>
      </p:grpSpPr>
      <p:sp>
        <p:nvSpPr>
          <p:cNvPr id="2" name="TextBox 1"/>
          <p:cNvSpPr txBox="1"/>
          <p:nvPr/>
        </p:nvSpPr>
        <p:spPr>
          <a:xfrm>
            <a:off x="1043608" y="281946"/>
            <a:ext cx="7056784" cy="954107"/>
          </a:xfrm>
          <a:prstGeom prst="rect">
            <a:avLst/>
          </a:prstGeom>
          <a:noFill/>
        </p:spPr>
        <p:txBody>
          <a:bodyPr wrap="square" rtlCol="0">
            <a:spAutoFit/>
          </a:bodyPr>
          <a:lstStyle/>
          <a:p>
            <a:pPr algn="ctr"/>
            <a:r>
              <a:rPr lang="ru-RU" sz="2800" b="1" dirty="0" smtClean="0">
                <a:solidFill>
                  <a:srgbClr val="00B050"/>
                </a:solidFill>
              </a:rPr>
              <a:t>Порядок заверения копий документов в составе заявки на участие в конкурсе </a:t>
            </a:r>
            <a:endParaRPr lang="ru-RU" sz="2800" b="1" dirty="0">
              <a:solidFill>
                <a:srgbClr val="00B050"/>
              </a:solidFill>
            </a:endParaRPr>
          </a:p>
        </p:txBody>
      </p:sp>
      <p:sp>
        <p:nvSpPr>
          <p:cNvPr id="3" name="TextBox 2"/>
          <p:cNvSpPr txBox="1"/>
          <p:nvPr/>
        </p:nvSpPr>
        <p:spPr>
          <a:xfrm>
            <a:off x="539552" y="1236053"/>
            <a:ext cx="7920880" cy="3785652"/>
          </a:xfrm>
          <a:prstGeom prst="rect">
            <a:avLst/>
          </a:prstGeom>
          <a:noFill/>
        </p:spPr>
        <p:txBody>
          <a:bodyPr wrap="square" rtlCol="0">
            <a:spAutoFit/>
          </a:bodyPr>
          <a:lstStyle/>
          <a:p>
            <a:pPr algn="just"/>
            <a:r>
              <a:rPr lang="ru-RU" sz="2000" dirty="0" smtClean="0">
                <a:latin typeface="Times New Roman" panose="02020603050405020304" pitchFamily="18" charset="0"/>
                <a:cs typeface="Times New Roman" panose="02020603050405020304" pitchFamily="18" charset="0"/>
              </a:rPr>
              <a:t>         </a:t>
            </a:r>
            <a:r>
              <a:rPr lang="ru-RU" sz="2000" dirty="0" smtClean="0">
                <a:cs typeface="Times New Roman" panose="02020603050405020304" pitchFamily="18" charset="0"/>
              </a:rPr>
              <a:t>Если документ состоит из двух листов и более, то его можно прошить и заверить один раз в конце документа, также можно заверять каждый лист в составе такого документа, если он не прошит.</a:t>
            </a:r>
          </a:p>
          <a:p>
            <a:pPr algn="just"/>
            <a:endParaRPr lang="ru-RU" sz="2000" dirty="0">
              <a:cs typeface="Times New Roman" panose="02020603050405020304" pitchFamily="18" charset="0"/>
            </a:endParaRPr>
          </a:p>
          <a:p>
            <a:pPr algn="just"/>
            <a:r>
              <a:rPr lang="ru-RU" sz="2000" dirty="0" smtClean="0">
                <a:cs typeface="Times New Roman" panose="02020603050405020304" pitchFamily="18" charset="0"/>
              </a:rPr>
              <a:t>          В конце листа документа ставится штамп «Копия верна», проставляется подпись главы К(Ф)Х, или его представителя (данное полномочие должно быть указано в доверенности) и печать (при наличии). </a:t>
            </a:r>
          </a:p>
          <a:p>
            <a:pPr algn="just"/>
            <a:r>
              <a:rPr lang="ru-RU" sz="2000" dirty="0" smtClean="0">
                <a:cs typeface="Times New Roman" panose="02020603050405020304" pitchFamily="18" charset="0"/>
              </a:rPr>
              <a:t>           В случае если К(Ф)Х работает без печати, то ставится соответствующая отметка «Работаю без печати» и подпись главы К(Ф)Х с расшифровкой. </a:t>
            </a:r>
          </a:p>
          <a:p>
            <a:pPr algn="just"/>
            <a:r>
              <a:rPr lang="ru-RU" sz="2000" dirty="0" smtClean="0">
                <a:cs typeface="Times New Roman" panose="02020603050405020304" pitchFamily="18" charset="0"/>
              </a:rPr>
              <a:t>           Заверяется каждый лист документа, в том числе и на обороте. </a:t>
            </a:r>
            <a:endParaRPr lang="ru-RU" sz="2000" dirty="0">
              <a:cs typeface="Times New Roman" panose="02020603050405020304" pitchFamily="18" charset="0"/>
            </a:endParaRP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7904" y="4983975"/>
            <a:ext cx="2376264" cy="1783312"/>
          </a:xfrm>
          <a:prstGeom prst="rect">
            <a:avLst/>
          </a:prstGeom>
        </p:spPr>
      </p:pic>
    </p:spTree>
    <p:extLst>
      <p:ext uri="{BB962C8B-B14F-4D97-AF65-F5344CB8AC3E}">
        <p14:creationId xmlns:p14="http://schemas.microsoft.com/office/powerpoint/2010/main" val="762364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288788"/>
            <a:ext cx="6264696" cy="1723549"/>
          </a:xfrm>
          <a:prstGeom prst="rect">
            <a:avLst/>
          </a:prstGeom>
          <a:solidFill>
            <a:srgbClr val="FFC000">
              <a:alpha val="69000"/>
            </a:srgbClr>
          </a:solidFill>
        </p:spPr>
        <p:txBody>
          <a:bodyPr wrap="square" rtlCol="0">
            <a:spAutoFit/>
          </a:bodyPr>
          <a:lstStyle/>
          <a:p>
            <a:pPr algn="ctr"/>
            <a:r>
              <a:rPr lang="ru-RU" sz="1600" b="1" dirty="0" smtClean="0">
                <a:solidFill>
                  <a:srgbClr val="FF0000"/>
                </a:solidFill>
              </a:rPr>
              <a:t>Министерство сельского хозяйства </a:t>
            </a:r>
          </a:p>
          <a:p>
            <a:pPr algn="ctr"/>
            <a:r>
              <a:rPr lang="ru-RU" sz="1600" b="1" dirty="0" smtClean="0">
                <a:solidFill>
                  <a:srgbClr val="FF0000"/>
                </a:solidFill>
              </a:rPr>
              <a:t>и продовольствия Кировской области </a:t>
            </a:r>
          </a:p>
          <a:p>
            <a:pPr algn="ctr"/>
            <a:r>
              <a:rPr lang="ru-RU" sz="1600" b="1" dirty="0" smtClean="0"/>
              <a:t>отдел реализации развития сельских территорий </a:t>
            </a:r>
          </a:p>
          <a:p>
            <a:pPr algn="ctr"/>
            <a:r>
              <a:rPr lang="ru-RU" sz="1600" b="1" dirty="0" smtClean="0"/>
              <a:t>и малых </a:t>
            </a:r>
            <a:r>
              <a:rPr lang="ru-RU" sz="1600" b="1" smtClean="0"/>
              <a:t>форм хозяйствования</a:t>
            </a:r>
          </a:p>
          <a:p>
            <a:pPr algn="ctr"/>
            <a:endParaRPr lang="ru-RU" sz="1400" b="1" dirty="0" smtClean="0"/>
          </a:p>
          <a:p>
            <a:pPr algn="ctr"/>
            <a:r>
              <a:rPr lang="ru-RU" sz="1400" b="1" dirty="0" smtClean="0">
                <a:solidFill>
                  <a:srgbClr val="7030A0"/>
                </a:solidFill>
              </a:rPr>
              <a:t>Ковалева Антонина Николаевна</a:t>
            </a:r>
          </a:p>
          <a:p>
            <a:pPr algn="ctr"/>
            <a:r>
              <a:rPr lang="ru-RU" sz="1400" b="1" dirty="0" smtClean="0">
                <a:solidFill>
                  <a:srgbClr val="FF0000"/>
                </a:solidFill>
              </a:rPr>
              <a:t>Контакты: тел. 8(8332) 32-10-82</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5227"/>
            <a:ext cx="3115938" cy="2324015"/>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4140" y="-35226"/>
            <a:ext cx="3280963" cy="2324015"/>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7656" y="-33469"/>
            <a:ext cx="3096344" cy="2322258"/>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4043113"/>
            <a:ext cx="4274165" cy="2768503"/>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74165" y="4043113"/>
            <a:ext cx="4895528" cy="2786963"/>
          </a:xfrm>
          <a:prstGeom prst="rect">
            <a:avLst/>
          </a:prstGeom>
        </p:spPr>
      </p:pic>
      <p:pic>
        <p:nvPicPr>
          <p:cNvPr id="10" name="Рисунок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76256" y="2288786"/>
            <a:ext cx="2267744" cy="1754325"/>
          </a:xfrm>
          <a:prstGeom prst="rect">
            <a:avLst/>
          </a:prstGeom>
        </p:spPr>
      </p:pic>
      <p:pic>
        <p:nvPicPr>
          <p:cNvPr id="11" name="Рисунок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25" y="2288785"/>
            <a:ext cx="2326327" cy="1754325"/>
          </a:xfrm>
          <a:prstGeom prst="rect">
            <a:avLst/>
          </a:prstGeom>
        </p:spPr>
      </p:pic>
    </p:spTree>
    <p:extLst>
      <p:ext uri="{BB962C8B-B14F-4D97-AF65-F5344CB8AC3E}">
        <p14:creationId xmlns:p14="http://schemas.microsoft.com/office/powerpoint/2010/main" val="334257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txBody>
          <a:bodyPr wrap="square">
            <a:spAutoFit/>
          </a:bodyPr>
          <a:lstStyle/>
          <a:p>
            <a:pPr lvl="0" algn="ctr"/>
            <a:r>
              <a:rPr lang="ru-RU" sz="3200" dirty="0">
                <a:solidFill>
                  <a:srgbClr val="FF0000"/>
                </a:solidFill>
                <a:latin typeface="Arial Black" panose="020B0A04020102020204" pitchFamily="34" charset="0"/>
              </a:rPr>
              <a:t>Н о в ы е   о п р е д е л е н и я </a:t>
            </a:r>
          </a:p>
        </p:txBody>
      </p:sp>
      <p:sp>
        <p:nvSpPr>
          <p:cNvPr id="4" name="TextBox 3"/>
          <p:cNvSpPr txBox="1"/>
          <p:nvPr/>
        </p:nvSpPr>
        <p:spPr>
          <a:xfrm>
            <a:off x="395536" y="1052736"/>
            <a:ext cx="3888432" cy="5355312"/>
          </a:xfrm>
          <a:prstGeom prst="rect">
            <a:avLst/>
          </a:prstGeom>
          <a:noFill/>
        </p:spPr>
        <p:txBody>
          <a:bodyPr wrap="square" rtlCol="0">
            <a:spAutoFit/>
          </a:bodyPr>
          <a:lstStyle/>
          <a:p>
            <a:pPr algn="just"/>
            <a:r>
              <a:rPr lang="ru-RU" b="1" dirty="0" smtClean="0"/>
              <a:t>Сельская территория </a:t>
            </a:r>
            <a:r>
              <a:rPr lang="ru-RU" dirty="0" smtClean="0"/>
              <a:t>– сельские поселения или сельские поселения и межселенные территории, объеди-ненные общей территорией в границах муниципального района, а также сельские населенные пункты и рабочие поселки, входящие в состав городских округов (за исключением городского округа, на территории которого находится администра-тивный центр Кировской области) городских поселений, на территории которых преобладает деятельность, связанная с производством и переработкой сельскохозяйст-венной продукции. </a:t>
            </a:r>
            <a:r>
              <a:rPr lang="ru-RU" dirty="0" smtClean="0">
                <a:solidFill>
                  <a:srgbClr val="FF0000"/>
                </a:solidFill>
              </a:rPr>
              <a:t>Перечень сельских территорий определяется постановлением Правительства Кировской области.</a:t>
            </a:r>
            <a:endParaRPr lang="ru-RU" dirty="0">
              <a:solidFill>
                <a:srgbClr val="FF0000"/>
              </a:solidFill>
            </a:endParaRPr>
          </a:p>
        </p:txBody>
      </p:sp>
      <p:sp>
        <p:nvSpPr>
          <p:cNvPr id="5" name="TextBox 4"/>
          <p:cNvSpPr txBox="1"/>
          <p:nvPr/>
        </p:nvSpPr>
        <p:spPr>
          <a:xfrm>
            <a:off x="5385792" y="1179436"/>
            <a:ext cx="3168352" cy="1477328"/>
          </a:xfrm>
          <a:prstGeom prst="rect">
            <a:avLst/>
          </a:prstGeom>
          <a:noFill/>
        </p:spPr>
        <p:txBody>
          <a:bodyPr wrap="square" rtlCol="0">
            <a:spAutoFit/>
          </a:bodyPr>
          <a:lstStyle/>
          <a:p>
            <a:pPr algn="ctr"/>
            <a:endParaRPr lang="ru-RU" dirty="0" smtClean="0"/>
          </a:p>
          <a:p>
            <a:pPr algn="ctr"/>
            <a:endParaRPr lang="ru-RU" dirty="0" smtClean="0"/>
          </a:p>
          <a:p>
            <a:pPr algn="ctr"/>
            <a:endParaRPr lang="ru-RU" dirty="0" smtClean="0"/>
          </a:p>
          <a:p>
            <a:pPr algn="ctr"/>
            <a:endParaRPr lang="ru-RU" dirty="0" smtClean="0"/>
          </a:p>
          <a:p>
            <a:pPr algn="ctr"/>
            <a:r>
              <a:rPr lang="ru-RU" dirty="0" smtClean="0"/>
              <a:t> </a:t>
            </a:r>
            <a:endParaRPr lang="ru-RU" dirty="0"/>
          </a:p>
        </p:txBody>
      </p:sp>
      <p:pic>
        <p:nvPicPr>
          <p:cNvPr id="4098" name="Picture 2" descr="http://media73.ru/upload/iblock/066/066fbdb6f98b01eb0dab1c68555a514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1052736"/>
            <a:ext cx="381642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16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txBody>
          <a:bodyPr wrap="square">
            <a:spAutoFit/>
          </a:bodyPr>
          <a:lstStyle/>
          <a:p>
            <a:pPr lvl="0" algn="ctr"/>
            <a:r>
              <a:rPr lang="ru-RU" sz="3200" dirty="0">
                <a:solidFill>
                  <a:srgbClr val="FF0000"/>
                </a:solidFill>
                <a:latin typeface="Arial Black" panose="020B0A04020102020204" pitchFamily="34" charset="0"/>
              </a:rPr>
              <a:t>Н о в ы е   о п р е д е л е н и я </a:t>
            </a:r>
          </a:p>
        </p:txBody>
      </p:sp>
      <p:sp>
        <p:nvSpPr>
          <p:cNvPr id="5" name="TextBox 4"/>
          <p:cNvSpPr txBox="1"/>
          <p:nvPr/>
        </p:nvSpPr>
        <p:spPr>
          <a:xfrm>
            <a:off x="395536" y="908720"/>
            <a:ext cx="8158608" cy="5355312"/>
          </a:xfrm>
          <a:prstGeom prst="rect">
            <a:avLst/>
          </a:prstGeom>
          <a:noFill/>
        </p:spPr>
        <p:txBody>
          <a:bodyPr wrap="square" rtlCol="0">
            <a:spAutoFit/>
          </a:bodyPr>
          <a:lstStyle/>
          <a:p>
            <a:pPr lvl="0" algn="just"/>
            <a:r>
              <a:rPr lang="ru-RU" b="1" dirty="0" smtClean="0">
                <a:latin typeface="+mj-lt"/>
              </a:rPr>
              <a:t>	Грант</a:t>
            </a:r>
            <a:r>
              <a:rPr lang="ru-RU" dirty="0" smtClean="0">
                <a:latin typeface="+mj-lt"/>
              </a:rPr>
              <a:t> </a:t>
            </a:r>
            <a:r>
              <a:rPr lang="ru-RU" b="1" dirty="0" smtClean="0">
                <a:latin typeface="+mj-lt"/>
              </a:rPr>
              <a:t>на развитие семейной фермы </a:t>
            </a:r>
            <a:r>
              <a:rPr lang="ru-RU" dirty="0" smtClean="0">
                <a:latin typeface="+mj-lt"/>
              </a:rPr>
              <a:t>– </a:t>
            </a:r>
            <a:r>
              <a:rPr lang="ru-RU" dirty="0" smtClean="0">
                <a:latin typeface="Arial" pitchFamily="34" charset="0"/>
                <a:ea typeface="Times New Roman" pitchFamily="18" charset="0"/>
                <a:cs typeface="Arial" pitchFamily="34" charset="0"/>
              </a:rPr>
              <a:t>бюджетные ассигнования, перечисляемые из бюджета Кировской области главе крестьянского (фермерского) хозяйства для софинансирования его затрат, не возмещаемых в рамках иных направлений государственной поддержки в соответствии с Государственной программой, в целях развития на сельских территориях Кировской области крестьянского фермерского хозяйства и создания новых постоянных рабочих мест на сельских территориях, исходя из расчета создания </a:t>
            </a:r>
            <a:r>
              <a:rPr lang="ru-RU" b="1" dirty="0" smtClean="0">
                <a:solidFill>
                  <a:srgbClr val="FF0000"/>
                </a:solidFill>
                <a:latin typeface="Arial" pitchFamily="34" charset="0"/>
                <a:ea typeface="Times New Roman" pitchFamily="18" charset="0"/>
                <a:cs typeface="Arial" pitchFamily="34" charset="0"/>
              </a:rPr>
              <a:t>не менее трех новых постоянных рабочих мест на один грант в срок, определяемый министерством, но не позднее срока использования гранта</a:t>
            </a:r>
            <a:r>
              <a:rPr lang="ru-RU" dirty="0" smtClean="0">
                <a:latin typeface="Arial" pitchFamily="34" charset="0"/>
                <a:ea typeface="Times New Roman" pitchFamily="18" charset="0"/>
                <a:cs typeface="Arial" pitchFamily="34" charset="0"/>
              </a:rPr>
              <a:t>. </a:t>
            </a:r>
          </a:p>
          <a:p>
            <a:pPr lvl="0" algn="just"/>
            <a:r>
              <a:rPr lang="ru-RU" dirty="0" smtClean="0">
                <a:latin typeface="Arial" pitchFamily="34" charset="0"/>
                <a:ea typeface="Times New Roman" pitchFamily="18" charset="0"/>
                <a:cs typeface="Arial" pitchFamily="34" charset="0"/>
              </a:rPr>
              <a:t>	Повторное получение гранта на развитие семейной фермы возможно после полного освоения ранее предоставленного гранта (в том числе на поддержку начинающего фермера и гранта Агростартап в соответствии с постановлением Правительства Кировской области от 23.05.2019 № 255-П «О предоставлении крестьянским (фермерским) хозяйствам грантов «Агростартап» из областного бюджета на создание и развитие крестьянских (фермерских) хозяйств», </a:t>
            </a:r>
            <a:r>
              <a:rPr lang="ru-RU" b="1" dirty="0" smtClean="0">
                <a:solidFill>
                  <a:srgbClr val="FF0000"/>
                </a:solidFill>
                <a:latin typeface="Arial" pitchFamily="34" charset="0"/>
                <a:ea typeface="Times New Roman" pitchFamily="18" charset="0"/>
                <a:cs typeface="Arial" pitchFamily="34" charset="0"/>
              </a:rPr>
              <a:t>но не ранее чем через 24 месяца с даты полного освоения ранее полученного гранта</a:t>
            </a:r>
            <a:r>
              <a:rPr lang="ru-RU" b="1" dirty="0" smtClean="0">
                <a:latin typeface="Arial" pitchFamily="34" charset="0"/>
                <a:ea typeface="Times New Roman" pitchFamily="18" charset="0"/>
                <a:cs typeface="Arial" pitchFamily="34" charset="0"/>
              </a:rPr>
              <a:t>. </a:t>
            </a:r>
            <a:endParaRPr lang="ru-RU" sz="2400" b="1" dirty="0" smtClean="0">
              <a:latin typeface="Arial" pitchFamily="34" charset="0"/>
              <a:cs typeface="Arial" pitchFamily="34" charset="0"/>
            </a:endParaRPr>
          </a:p>
          <a:p>
            <a:pPr algn="just"/>
            <a:r>
              <a:rPr lang="ru-RU" dirty="0" smtClean="0">
                <a:latin typeface="+mj-lt"/>
              </a:rPr>
              <a:t> </a:t>
            </a:r>
            <a:endParaRPr lang="ru-RU" dirty="0" smtClean="0"/>
          </a:p>
        </p:txBody>
      </p:sp>
    </p:spTree>
    <p:extLst>
      <p:ext uri="{BB962C8B-B14F-4D97-AF65-F5344CB8AC3E}">
        <p14:creationId xmlns:p14="http://schemas.microsoft.com/office/powerpoint/2010/main" val="1824160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3" name="Прямоугольник 2"/>
          <p:cNvSpPr/>
          <p:nvPr/>
        </p:nvSpPr>
        <p:spPr>
          <a:xfrm>
            <a:off x="683568" y="188640"/>
            <a:ext cx="7776864" cy="584775"/>
          </a:xfrm>
          <a:prstGeom prst="rect">
            <a:avLst/>
          </a:prstGeom>
        </p:spPr>
        <p:txBody>
          <a:bodyPr wrap="square">
            <a:spAutoFit/>
          </a:bodyPr>
          <a:lstStyle/>
          <a:p>
            <a:pPr lvl="0" algn="ctr"/>
            <a:r>
              <a:rPr lang="ru-RU" sz="3200" dirty="0">
                <a:solidFill>
                  <a:srgbClr val="FF0000"/>
                </a:solidFill>
                <a:latin typeface="Arial Black" panose="020B0A04020102020204" pitchFamily="34" charset="0"/>
              </a:rPr>
              <a:t>Н о в ы е   о п р е д е л е н и я </a:t>
            </a:r>
          </a:p>
        </p:txBody>
      </p:sp>
      <p:pic>
        <p:nvPicPr>
          <p:cNvPr id="4100" name="Picture 4" descr="http://i.siteapi.org/d75LKTFrJuYc8L9emgn-CqOiabk=/fit-in/1024x768/center/top/f43f030376766e6.s.siteapi.org/img/fea9e0ff1181d0fc035bd5836b5af58d7a7b9f3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4077073"/>
            <a:ext cx="3513448" cy="2780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611560" y="865468"/>
            <a:ext cx="7848872" cy="30777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ea typeface="Times New Roman" pitchFamily="18" charset="0"/>
                <a:cs typeface="Arial" pitchFamily="34" charset="0"/>
              </a:rPr>
              <a:t>Грант на развитие семейной фермы</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 предоставляется на финансовое обеспечение части затрат (</a:t>
            </a:r>
            <a:r>
              <a:rPr kumimoji="0" lang="ru-RU" sz="2000" b="1" i="0" u="none" strike="noStrike" cap="none" normalizeH="0" baseline="0" dirty="0" smtClean="0">
                <a:ln>
                  <a:noFill/>
                </a:ln>
                <a:solidFill>
                  <a:schemeClr val="tx1"/>
                </a:solidFill>
                <a:effectLst/>
                <a:ea typeface="Times New Roman" pitchFamily="18" charset="0"/>
                <a:cs typeface="Arial" pitchFamily="34" charset="0"/>
              </a:rPr>
              <a:t>без учета налога на добавленную стоимость).</a:t>
            </a: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ea typeface="Times New Roman" pitchFamily="18" charset="0"/>
                <a:cs typeface="Arial" pitchFamily="34" charset="0"/>
              </a:rPr>
              <a:t>Для получателей средств, использующих </a:t>
            </a:r>
            <a:r>
              <a:rPr kumimoji="0" lang="ru-RU" sz="2000" b="0" i="0" u="none" strike="noStrike" cap="none" normalizeH="0" baseline="0" dirty="0" smtClean="0">
                <a:ln>
                  <a:noFill/>
                </a:ln>
                <a:effectLst/>
                <a:ea typeface="Times New Roman" pitchFamily="18" charset="0"/>
                <a:cs typeface="Arial" pitchFamily="34" charset="0"/>
              </a:rPr>
              <a:t>право на освобождение от исполнения обязанностей налогоплательщика</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 связанных с исчислением и уплатой налога на добавленную стоимость, финансовое обеспечение части затрат на развитие семейной фермы осуществляется исходя из суммы расходов на приобретение товаров (работ, услуг) </a:t>
            </a:r>
            <a:r>
              <a:rPr kumimoji="0" lang="ru-RU" sz="2000" b="1" i="0" u="none" strike="noStrike" cap="none" normalizeH="0" baseline="0" dirty="0" smtClean="0">
                <a:ln>
                  <a:noFill/>
                </a:ln>
                <a:solidFill>
                  <a:srgbClr val="FF0000"/>
                </a:solidFill>
                <a:effectLst/>
                <a:ea typeface="Times New Roman" pitchFamily="18" charset="0"/>
                <a:cs typeface="Arial" pitchFamily="34" charset="0"/>
              </a:rPr>
              <a:t>включая сумму налога на добавленную стоимость</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1824160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2" name="TextBox 1"/>
          <p:cNvSpPr txBox="1"/>
          <p:nvPr/>
        </p:nvSpPr>
        <p:spPr>
          <a:xfrm>
            <a:off x="1115616" y="332656"/>
            <a:ext cx="7200800" cy="1077218"/>
          </a:xfrm>
          <a:prstGeom prst="rect">
            <a:avLst/>
          </a:prstGeom>
          <a:noFill/>
        </p:spPr>
        <p:txBody>
          <a:bodyPr wrap="square" rtlCol="0">
            <a:spAutoFit/>
          </a:bodyPr>
          <a:lstStyle/>
          <a:p>
            <a:pPr algn="ctr"/>
            <a:r>
              <a:rPr lang="ru-RU" sz="3200" b="1"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Размер гранта на развитие </a:t>
            </a:r>
          </a:p>
          <a:p>
            <a:pPr algn="ctr"/>
            <a:r>
              <a:rPr lang="ru-RU" sz="3200" b="1"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семейной фермы </a:t>
            </a:r>
            <a:endParaRPr lang="ru-RU" sz="3200" b="1" dirty="0">
              <a:ln w="12700">
                <a:solidFill>
                  <a:schemeClr val="accent3">
                    <a:lumMod val="50000"/>
                  </a:schemeClr>
                </a:solidFill>
                <a:prstDash val="solid"/>
              </a:ln>
              <a:solidFill>
                <a:srgbClr val="00B050"/>
              </a:solidFill>
              <a:effectLst>
                <a:innerShdw blurRad="177800">
                  <a:schemeClr val="accent3">
                    <a:lumMod val="50000"/>
                  </a:schemeClr>
                </a:innerShdw>
              </a:effectLst>
            </a:endParaRPr>
          </a:p>
        </p:txBody>
      </p:sp>
      <p:sp>
        <p:nvSpPr>
          <p:cNvPr id="3" name="TextBox 2"/>
          <p:cNvSpPr txBox="1"/>
          <p:nvPr/>
        </p:nvSpPr>
        <p:spPr>
          <a:xfrm>
            <a:off x="755576" y="1431949"/>
            <a:ext cx="8194443" cy="4647426"/>
          </a:xfrm>
          <a:prstGeom prst="rect">
            <a:avLst/>
          </a:prstGeom>
          <a:noFill/>
        </p:spPr>
        <p:txBody>
          <a:bodyPr wrap="square" rtlCol="0">
            <a:spAutoFit/>
          </a:bodyPr>
          <a:lstStyle/>
          <a:p>
            <a:r>
              <a:rPr lang="ru-RU" sz="2000" b="1" dirty="0" smtClean="0"/>
              <a:t>            1. </a:t>
            </a:r>
            <a:r>
              <a:rPr lang="ru-RU" sz="2000" b="1" dirty="0" smtClean="0">
                <a:solidFill>
                  <a:srgbClr val="FF0000"/>
                </a:solidFill>
              </a:rPr>
              <a:t>Максимальный размер гранта на развитие семейной фермы в расчете на 1 крестьянское (фермерское) хозяйство составляет:</a:t>
            </a:r>
          </a:p>
          <a:p>
            <a:pPr algn="just"/>
            <a:r>
              <a:rPr lang="ru-RU" sz="2000" b="1" dirty="0" smtClean="0">
                <a:solidFill>
                  <a:srgbClr val="FF0000"/>
                </a:solidFill>
              </a:rPr>
              <a:t>	не более 30 млн. рублей и не более 60% затрат на развитие семейной фермы</a:t>
            </a:r>
            <a:r>
              <a:rPr lang="ru-RU" sz="2000" dirty="0" smtClean="0">
                <a:solidFill>
                  <a:srgbClr val="FF0000"/>
                </a:solidFill>
              </a:rPr>
              <a:t>.</a:t>
            </a:r>
          </a:p>
          <a:p>
            <a:pPr algn="just"/>
            <a:r>
              <a:rPr lang="ru-RU" sz="2000" dirty="0" smtClean="0"/>
              <a:t> 	В случае если грант используется на уплату (не более 20 процентов стоимости проекта) с привлечением льготного инвестиционного кредита в соответствии с Правилами возмещения банкам не дополученных доходов.  </a:t>
            </a:r>
          </a:p>
          <a:p>
            <a:pPr algn="just"/>
            <a:endParaRPr lang="ru-RU" sz="2000" dirty="0" smtClean="0"/>
          </a:p>
          <a:p>
            <a:r>
              <a:rPr lang="ru-RU" sz="2000" b="1" dirty="0" smtClean="0">
                <a:solidFill>
                  <a:srgbClr val="FF0000"/>
                </a:solidFill>
              </a:rPr>
              <a:t> Сумма гранта не более 30 млн. рублей (</a:t>
            </a:r>
            <a:r>
              <a:rPr lang="ru-RU" sz="2000" b="1" dirty="0" smtClean="0">
                <a:solidFill>
                  <a:srgbClr val="C00000"/>
                </a:solidFill>
              </a:rPr>
              <a:t>без НДС)</a:t>
            </a:r>
            <a:r>
              <a:rPr lang="ru-RU" sz="2000" b="1" dirty="0" smtClean="0">
                <a:solidFill>
                  <a:srgbClr val="FF0000"/>
                </a:solidFill>
              </a:rPr>
              <a:t> и не более 80% </a:t>
            </a:r>
          </a:p>
          <a:p>
            <a:r>
              <a:rPr lang="ru-RU" sz="2000" b="1" dirty="0" smtClean="0">
                <a:solidFill>
                  <a:srgbClr val="FF0000"/>
                </a:solidFill>
              </a:rPr>
              <a:t>затрат на развитие семейной фермы</a:t>
            </a:r>
            <a:r>
              <a:rPr lang="ru-RU" sz="2000" dirty="0" smtClean="0">
                <a:solidFill>
                  <a:srgbClr val="FF0000"/>
                </a:solidFill>
              </a:rPr>
              <a:t>.</a:t>
            </a:r>
          </a:p>
          <a:p>
            <a:endParaRPr lang="ru-RU" sz="2000" dirty="0" smtClean="0"/>
          </a:p>
          <a:p>
            <a:r>
              <a:rPr lang="ru-RU" sz="2000" dirty="0" smtClean="0"/>
              <a:t>	</a:t>
            </a:r>
          </a:p>
          <a:p>
            <a:endParaRPr lang="ru-RU" dirty="0" smtClean="0"/>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4288" y="4653136"/>
            <a:ext cx="1651451" cy="1076746"/>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0"/>
            <a:ext cx="1205182" cy="1476704"/>
          </a:xfrm>
          <a:prstGeom prst="rect">
            <a:avLst/>
          </a:prstGeom>
        </p:spPr>
      </p:pic>
    </p:spTree>
    <p:extLst>
      <p:ext uri="{BB962C8B-B14F-4D97-AF65-F5344CB8AC3E}">
        <p14:creationId xmlns:p14="http://schemas.microsoft.com/office/powerpoint/2010/main" val="3431268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3" name="TextBox 2"/>
          <p:cNvSpPr txBox="1"/>
          <p:nvPr/>
        </p:nvSpPr>
        <p:spPr>
          <a:xfrm>
            <a:off x="755576" y="1431949"/>
            <a:ext cx="8194443" cy="677108"/>
          </a:xfrm>
          <a:prstGeom prst="rect">
            <a:avLst/>
          </a:prstGeom>
          <a:noFill/>
        </p:spPr>
        <p:txBody>
          <a:bodyPr wrap="square" rtlCol="0">
            <a:spAutoFit/>
          </a:bodyPr>
          <a:lstStyle/>
          <a:p>
            <a:pPr lvl="0" algn="ctr"/>
            <a:r>
              <a:rPr lang="ru-RU" sz="2000" b="1" dirty="0" smtClean="0"/>
              <a:t>            </a:t>
            </a:r>
            <a:endParaRPr lang="ru-RU" dirty="0" smtClean="0"/>
          </a:p>
          <a:p>
            <a:endParaRPr lang="ru-RU" dirty="0"/>
          </a:p>
        </p:txBody>
      </p:sp>
      <p:sp>
        <p:nvSpPr>
          <p:cNvPr id="6" name="Прямоугольник 5"/>
          <p:cNvSpPr/>
          <p:nvPr/>
        </p:nvSpPr>
        <p:spPr>
          <a:xfrm>
            <a:off x="395536" y="366623"/>
            <a:ext cx="8136904" cy="7048083"/>
          </a:xfrm>
          <a:prstGeom prst="rect">
            <a:avLst/>
          </a:prstGeom>
        </p:spPr>
        <p:txBody>
          <a:bodyPr wrap="square">
            <a:spAutoFit/>
          </a:bodyPr>
          <a:lstStyle/>
          <a:p>
            <a:pPr algn="just"/>
            <a:endParaRPr lang="ru-RU" b="1" dirty="0" smtClean="0"/>
          </a:p>
          <a:p>
            <a:pPr algn="just"/>
            <a:endParaRPr lang="ru-RU" b="1" dirty="0" smtClean="0"/>
          </a:p>
          <a:p>
            <a:pPr algn="just"/>
            <a:r>
              <a:rPr lang="ru-RU" b="1" dirty="0" smtClean="0"/>
              <a:t>Общая стоимость проекта – 50, млн. руб. , в т. ч.</a:t>
            </a:r>
          </a:p>
          <a:p>
            <a:pPr algn="just"/>
            <a:r>
              <a:rPr lang="ru-RU" b="1" dirty="0" smtClean="0"/>
              <a:t>Собственные средства главы К(Ф)Х, включая заемные –  не менее 20,0 млн. руб.  или не менее 40 % стоимости проекта</a:t>
            </a:r>
          </a:p>
          <a:p>
            <a:pPr algn="just"/>
            <a:r>
              <a:rPr lang="ru-RU" b="1" dirty="0" smtClean="0"/>
              <a:t>Сумма гранта – не более 30,0 млн. руб. </a:t>
            </a:r>
            <a:r>
              <a:rPr lang="ru-RU" b="1" dirty="0" smtClean="0">
                <a:solidFill>
                  <a:srgbClr val="C00000"/>
                </a:solidFill>
              </a:rPr>
              <a:t>(без НДС) </a:t>
            </a:r>
            <a:r>
              <a:rPr lang="ru-RU" b="1" dirty="0" smtClean="0"/>
              <a:t>или не более 60 % стоимости проекта. </a:t>
            </a:r>
          </a:p>
          <a:p>
            <a:pPr algn="just"/>
            <a:endParaRPr lang="ru-RU" b="1" dirty="0" smtClean="0">
              <a:solidFill>
                <a:srgbClr val="C00000"/>
              </a:solidFill>
            </a:endParaRPr>
          </a:p>
          <a:p>
            <a:pPr algn="just"/>
            <a:r>
              <a:rPr lang="ru-RU" sz="2000" b="1" dirty="0" smtClean="0">
                <a:solidFill>
                  <a:srgbClr val="FF0000"/>
                </a:solidFill>
              </a:rPr>
              <a:t>Пример:</a:t>
            </a:r>
          </a:p>
          <a:p>
            <a:pPr lvl="0" algn="just"/>
            <a:r>
              <a:rPr lang="ru-RU" b="1" dirty="0" smtClean="0"/>
              <a:t>Общая стоимость проекта – 30,0 млн. руб. </a:t>
            </a:r>
          </a:p>
          <a:p>
            <a:pPr lvl="0" algn="just"/>
            <a:r>
              <a:rPr lang="ru-RU" b="1" dirty="0" smtClean="0"/>
              <a:t>20% от стоимости проекта (30 млн. руб. * 20%) = 6 млн. рублей. (на погашение льготного инвестиционного кредита)</a:t>
            </a:r>
          </a:p>
          <a:p>
            <a:pPr lvl="0" algn="just"/>
            <a:endParaRPr lang="ru-RU" b="1" dirty="0" smtClean="0"/>
          </a:p>
          <a:p>
            <a:pPr lvl="0" algn="just"/>
            <a:r>
              <a:rPr lang="ru-RU" b="1" dirty="0" smtClean="0"/>
              <a:t>30 млн. руб. – 6 млн. рублей = 24 млн. руб.</a:t>
            </a:r>
          </a:p>
          <a:p>
            <a:pPr lvl="0" algn="just"/>
            <a:endParaRPr lang="ru-RU" b="1" dirty="0" smtClean="0"/>
          </a:p>
          <a:p>
            <a:pPr lvl="0" algn="just"/>
            <a:r>
              <a:rPr lang="ru-RU" b="1" dirty="0" smtClean="0"/>
              <a:t>24 млн. рублей = </a:t>
            </a:r>
            <a:r>
              <a:rPr lang="ru-RU" b="1" dirty="0" smtClean="0">
                <a:solidFill>
                  <a:srgbClr val="FF0000"/>
                </a:solidFill>
              </a:rPr>
              <a:t>сумма гранта (не более 60%) =14,4 млн. руб. </a:t>
            </a:r>
            <a:r>
              <a:rPr lang="ru-RU" b="1" dirty="0" smtClean="0"/>
              <a:t>+ 9,6 млн. рублей (собственные средства).</a:t>
            </a:r>
          </a:p>
          <a:p>
            <a:pPr lvl="0" algn="just"/>
            <a:endParaRPr lang="ru-RU" b="1" dirty="0" smtClean="0"/>
          </a:p>
          <a:p>
            <a:pPr lvl="0" algn="just"/>
            <a:r>
              <a:rPr lang="ru-RU" b="1" dirty="0" smtClean="0"/>
              <a:t>6 млн. рублей = </a:t>
            </a:r>
            <a:r>
              <a:rPr lang="ru-RU" b="1" dirty="0" smtClean="0">
                <a:solidFill>
                  <a:srgbClr val="FF0000"/>
                </a:solidFill>
              </a:rPr>
              <a:t>сумма гранта (не более 80%) =4,8 млн. руб. </a:t>
            </a:r>
            <a:r>
              <a:rPr lang="ru-RU" b="1" dirty="0" smtClean="0"/>
              <a:t>+ 1,2 млн. рублей (собственные  средства).</a:t>
            </a:r>
          </a:p>
          <a:p>
            <a:pPr lvl="0" algn="just"/>
            <a:r>
              <a:rPr lang="ru-RU" b="1" dirty="0" smtClean="0"/>
              <a:t> итого средства гранта =14,4 млн. </a:t>
            </a:r>
            <a:r>
              <a:rPr lang="ru-RU" b="1" dirty="0" err="1" smtClean="0"/>
              <a:t>руб.+</a:t>
            </a:r>
            <a:r>
              <a:rPr lang="ru-RU" b="1" dirty="0" smtClean="0"/>
              <a:t> 4,8 млн. руб. = 19,2 млн. рублей </a:t>
            </a:r>
          </a:p>
          <a:p>
            <a:pPr lvl="0" algn="just"/>
            <a:endParaRPr lang="ru-RU" b="1" dirty="0" smtClean="0"/>
          </a:p>
          <a:p>
            <a:pPr lvl="0" algn="just"/>
            <a:endParaRPr lang="ru-RU" b="1" dirty="0" smtClean="0"/>
          </a:p>
          <a:p>
            <a:pPr lvl="0" algn="just"/>
            <a:endParaRPr lang="ru-RU" b="1" dirty="0" smtClean="0"/>
          </a:p>
          <a:p>
            <a:pPr lvl="0" algn="just"/>
            <a:endParaRPr lang="ru-RU" dirty="0">
              <a:solidFill>
                <a:prstClr val="black"/>
              </a:solidFill>
            </a:endParaRPr>
          </a:p>
        </p:txBody>
      </p:sp>
      <p:sp>
        <p:nvSpPr>
          <p:cNvPr id="8" name="Прямоугольник 7"/>
          <p:cNvSpPr/>
          <p:nvPr/>
        </p:nvSpPr>
        <p:spPr>
          <a:xfrm>
            <a:off x="539552" y="548680"/>
            <a:ext cx="4557592" cy="369332"/>
          </a:xfrm>
          <a:prstGeom prst="rect">
            <a:avLst/>
          </a:prstGeom>
        </p:spPr>
        <p:txBody>
          <a:bodyPr wrap="square">
            <a:spAutoFit/>
          </a:bodyPr>
          <a:lstStyle/>
          <a:p>
            <a:pPr algn="just"/>
            <a:r>
              <a:rPr lang="ru-RU" b="1" dirty="0" smtClean="0">
                <a:solidFill>
                  <a:srgbClr val="FF0000"/>
                </a:solidFill>
              </a:rPr>
              <a:t>Пример:</a:t>
            </a:r>
          </a:p>
        </p:txBody>
      </p:sp>
    </p:spTree>
    <p:extLst>
      <p:ext uri="{BB962C8B-B14F-4D97-AF65-F5344CB8AC3E}">
        <p14:creationId xmlns:p14="http://schemas.microsoft.com/office/powerpoint/2010/main" val="34312687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5226</TotalTime>
  <Words>3477</Words>
  <Application>Microsoft Office PowerPoint</Application>
  <PresentationFormat>Экран (4:3)</PresentationFormat>
  <Paragraphs>586</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Грант на развитие семейных ферм                     2020 год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Владелец</dc:creator>
  <cp:lastModifiedBy>Admin</cp:lastModifiedBy>
  <cp:revision>186</cp:revision>
  <cp:lastPrinted>2017-02-06T04:52:55Z</cp:lastPrinted>
  <dcterms:created xsi:type="dcterms:W3CDTF">2017-02-02T10:41:44Z</dcterms:created>
  <dcterms:modified xsi:type="dcterms:W3CDTF">2019-12-13T10:21:48Z</dcterms:modified>
</cp:coreProperties>
</file>