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80" r:id="rId3"/>
    <p:sldId id="281" r:id="rId4"/>
    <p:sldId id="262" r:id="rId5"/>
    <p:sldId id="257" r:id="rId6"/>
    <p:sldId id="258" r:id="rId7"/>
    <p:sldId id="259" r:id="rId8"/>
    <p:sldId id="282" r:id="rId9"/>
    <p:sldId id="283" r:id="rId10"/>
    <p:sldId id="285" r:id="rId11"/>
    <p:sldId id="286" r:id="rId12"/>
    <p:sldId id="260" r:id="rId13"/>
    <p:sldId id="261" r:id="rId14"/>
    <p:sldId id="284" r:id="rId15"/>
    <p:sldId id="265" r:id="rId16"/>
    <p:sldId id="288" r:id="rId17"/>
    <p:sldId id="287" r:id="rId18"/>
    <p:sldId id="289" r:id="rId19"/>
    <p:sldId id="290" r:id="rId20"/>
    <p:sldId id="291" r:id="rId21"/>
    <p:sldId id="292" r:id="rId22"/>
    <p:sldId id="293" r:id="rId23"/>
    <p:sldId id="301" r:id="rId24"/>
    <p:sldId id="302" r:id="rId25"/>
    <p:sldId id="267" r:id="rId26"/>
    <p:sldId id="268" r:id="rId27"/>
    <p:sldId id="303" r:id="rId28"/>
    <p:sldId id="271" r:id="rId29"/>
    <p:sldId id="272" r:id="rId30"/>
    <p:sldId id="273" r:id="rId31"/>
    <p:sldId id="269" r:id="rId32"/>
    <p:sldId id="294" r:id="rId33"/>
    <p:sldId id="275" r:id="rId34"/>
    <p:sldId id="295" r:id="rId35"/>
    <p:sldId id="277" r:id="rId36"/>
    <p:sldId id="278" r:id="rId37"/>
    <p:sldId id="296" r:id="rId38"/>
    <p:sldId id="298" r:id="rId39"/>
    <p:sldId id="297" r:id="rId40"/>
    <p:sldId id="299" r:id="rId41"/>
    <p:sldId id="300" r:id="rId42"/>
    <p:sldId id="304"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629" autoAdjust="0"/>
  </p:normalViewPr>
  <p:slideViewPr>
    <p:cSldViewPr>
      <p:cViewPr varScale="1">
        <p:scale>
          <a:sx n="84" d="100"/>
          <a:sy n="84" d="100"/>
        </p:scale>
        <p:origin x="682"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5252CF-0AC0-4E46-8391-CC1D7769DE82}"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ru-RU"/>
        </a:p>
      </dgm:t>
    </dgm:pt>
    <dgm:pt modelId="{9392D921-E91B-4C7B-BF50-38B2C076C524}">
      <dgm:prSet phldrT="[Text]"/>
      <dgm:spPr/>
      <dgm:t>
        <a:bodyPr/>
        <a:lstStyle/>
        <a:p>
          <a:r>
            <a:rPr lang="ru-RU" dirty="0"/>
            <a:t>Правительство РФ</a:t>
          </a:r>
        </a:p>
      </dgm:t>
    </dgm:pt>
    <dgm:pt modelId="{AC95A5B1-9690-4F12-9E7B-91DC5125E78E}" type="parTrans" cxnId="{EDD31374-CE10-48ED-84E9-45889907E405}">
      <dgm:prSet/>
      <dgm:spPr/>
      <dgm:t>
        <a:bodyPr/>
        <a:lstStyle/>
        <a:p>
          <a:endParaRPr lang="ru-RU"/>
        </a:p>
      </dgm:t>
    </dgm:pt>
    <dgm:pt modelId="{0BDA4822-2604-4CFD-BEE3-ECAFFC1ECBD9}" type="sibTrans" cxnId="{EDD31374-CE10-48ED-84E9-45889907E405}">
      <dgm:prSet/>
      <dgm:spPr/>
      <dgm:t>
        <a:bodyPr/>
        <a:lstStyle/>
        <a:p>
          <a:endParaRPr lang="ru-RU"/>
        </a:p>
      </dgm:t>
    </dgm:pt>
    <dgm:pt modelId="{A4C80BF7-E657-4061-8861-C15A6A4CBFA7}">
      <dgm:prSet phldrT="[Text]" custT="1"/>
      <dgm:spPr/>
      <dgm:t>
        <a:bodyPr/>
        <a:lstStyle/>
        <a:p>
          <a:pPr algn="ctr"/>
          <a:r>
            <a:rPr lang="ru-RU" sz="1600" dirty="0" smtClean="0">
              <a:latin typeface="Times New Roman" pitchFamily="18" charset="0"/>
              <a:cs typeface="Times New Roman" pitchFamily="18" charset="0"/>
            </a:rPr>
            <a:t>Постановление     от 14.07.2012 №717 «О Государственной программе развития сельского хозяйства и регулирования рынков </a:t>
          </a:r>
          <a:r>
            <a:rPr lang="ru-RU" sz="1600" dirty="0" err="1" smtClean="0">
              <a:latin typeface="Times New Roman" pitchFamily="18" charset="0"/>
              <a:cs typeface="Times New Roman" pitchFamily="18" charset="0"/>
            </a:rPr>
            <a:t>сельскохозяйствен-ной</a:t>
          </a:r>
          <a:r>
            <a:rPr lang="ru-RU" sz="1600" dirty="0" smtClean="0">
              <a:latin typeface="Times New Roman" pitchFamily="18" charset="0"/>
              <a:cs typeface="Times New Roman" pitchFamily="18" charset="0"/>
            </a:rPr>
            <a:t> продукции, сырья и продовольствия»</a:t>
          </a:r>
          <a:endParaRPr lang="ru-RU" sz="1600" dirty="0"/>
        </a:p>
      </dgm:t>
    </dgm:pt>
    <dgm:pt modelId="{90DC1AFB-D2A0-43E3-BC73-9FE79018CB45}" type="parTrans" cxnId="{4549014A-CB4D-437C-A2FB-A6C0BE4E32FD}">
      <dgm:prSet/>
      <dgm:spPr/>
      <dgm:t>
        <a:bodyPr/>
        <a:lstStyle/>
        <a:p>
          <a:endParaRPr lang="ru-RU"/>
        </a:p>
      </dgm:t>
    </dgm:pt>
    <dgm:pt modelId="{DDDB3649-6AEB-4D7E-B4D6-BB46D1DB1907}" type="sibTrans" cxnId="{4549014A-CB4D-437C-A2FB-A6C0BE4E32FD}">
      <dgm:prSet/>
      <dgm:spPr/>
      <dgm:t>
        <a:bodyPr/>
        <a:lstStyle/>
        <a:p>
          <a:endParaRPr lang="ru-RU"/>
        </a:p>
      </dgm:t>
    </dgm:pt>
    <dgm:pt modelId="{1559FAB1-E420-4546-95B6-C8601A2180C0}">
      <dgm:prSet phldrT="[Text]"/>
      <dgm:spPr/>
      <dgm:t>
        <a:bodyPr/>
        <a:lstStyle/>
        <a:p>
          <a:r>
            <a:rPr lang="ru-RU" dirty="0" smtClean="0"/>
            <a:t>Минсельхоз России</a:t>
          </a:r>
          <a:endParaRPr lang="ru-RU" dirty="0"/>
        </a:p>
      </dgm:t>
    </dgm:pt>
    <dgm:pt modelId="{E3F38D4C-56CD-4D24-999F-4B607A6199F4}" type="parTrans" cxnId="{F7B7F4AC-3EA1-4FE7-8DA9-B55F6EC57FA5}">
      <dgm:prSet/>
      <dgm:spPr/>
      <dgm:t>
        <a:bodyPr/>
        <a:lstStyle/>
        <a:p>
          <a:endParaRPr lang="ru-RU"/>
        </a:p>
      </dgm:t>
    </dgm:pt>
    <dgm:pt modelId="{385533B6-E908-4FF7-8933-42D52EBD11A1}" type="sibTrans" cxnId="{F7B7F4AC-3EA1-4FE7-8DA9-B55F6EC57FA5}">
      <dgm:prSet/>
      <dgm:spPr/>
      <dgm:t>
        <a:bodyPr/>
        <a:lstStyle/>
        <a:p>
          <a:endParaRPr lang="ru-RU"/>
        </a:p>
      </dgm:t>
    </dgm:pt>
    <dgm:pt modelId="{3BD3E8BF-BA58-406E-968A-F936843932B7}">
      <dgm:prSet phldrT="[Text]" custT="1"/>
      <dgm:spPr/>
      <dgm:t>
        <a:bodyPr/>
        <a:lstStyle/>
        <a:p>
          <a:pPr algn="ctr"/>
          <a:r>
            <a:rPr lang="ru-RU" sz="1600" dirty="0" smtClean="0">
              <a:latin typeface="Times New Roman" pitchFamily="18" charset="0"/>
              <a:cs typeface="Times New Roman" pitchFamily="18" charset="0"/>
            </a:rPr>
            <a:t>Приказ от 27.07.2017   № 373, утверждающий Перечень специализированного транспорта, фургонов, прицепов, полуприцепов, вагонов, контейнеров для транспортировки, обеспечения сохранности при перевозке и реализации сельскохозяйственной продукции и продуктов ее переработки</a:t>
          </a:r>
          <a:endParaRPr lang="ru-RU" sz="1600" dirty="0">
            <a:latin typeface="Times New Roman" pitchFamily="18" charset="0"/>
            <a:cs typeface="Times New Roman" pitchFamily="18" charset="0"/>
          </a:endParaRPr>
        </a:p>
      </dgm:t>
    </dgm:pt>
    <dgm:pt modelId="{53EA6241-4D98-44B7-A2DA-C13AD9005CD6}" type="parTrans" cxnId="{4B20A75B-C105-44F4-92DE-EE353DB121C6}">
      <dgm:prSet/>
      <dgm:spPr/>
      <dgm:t>
        <a:bodyPr/>
        <a:lstStyle/>
        <a:p>
          <a:endParaRPr lang="ru-RU"/>
        </a:p>
      </dgm:t>
    </dgm:pt>
    <dgm:pt modelId="{AA060F0D-42D0-4D2D-8024-F1EF63DE388C}" type="sibTrans" cxnId="{4B20A75B-C105-44F4-92DE-EE353DB121C6}">
      <dgm:prSet/>
      <dgm:spPr/>
      <dgm:t>
        <a:bodyPr/>
        <a:lstStyle/>
        <a:p>
          <a:endParaRPr lang="ru-RU"/>
        </a:p>
      </dgm:t>
    </dgm:pt>
    <dgm:pt modelId="{8CF44242-B2D0-4F61-AAF8-AE7E05F3465E}">
      <dgm:prSet/>
      <dgm:spPr/>
      <dgm:t>
        <a:bodyPr/>
        <a:lstStyle/>
        <a:p>
          <a:r>
            <a:rPr lang="ru-RU" dirty="0"/>
            <a:t>Правительство </a:t>
          </a:r>
          <a:r>
            <a:rPr lang="ru-RU" dirty="0" smtClean="0"/>
            <a:t>Кировской области</a:t>
          </a:r>
          <a:endParaRPr lang="ru-RU" dirty="0"/>
        </a:p>
      </dgm:t>
    </dgm:pt>
    <dgm:pt modelId="{6855D3CC-63EA-4E2D-8F95-57B6CC4CA3D5}" type="parTrans" cxnId="{EB34D124-F2E3-47E8-980A-84B01C7A2551}">
      <dgm:prSet/>
      <dgm:spPr/>
      <dgm:t>
        <a:bodyPr/>
        <a:lstStyle/>
        <a:p>
          <a:endParaRPr lang="ru-RU"/>
        </a:p>
      </dgm:t>
    </dgm:pt>
    <dgm:pt modelId="{C4A04D35-C57C-4F90-B83E-07B59C94ADD5}" type="sibTrans" cxnId="{EB34D124-F2E3-47E8-980A-84B01C7A2551}">
      <dgm:prSet/>
      <dgm:spPr/>
      <dgm:t>
        <a:bodyPr/>
        <a:lstStyle/>
        <a:p>
          <a:endParaRPr lang="ru-RU"/>
        </a:p>
      </dgm:t>
    </dgm:pt>
    <dgm:pt modelId="{874768B4-10B2-4FCE-B223-7B9DD276AF87}">
      <dgm:prSet custT="1"/>
      <dgm:spPr/>
      <dgm:t>
        <a:bodyPr/>
        <a:lstStyle/>
        <a:p>
          <a:pPr algn="ctr"/>
          <a:r>
            <a:rPr lang="ru-RU" sz="1600" dirty="0" smtClean="0">
              <a:latin typeface="Times New Roman" pitchFamily="18" charset="0"/>
              <a:cs typeface="Times New Roman" pitchFamily="18" charset="0"/>
            </a:rPr>
            <a:t>Постановление              от 30.12.2014            № 19/260 «О предоставлении сельскохозяйственным потребительским кооперативам из областного бюджета грантов на развитие материально-технической базы</a:t>
          </a:r>
          <a:endParaRPr lang="ru-RU" sz="1600" dirty="0"/>
        </a:p>
      </dgm:t>
    </dgm:pt>
    <dgm:pt modelId="{98BA771B-E797-4E38-8A8A-3DD301F036CD}" type="parTrans" cxnId="{B642B626-5A77-48CC-942F-B8480B8958C5}">
      <dgm:prSet/>
      <dgm:spPr/>
      <dgm:t>
        <a:bodyPr/>
        <a:lstStyle/>
        <a:p>
          <a:endParaRPr lang="ru-RU"/>
        </a:p>
      </dgm:t>
    </dgm:pt>
    <dgm:pt modelId="{E0FC03EA-EC2F-422A-9783-1384805AFCB5}" type="sibTrans" cxnId="{B642B626-5A77-48CC-942F-B8480B8958C5}">
      <dgm:prSet/>
      <dgm:spPr/>
      <dgm:t>
        <a:bodyPr/>
        <a:lstStyle/>
        <a:p>
          <a:endParaRPr lang="ru-RU"/>
        </a:p>
      </dgm:t>
    </dgm:pt>
    <dgm:pt modelId="{4EFAD30B-1ED5-4A71-B4BB-14E3E27356A1}">
      <dgm:prSet/>
      <dgm:spPr/>
      <dgm:t>
        <a:bodyPr/>
        <a:lstStyle/>
        <a:p>
          <a:endParaRPr lang="ru-RU" dirty="0"/>
        </a:p>
      </dgm:t>
    </dgm:pt>
    <dgm:pt modelId="{D36331E7-1942-449C-AF3A-363858DE7A5C}" type="parTrans" cxnId="{9071722B-574D-455F-9B03-D927CB708FA2}">
      <dgm:prSet/>
      <dgm:spPr/>
      <dgm:t>
        <a:bodyPr/>
        <a:lstStyle/>
        <a:p>
          <a:endParaRPr lang="ru-RU"/>
        </a:p>
      </dgm:t>
    </dgm:pt>
    <dgm:pt modelId="{B01CAB40-508F-47C8-BAA3-3581CAB8B164}" type="sibTrans" cxnId="{9071722B-574D-455F-9B03-D927CB708FA2}">
      <dgm:prSet/>
      <dgm:spPr/>
      <dgm:t>
        <a:bodyPr/>
        <a:lstStyle/>
        <a:p>
          <a:endParaRPr lang="ru-RU"/>
        </a:p>
      </dgm:t>
    </dgm:pt>
    <dgm:pt modelId="{EAE28E45-1429-4261-8CD0-824332B657FA}">
      <dgm:prSet custT="1"/>
      <dgm:spPr/>
      <dgm:t>
        <a:bodyPr/>
        <a:lstStyle/>
        <a:p>
          <a:pPr algn="ctr"/>
          <a:r>
            <a:rPr lang="ru-RU" sz="1600" dirty="0" smtClean="0">
              <a:latin typeface="Times New Roman" pitchFamily="18" charset="0"/>
              <a:cs typeface="Times New Roman" pitchFamily="18" charset="0"/>
            </a:rPr>
            <a:t>Распоряжение от 12.05.2015 № 29 «О представлении и рассмотрении документов для предоставления сельскохозяйственным потребительским кооперативам из областного бюджета грантов на развитие материально-технической базы»</a:t>
          </a:r>
          <a:endParaRPr lang="ru-RU" sz="1600" dirty="0"/>
        </a:p>
      </dgm:t>
    </dgm:pt>
    <dgm:pt modelId="{DC4DEDB5-DEAE-4D8C-BFC1-115D607D750D}" type="parTrans" cxnId="{81D87FC3-582F-4965-9577-2F87DA5AA3F2}">
      <dgm:prSet/>
      <dgm:spPr/>
      <dgm:t>
        <a:bodyPr/>
        <a:lstStyle/>
        <a:p>
          <a:endParaRPr lang="ru-RU"/>
        </a:p>
      </dgm:t>
    </dgm:pt>
    <dgm:pt modelId="{35E0D456-5F0C-470D-B58B-ED56D37256D2}" type="sibTrans" cxnId="{81D87FC3-582F-4965-9577-2F87DA5AA3F2}">
      <dgm:prSet/>
      <dgm:spPr/>
      <dgm:t>
        <a:bodyPr/>
        <a:lstStyle/>
        <a:p>
          <a:endParaRPr lang="ru-RU"/>
        </a:p>
      </dgm:t>
    </dgm:pt>
    <dgm:pt modelId="{55A72C0A-E290-4AD9-9583-BA11293C795B}">
      <dgm:prSet custT="1"/>
      <dgm:spPr/>
      <dgm:t>
        <a:bodyPr/>
        <a:lstStyle/>
        <a:p>
          <a:pPr algn="r"/>
          <a:endParaRPr lang="ru-RU" sz="2000" dirty="0"/>
        </a:p>
      </dgm:t>
    </dgm:pt>
    <dgm:pt modelId="{FE5E8926-79D7-4DE1-AC19-E51672FBBC22}" type="parTrans" cxnId="{4DF80513-75A8-40AF-B71C-EAE5B3CF712B}">
      <dgm:prSet/>
      <dgm:spPr/>
      <dgm:t>
        <a:bodyPr/>
        <a:lstStyle/>
        <a:p>
          <a:endParaRPr lang="ru-RU"/>
        </a:p>
      </dgm:t>
    </dgm:pt>
    <dgm:pt modelId="{E3B9C401-C34A-4352-8112-BDA9D398B5A0}" type="sibTrans" cxnId="{4DF80513-75A8-40AF-B71C-EAE5B3CF712B}">
      <dgm:prSet/>
      <dgm:spPr/>
      <dgm:t>
        <a:bodyPr/>
        <a:lstStyle/>
        <a:p>
          <a:endParaRPr lang="ru-RU"/>
        </a:p>
      </dgm:t>
    </dgm:pt>
    <dgm:pt modelId="{B8A83814-51F4-4AEA-AB8B-F45D3D84919F}" type="pres">
      <dgm:prSet presAssocID="{485252CF-0AC0-4E46-8391-CC1D7769DE82}" presName="Name0" presStyleCnt="0">
        <dgm:presLayoutVars>
          <dgm:chMax val="7"/>
          <dgm:chPref val="5"/>
          <dgm:dir/>
          <dgm:animOne val="branch"/>
          <dgm:animLvl val="lvl"/>
        </dgm:presLayoutVars>
      </dgm:prSet>
      <dgm:spPr/>
      <dgm:t>
        <a:bodyPr/>
        <a:lstStyle/>
        <a:p>
          <a:endParaRPr lang="ru-RU"/>
        </a:p>
      </dgm:t>
    </dgm:pt>
    <dgm:pt modelId="{65B22573-87E3-4E7D-8E41-AD176163EE5C}" type="pres">
      <dgm:prSet presAssocID="{4EFAD30B-1ED5-4A71-B4BB-14E3E27356A1}" presName="ChildAccent4" presStyleCnt="0"/>
      <dgm:spPr/>
    </dgm:pt>
    <dgm:pt modelId="{6874522C-7F17-4AD3-A52A-4F32DA267704}" type="pres">
      <dgm:prSet presAssocID="{4EFAD30B-1ED5-4A71-B4BB-14E3E27356A1}" presName="ChildAccent" presStyleLbl="alignImgPlace1" presStyleIdx="0" presStyleCnt="4" custScaleX="119369" custScaleY="100859" custLinFactNeighborX="28260" custLinFactNeighborY="-5071"/>
      <dgm:spPr/>
      <dgm:t>
        <a:bodyPr/>
        <a:lstStyle/>
        <a:p>
          <a:endParaRPr lang="ru-RU"/>
        </a:p>
      </dgm:t>
    </dgm:pt>
    <dgm:pt modelId="{3F65992C-D491-4A2E-9085-391FE58268CF}" type="pres">
      <dgm:prSet presAssocID="{4EFAD30B-1ED5-4A71-B4BB-14E3E27356A1}" presName="Child4" presStyleLbl="revTx" presStyleIdx="0" presStyleCnt="0">
        <dgm:presLayoutVars>
          <dgm:chMax val="0"/>
          <dgm:chPref val="0"/>
          <dgm:bulletEnabled val="1"/>
        </dgm:presLayoutVars>
      </dgm:prSet>
      <dgm:spPr/>
      <dgm:t>
        <a:bodyPr/>
        <a:lstStyle/>
        <a:p>
          <a:endParaRPr lang="ru-RU"/>
        </a:p>
      </dgm:t>
    </dgm:pt>
    <dgm:pt modelId="{FFBCE42D-56B9-4973-ABF6-83062C311460}" type="pres">
      <dgm:prSet presAssocID="{4EFAD30B-1ED5-4A71-B4BB-14E3E27356A1}" presName="Parent4" presStyleLbl="node1" presStyleIdx="0" presStyleCnt="4" custScaleX="122007" custScaleY="69797" custLinFactNeighborX="29579" custLinFactNeighborY="-6630">
        <dgm:presLayoutVars>
          <dgm:chMax val="2"/>
          <dgm:chPref val="1"/>
          <dgm:bulletEnabled val="1"/>
        </dgm:presLayoutVars>
      </dgm:prSet>
      <dgm:spPr/>
      <dgm:t>
        <a:bodyPr/>
        <a:lstStyle/>
        <a:p>
          <a:endParaRPr lang="ru-RU"/>
        </a:p>
      </dgm:t>
    </dgm:pt>
    <dgm:pt modelId="{AA35B928-4740-49FD-9839-81A1FAD02B8B}" type="pres">
      <dgm:prSet presAssocID="{8CF44242-B2D0-4F61-AAF8-AE7E05F3465E}" presName="ChildAccent3" presStyleCnt="0"/>
      <dgm:spPr/>
    </dgm:pt>
    <dgm:pt modelId="{69A6EDF9-A91A-4D17-945C-131F4CE9759A}" type="pres">
      <dgm:prSet presAssocID="{8CF44242-B2D0-4F61-AAF8-AE7E05F3465E}" presName="ChildAccent" presStyleLbl="alignImgPlace1" presStyleIdx="1" presStyleCnt="4" custScaleX="131099" custScaleY="96084" custLinFactNeighborX="15611" custLinFactNeighborY="-4076"/>
      <dgm:spPr/>
      <dgm:t>
        <a:bodyPr/>
        <a:lstStyle/>
        <a:p>
          <a:endParaRPr lang="ru-RU"/>
        </a:p>
      </dgm:t>
    </dgm:pt>
    <dgm:pt modelId="{3946DAAE-9F46-4A62-833A-FEB9AEE979B5}" type="pres">
      <dgm:prSet presAssocID="{8CF44242-B2D0-4F61-AAF8-AE7E05F3465E}" presName="Child3" presStyleLbl="revTx" presStyleIdx="0" presStyleCnt="0">
        <dgm:presLayoutVars>
          <dgm:chMax val="0"/>
          <dgm:chPref val="0"/>
          <dgm:bulletEnabled val="1"/>
        </dgm:presLayoutVars>
      </dgm:prSet>
      <dgm:spPr/>
      <dgm:t>
        <a:bodyPr/>
        <a:lstStyle/>
        <a:p>
          <a:endParaRPr lang="ru-RU"/>
        </a:p>
      </dgm:t>
    </dgm:pt>
    <dgm:pt modelId="{318AA601-5958-4BC9-B608-C8A4689821F3}" type="pres">
      <dgm:prSet presAssocID="{8CF44242-B2D0-4F61-AAF8-AE7E05F3465E}" presName="Parent3" presStyleLbl="node1" presStyleIdx="1" presStyleCnt="4" custScaleX="122931" custScaleY="61961" custLinFactNeighborX="20974" custLinFactNeighborY="9138">
        <dgm:presLayoutVars>
          <dgm:chMax val="2"/>
          <dgm:chPref val="1"/>
          <dgm:bulletEnabled val="1"/>
        </dgm:presLayoutVars>
      </dgm:prSet>
      <dgm:spPr/>
      <dgm:t>
        <a:bodyPr/>
        <a:lstStyle/>
        <a:p>
          <a:endParaRPr lang="ru-RU"/>
        </a:p>
      </dgm:t>
    </dgm:pt>
    <dgm:pt modelId="{0F6F1956-827D-4EB0-BDA0-ADC8E9E07DA3}" type="pres">
      <dgm:prSet presAssocID="{1559FAB1-E420-4546-95B6-C8601A2180C0}" presName="ChildAccent2" presStyleCnt="0"/>
      <dgm:spPr/>
    </dgm:pt>
    <dgm:pt modelId="{B6512BD5-2712-4489-A762-9E9AE30311B5}" type="pres">
      <dgm:prSet presAssocID="{1559FAB1-E420-4546-95B6-C8601A2180C0}" presName="ChildAccent" presStyleLbl="alignImgPlace1" presStyleIdx="2" presStyleCnt="4" custScaleX="145764" custScaleY="96508" custLinFactNeighborX="-10367" custLinFactNeighborY="39"/>
      <dgm:spPr/>
      <dgm:t>
        <a:bodyPr/>
        <a:lstStyle/>
        <a:p>
          <a:endParaRPr lang="ru-RU"/>
        </a:p>
      </dgm:t>
    </dgm:pt>
    <dgm:pt modelId="{6CAB9F7C-DCAA-4D3B-B810-CC65FCFB76C2}" type="pres">
      <dgm:prSet presAssocID="{1559FAB1-E420-4546-95B6-C8601A2180C0}" presName="Child2" presStyleLbl="revTx" presStyleIdx="0" presStyleCnt="0">
        <dgm:presLayoutVars>
          <dgm:chMax val="0"/>
          <dgm:chPref val="0"/>
          <dgm:bulletEnabled val="1"/>
        </dgm:presLayoutVars>
      </dgm:prSet>
      <dgm:spPr/>
      <dgm:t>
        <a:bodyPr/>
        <a:lstStyle/>
        <a:p>
          <a:endParaRPr lang="ru-RU"/>
        </a:p>
      </dgm:t>
    </dgm:pt>
    <dgm:pt modelId="{7E1D2E05-2776-4057-8400-FD1C2B72CD42}" type="pres">
      <dgm:prSet presAssocID="{1559FAB1-E420-4546-95B6-C8601A2180C0}" presName="Parent2" presStyleLbl="node1" presStyleIdx="2" presStyleCnt="4" custScaleX="141729" custScaleY="88067" custLinFactNeighborX="-8058" custLinFactNeighborY="18724">
        <dgm:presLayoutVars>
          <dgm:chMax val="2"/>
          <dgm:chPref val="1"/>
          <dgm:bulletEnabled val="1"/>
        </dgm:presLayoutVars>
      </dgm:prSet>
      <dgm:spPr/>
      <dgm:t>
        <a:bodyPr/>
        <a:lstStyle/>
        <a:p>
          <a:endParaRPr lang="ru-RU"/>
        </a:p>
      </dgm:t>
    </dgm:pt>
    <dgm:pt modelId="{3DF2A977-E6AF-4762-A823-78FEB1CAAEF4}" type="pres">
      <dgm:prSet presAssocID="{9392D921-E91B-4C7B-BF50-38B2C076C524}" presName="ChildAccent1" presStyleCnt="0"/>
      <dgm:spPr/>
    </dgm:pt>
    <dgm:pt modelId="{3D3C8690-8490-476B-B37B-175AD9C98DD4}" type="pres">
      <dgm:prSet presAssocID="{9392D921-E91B-4C7B-BF50-38B2C076C524}" presName="ChildAccent" presStyleLbl="alignImgPlace1" presStyleIdx="3" presStyleCnt="4" custScaleX="119919" custScaleY="90777" custLinFactNeighborX="-55586" custLinFactNeighborY="-475"/>
      <dgm:spPr/>
      <dgm:t>
        <a:bodyPr/>
        <a:lstStyle/>
        <a:p>
          <a:endParaRPr lang="ru-RU"/>
        </a:p>
      </dgm:t>
    </dgm:pt>
    <dgm:pt modelId="{96C11108-BA8D-4875-9E62-B78F21C88CDE}" type="pres">
      <dgm:prSet presAssocID="{9392D921-E91B-4C7B-BF50-38B2C076C524}" presName="Child1" presStyleLbl="revTx" presStyleIdx="0" presStyleCnt="0">
        <dgm:presLayoutVars>
          <dgm:chMax val="0"/>
          <dgm:chPref val="0"/>
          <dgm:bulletEnabled val="1"/>
        </dgm:presLayoutVars>
      </dgm:prSet>
      <dgm:spPr/>
      <dgm:t>
        <a:bodyPr/>
        <a:lstStyle/>
        <a:p>
          <a:endParaRPr lang="ru-RU"/>
        </a:p>
      </dgm:t>
    </dgm:pt>
    <dgm:pt modelId="{37933DC6-07F4-41DB-A2A3-90FC237A380A}" type="pres">
      <dgm:prSet presAssocID="{9392D921-E91B-4C7B-BF50-38B2C076C524}" presName="Parent1" presStyleLbl="node1" presStyleIdx="3" presStyleCnt="4" custScaleX="120322" custLinFactNeighborX="-27829" custLinFactNeighborY="32311">
        <dgm:presLayoutVars>
          <dgm:chMax val="2"/>
          <dgm:chPref val="1"/>
          <dgm:bulletEnabled val="1"/>
        </dgm:presLayoutVars>
      </dgm:prSet>
      <dgm:spPr/>
      <dgm:t>
        <a:bodyPr/>
        <a:lstStyle/>
        <a:p>
          <a:endParaRPr lang="ru-RU"/>
        </a:p>
      </dgm:t>
    </dgm:pt>
  </dgm:ptLst>
  <dgm:cxnLst>
    <dgm:cxn modelId="{2A36C17D-5F3C-4E58-B9BD-9065A8121FF0}" type="presOf" srcId="{55A72C0A-E290-4AD9-9583-BA11293C795B}" destId="{B6512BD5-2712-4489-A762-9E9AE30311B5}" srcOrd="0" destOrd="1" presId="urn:microsoft.com/office/officeart/2011/layout/InterconnectedBlockProcess"/>
    <dgm:cxn modelId="{3F496EE0-8C0C-4976-9DFF-B9DD130F0DA1}" type="presOf" srcId="{8CF44242-B2D0-4F61-AAF8-AE7E05F3465E}" destId="{318AA601-5958-4BC9-B608-C8A4689821F3}" srcOrd="0" destOrd="0" presId="urn:microsoft.com/office/officeart/2011/layout/InterconnectedBlockProcess"/>
    <dgm:cxn modelId="{733CC88E-4A32-4CE1-ADF7-4477A0803893}" type="presOf" srcId="{EAE28E45-1429-4261-8CD0-824332B657FA}" destId="{6874522C-7F17-4AD3-A52A-4F32DA267704}" srcOrd="0" destOrd="0" presId="urn:microsoft.com/office/officeart/2011/layout/InterconnectedBlockProcess"/>
    <dgm:cxn modelId="{EB34D124-F2E3-47E8-980A-84B01C7A2551}" srcId="{485252CF-0AC0-4E46-8391-CC1D7769DE82}" destId="{8CF44242-B2D0-4F61-AAF8-AE7E05F3465E}" srcOrd="2" destOrd="0" parTransId="{6855D3CC-63EA-4E2D-8F95-57B6CC4CA3D5}" sibTransId="{C4A04D35-C57C-4F90-B83E-07B59C94ADD5}"/>
    <dgm:cxn modelId="{C0017B1A-A7EE-470C-9903-4C97158A51E1}" type="presOf" srcId="{485252CF-0AC0-4E46-8391-CC1D7769DE82}" destId="{B8A83814-51F4-4AEA-AB8B-F45D3D84919F}" srcOrd="0" destOrd="0" presId="urn:microsoft.com/office/officeart/2011/layout/InterconnectedBlockProcess"/>
    <dgm:cxn modelId="{EDD31374-CE10-48ED-84E9-45889907E405}" srcId="{485252CF-0AC0-4E46-8391-CC1D7769DE82}" destId="{9392D921-E91B-4C7B-BF50-38B2C076C524}" srcOrd="0" destOrd="0" parTransId="{AC95A5B1-9690-4F12-9E7B-91DC5125E78E}" sibTransId="{0BDA4822-2604-4CFD-BEE3-ECAFFC1ECBD9}"/>
    <dgm:cxn modelId="{4B20A75B-C105-44F4-92DE-EE353DB121C6}" srcId="{1559FAB1-E420-4546-95B6-C8601A2180C0}" destId="{3BD3E8BF-BA58-406E-968A-F936843932B7}" srcOrd="0" destOrd="0" parTransId="{53EA6241-4D98-44B7-A2DA-C13AD9005CD6}" sibTransId="{AA060F0D-42D0-4D2D-8024-F1EF63DE388C}"/>
    <dgm:cxn modelId="{6464C9D8-6C52-4D55-B003-EDF8A6016D88}" type="presOf" srcId="{3BD3E8BF-BA58-406E-968A-F936843932B7}" destId="{6CAB9F7C-DCAA-4D3B-B810-CC65FCFB76C2}" srcOrd="1" destOrd="0" presId="urn:microsoft.com/office/officeart/2011/layout/InterconnectedBlockProcess"/>
    <dgm:cxn modelId="{9071722B-574D-455F-9B03-D927CB708FA2}" srcId="{485252CF-0AC0-4E46-8391-CC1D7769DE82}" destId="{4EFAD30B-1ED5-4A71-B4BB-14E3E27356A1}" srcOrd="3" destOrd="0" parTransId="{D36331E7-1942-449C-AF3A-363858DE7A5C}" sibTransId="{B01CAB40-508F-47C8-BAA3-3581CAB8B164}"/>
    <dgm:cxn modelId="{888D648C-94C1-47C9-AC04-43449C8339EE}" type="presOf" srcId="{A4C80BF7-E657-4061-8861-C15A6A4CBFA7}" destId="{96C11108-BA8D-4875-9E62-B78F21C88CDE}" srcOrd="1" destOrd="0" presId="urn:microsoft.com/office/officeart/2011/layout/InterconnectedBlockProcess"/>
    <dgm:cxn modelId="{BB488322-881E-40EB-954A-C0184B3712E4}" type="presOf" srcId="{1559FAB1-E420-4546-95B6-C8601A2180C0}" destId="{7E1D2E05-2776-4057-8400-FD1C2B72CD42}" srcOrd="0" destOrd="0" presId="urn:microsoft.com/office/officeart/2011/layout/InterconnectedBlockProcess"/>
    <dgm:cxn modelId="{C9EFD84E-9257-4E27-8DDC-91DF30486A84}" type="presOf" srcId="{874768B4-10B2-4FCE-B223-7B9DD276AF87}" destId="{3946DAAE-9F46-4A62-833A-FEB9AEE979B5}" srcOrd="1" destOrd="0" presId="urn:microsoft.com/office/officeart/2011/layout/InterconnectedBlockProcess"/>
    <dgm:cxn modelId="{D016B7A3-DDC3-4EB3-B783-ED52D25B1B1B}" type="presOf" srcId="{874768B4-10B2-4FCE-B223-7B9DD276AF87}" destId="{69A6EDF9-A91A-4D17-945C-131F4CE9759A}" srcOrd="0" destOrd="0" presId="urn:microsoft.com/office/officeart/2011/layout/InterconnectedBlockProcess"/>
    <dgm:cxn modelId="{4549014A-CB4D-437C-A2FB-A6C0BE4E32FD}" srcId="{9392D921-E91B-4C7B-BF50-38B2C076C524}" destId="{A4C80BF7-E657-4061-8861-C15A6A4CBFA7}" srcOrd="0" destOrd="0" parTransId="{90DC1AFB-D2A0-43E3-BC73-9FE79018CB45}" sibTransId="{DDDB3649-6AEB-4D7E-B4D6-BB46D1DB1907}"/>
    <dgm:cxn modelId="{B642B626-5A77-48CC-942F-B8480B8958C5}" srcId="{8CF44242-B2D0-4F61-AAF8-AE7E05F3465E}" destId="{874768B4-10B2-4FCE-B223-7B9DD276AF87}" srcOrd="0" destOrd="0" parTransId="{98BA771B-E797-4E38-8A8A-3DD301F036CD}" sibTransId="{E0FC03EA-EC2F-422A-9783-1384805AFCB5}"/>
    <dgm:cxn modelId="{F7B7F4AC-3EA1-4FE7-8DA9-B55F6EC57FA5}" srcId="{485252CF-0AC0-4E46-8391-CC1D7769DE82}" destId="{1559FAB1-E420-4546-95B6-C8601A2180C0}" srcOrd="1" destOrd="0" parTransId="{E3F38D4C-56CD-4D24-999F-4B607A6199F4}" sibTransId="{385533B6-E908-4FF7-8933-42D52EBD11A1}"/>
    <dgm:cxn modelId="{81D87FC3-582F-4965-9577-2F87DA5AA3F2}" srcId="{4EFAD30B-1ED5-4A71-B4BB-14E3E27356A1}" destId="{EAE28E45-1429-4261-8CD0-824332B657FA}" srcOrd="0" destOrd="0" parTransId="{DC4DEDB5-DEAE-4D8C-BFC1-115D607D750D}" sibTransId="{35E0D456-5F0C-470D-B58B-ED56D37256D2}"/>
    <dgm:cxn modelId="{12CEE8FB-FAB1-4273-B74A-55F57F522D5D}" type="presOf" srcId="{55A72C0A-E290-4AD9-9583-BA11293C795B}" destId="{6CAB9F7C-DCAA-4D3B-B810-CC65FCFB76C2}" srcOrd="1" destOrd="1" presId="urn:microsoft.com/office/officeart/2011/layout/InterconnectedBlockProcess"/>
    <dgm:cxn modelId="{81C60E86-B742-4396-8CBE-0458CD39B89C}" type="presOf" srcId="{4EFAD30B-1ED5-4A71-B4BB-14E3E27356A1}" destId="{FFBCE42D-56B9-4973-ABF6-83062C311460}" srcOrd="0" destOrd="0" presId="urn:microsoft.com/office/officeart/2011/layout/InterconnectedBlockProcess"/>
    <dgm:cxn modelId="{7E2CB471-6232-4EDE-987E-9658C15CE962}" type="presOf" srcId="{EAE28E45-1429-4261-8CD0-824332B657FA}" destId="{3F65992C-D491-4A2E-9085-391FE58268CF}" srcOrd="1" destOrd="0" presId="urn:microsoft.com/office/officeart/2011/layout/InterconnectedBlockProcess"/>
    <dgm:cxn modelId="{8A98C443-CFA8-494A-8444-640BD5660553}" type="presOf" srcId="{A4C80BF7-E657-4061-8861-C15A6A4CBFA7}" destId="{3D3C8690-8490-476B-B37B-175AD9C98DD4}" srcOrd="0" destOrd="0" presId="urn:microsoft.com/office/officeart/2011/layout/InterconnectedBlockProcess"/>
    <dgm:cxn modelId="{31FC9B7A-0ADC-4562-A36C-0F0154309425}" type="presOf" srcId="{3BD3E8BF-BA58-406E-968A-F936843932B7}" destId="{B6512BD5-2712-4489-A762-9E9AE30311B5}" srcOrd="0" destOrd="0" presId="urn:microsoft.com/office/officeart/2011/layout/InterconnectedBlockProcess"/>
    <dgm:cxn modelId="{4DF80513-75A8-40AF-B71C-EAE5B3CF712B}" srcId="{1559FAB1-E420-4546-95B6-C8601A2180C0}" destId="{55A72C0A-E290-4AD9-9583-BA11293C795B}" srcOrd="1" destOrd="0" parTransId="{FE5E8926-79D7-4DE1-AC19-E51672FBBC22}" sibTransId="{E3B9C401-C34A-4352-8112-BDA9D398B5A0}"/>
    <dgm:cxn modelId="{CDFB1DB0-647B-4661-BA93-AC48BE1D2E43}" type="presOf" srcId="{9392D921-E91B-4C7B-BF50-38B2C076C524}" destId="{37933DC6-07F4-41DB-A2A3-90FC237A380A}" srcOrd="0" destOrd="0" presId="urn:microsoft.com/office/officeart/2011/layout/InterconnectedBlockProcess"/>
    <dgm:cxn modelId="{CA789251-83F5-433A-B3E4-56EEEBE64F2F}" type="presParOf" srcId="{B8A83814-51F4-4AEA-AB8B-F45D3D84919F}" destId="{65B22573-87E3-4E7D-8E41-AD176163EE5C}" srcOrd="0" destOrd="0" presId="urn:microsoft.com/office/officeart/2011/layout/InterconnectedBlockProcess"/>
    <dgm:cxn modelId="{9BEB04FD-0635-4F8F-9FE8-E03C76A4F922}" type="presParOf" srcId="{65B22573-87E3-4E7D-8E41-AD176163EE5C}" destId="{6874522C-7F17-4AD3-A52A-4F32DA267704}" srcOrd="0" destOrd="0" presId="urn:microsoft.com/office/officeart/2011/layout/InterconnectedBlockProcess"/>
    <dgm:cxn modelId="{949704E2-B5F2-4684-8CE6-AF48E2C8AC14}" type="presParOf" srcId="{B8A83814-51F4-4AEA-AB8B-F45D3D84919F}" destId="{3F65992C-D491-4A2E-9085-391FE58268CF}" srcOrd="1" destOrd="0" presId="urn:microsoft.com/office/officeart/2011/layout/InterconnectedBlockProcess"/>
    <dgm:cxn modelId="{64E91ECE-FBB1-490D-9BE0-9F53C06483C2}" type="presParOf" srcId="{B8A83814-51F4-4AEA-AB8B-F45D3D84919F}" destId="{FFBCE42D-56B9-4973-ABF6-83062C311460}" srcOrd="2" destOrd="0" presId="urn:microsoft.com/office/officeart/2011/layout/InterconnectedBlockProcess"/>
    <dgm:cxn modelId="{49046F1B-DD96-4F1F-9327-D1608D7EBB14}" type="presParOf" srcId="{B8A83814-51F4-4AEA-AB8B-F45D3D84919F}" destId="{AA35B928-4740-49FD-9839-81A1FAD02B8B}" srcOrd="3" destOrd="0" presId="urn:microsoft.com/office/officeart/2011/layout/InterconnectedBlockProcess"/>
    <dgm:cxn modelId="{24FD02B9-B13B-4FCB-9733-76F092CE87BB}" type="presParOf" srcId="{AA35B928-4740-49FD-9839-81A1FAD02B8B}" destId="{69A6EDF9-A91A-4D17-945C-131F4CE9759A}" srcOrd="0" destOrd="0" presId="urn:microsoft.com/office/officeart/2011/layout/InterconnectedBlockProcess"/>
    <dgm:cxn modelId="{45B43725-8360-4D17-B526-9696DDBA7E41}" type="presParOf" srcId="{B8A83814-51F4-4AEA-AB8B-F45D3D84919F}" destId="{3946DAAE-9F46-4A62-833A-FEB9AEE979B5}" srcOrd="4" destOrd="0" presId="urn:microsoft.com/office/officeart/2011/layout/InterconnectedBlockProcess"/>
    <dgm:cxn modelId="{AE81B68C-EECF-45FF-B552-ACE6717D5E5D}" type="presParOf" srcId="{B8A83814-51F4-4AEA-AB8B-F45D3D84919F}" destId="{318AA601-5958-4BC9-B608-C8A4689821F3}" srcOrd="5" destOrd="0" presId="urn:microsoft.com/office/officeart/2011/layout/InterconnectedBlockProcess"/>
    <dgm:cxn modelId="{1A24DD58-B564-4CAD-81D8-F8B5164D1800}" type="presParOf" srcId="{B8A83814-51F4-4AEA-AB8B-F45D3D84919F}" destId="{0F6F1956-827D-4EB0-BDA0-ADC8E9E07DA3}" srcOrd="6" destOrd="0" presId="urn:microsoft.com/office/officeart/2011/layout/InterconnectedBlockProcess"/>
    <dgm:cxn modelId="{571FC930-5A95-4D68-BE3C-99CDA81AB0BD}" type="presParOf" srcId="{0F6F1956-827D-4EB0-BDA0-ADC8E9E07DA3}" destId="{B6512BD5-2712-4489-A762-9E9AE30311B5}" srcOrd="0" destOrd="0" presId="urn:microsoft.com/office/officeart/2011/layout/InterconnectedBlockProcess"/>
    <dgm:cxn modelId="{EA5AA30F-D31B-43EA-8B10-17B2147DFE35}" type="presParOf" srcId="{B8A83814-51F4-4AEA-AB8B-F45D3D84919F}" destId="{6CAB9F7C-DCAA-4D3B-B810-CC65FCFB76C2}" srcOrd="7" destOrd="0" presId="urn:microsoft.com/office/officeart/2011/layout/InterconnectedBlockProcess"/>
    <dgm:cxn modelId="{50E1B4D7-FF72-4ACC-B0EC-8236BA62ED2E}" type="presParOf" srcId="{B8A83814-51F4-4AEA-AB8B-F45D3D84919F}" destId="{7E1D2E05-2776-4057-8400-FD1C2B72CD42}" srcOrd="8" destOrd="0" presId="urn:microsoft.com/office/officeart/2011/layout/InterconnectedBlockProcess"/>
    <dgm:cxn modelId="{3BB0CD9C-BA74-46A0-9999-B5C0BDC3AB0B}" type="presParOf" srcId="{B8A83814-51F4-4AEA-AB8B-F45D3D84919F}" destId="{3DF2A977-E6AF-4762-A823-78FEB1CAAEF4}" srcOrd="9" destOrd="0" presId="urn:microsoft.com/office/officeart/2011/layout/InterconnectedBlockProcess"/>
    <dgm:cxn modelId="{3876BB33-4CF7-4C64-900C-D3EF9B2411C9}" type="presParOf" srcId="{3DF2A977-E6AF-4762-A823-78FEB1CAAEF4}" destId="{3D3C8690-8490-476B-B37B-175AD9C98DD4}" srcOrd="0" destOrd="0" presId="urn:microsoft.com/office/officeart/2011/layout/InterconnectedBlockProcess"/>
    <dgm:cxn modelId="{039E4CE1-9F40-4841-ADEA-03C007F30103}" type="presParOf" srcId="{B8A83814-51F4-4AEA-AB8B-F45D3D84919F}" destId="{96C11108-BA8D-4875-9E62-B78F21C88CDE}" srcOrd="10" destOrd="0" presId="urn:microsoft.com/office/officeart/2011/layout/InterconnectedBlockProcess"/>
    <dgm:cxn modelId="{100C100B-6BA6-4E1B-96F1-3D89D4A257E4}" type="presParOf" srcId="{B8A83814-51F4-4AEA-AB8B-F45D3D84919F}" destId="{37933DC6-07F4-41DB-A2A3-90FC237A380A}" srcOrd="11"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5252CF-0AC0-4E46-8391-CC1D7769DE82}"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ru-RU"/>
        </a:p>
      </dgm:t>
    </dgm:pt>
    <dgm:pt modelId="{9392D921-E91B-4C7B-BF50-38B2C076C524}">
      <dgm:prSet phldrT="[Text]"/>
      <dgm:spPr/>
      <dgm:t>
        <a:bodyPr/>
        <a:lstStyle/>
        <a:p>
          <a:r>
            <a:rPr lang="ru-RU" dirty="0"/>
            <a:t>Правительство РФ</a:t>
          </a:r>
        </a:p>
      </dgm:t>
    </dgm:pt>
    <dgm:pt modelId="{AC95A5B1-9690-4F12-9E7B-91DC5125E78E}" type="parTrans" cxnId="{EDD31374-CE10-48ED-84E9-45889907E405}">
      <dgm:prSet/>
      <dgm:spPr/>
      <dgm:t>
        <a:bodyPr/>
        <a:lstStyle/>
        <a:p>
          <a:endParaRPr lang="ru-RU"/>
        </a:p>
      </dgm:t>
    </dgm:pt>
    <dgm:pt modelId="{0BDA4822-2604-4CFD-BEE3-ECAFFC1ECBD9}" type="sibTrans" cxnId="{EDD31374-CE10-48ED-84E9-45889907E405}">
      <dgm:prSet/>
      <dgm:spPr/>
      <dgm:t>
        <a:bodyPr/>
        <a:lstStyle/>
        <a:p>
          <a:endParaRPr lang="ru-RU"/>
        </a:p>
      </dgm:t>
    </dgm:pt>
    <dgm:pt modelId="{A4C80BF7-E657-4061-8861-C15A6A4CBFA7}">
      <dgm:prSet phldrT="[Text]" custT="1"/>
      <dgm:spPr/>
      <dgm:t>
        <a:bodyPr/>
        <a:lstStyle/>
        <a:p>
          <a:pPr algn="ctr"/>
          <a:r>
            <a:rPr lang="ru-RU" sz="1600" dirty="0" smtClean="0">
              <a:latin typeface="Times New Roman" pitchFamily="18" charset="0"/>
              <a:cs typeface="Times New Roman" pitchFamily="18" charset="0"/>
            </a:rPr>
            <a:t>Постановление     от 14.07.2012 №717 «О Государственной программе развития сельского хозяйства и регулирования рынков </a:t>
          </a:r>
          <a:r>
            <a:rPr lang="ru-RU" sz="1600" dirty="0" err="1" smtClean="0">
              <a:latin typeface="Times New Roman" pitchFamily="18" charset="0"/>
              <a:cs typeface="Times New Roman" pitchFamily="18" charset="0"/>
            </a:rPr>
            <a:t>сельскохозяйствен-ной</a:t>
          </a:r>
          <a:r>
            <a:rPr lang="ru-RU" sz="1600" dirty="0" smtClean="0">
              <a:latin typeface="Times New Roman" pitchFamily="18" charset="0"/>
              <a:cs typeface="Times New Roman" pitchFamily="18" charset="0"/>
            </a:rPr>
            <a:t> продукции, сырья и продовольствия»</a:t>
          </a:r>
          <a:endParaRPr lang="ru-RU" sz="1600" dirty="0"/>
        </a:p>
      </dgm:t>
    </dgm:pt>
    <dgm:pt modelId="{90DC1AFB-D2A0-43E3-BC73-9FE79018CB45}" type="parTrans" cxnId="{4549014A-CB4D-437C-A2FB-A6C0BE4E32FD}">
      <dgm:prSet/>
      <dgm:spPr/>
      <dgm:t>
        <a:bodyPr/>
        <a:lstStyle/>
        <a:p>
          <a:endParaRPr lang="ru-RU"/>
        </a:p>
      </dgm:t>
    </dgm:pt>
    <dgm:pt modelId="{DDDB3649-6AEB-4D7E-B4D6-BB46D1DB1907}" type="sibTrans" cxnId="{4549014A-CB4D-437C-A2FB-A6C0BE4E32FD}">
      <dgm:prSet/>
      <dgm:spPr/>
      <dgm:t>
        <a:bodyPr/>
        <a:lstStyle/>
        <a:p>
          <a:endParaRPr lang="ru-RU"/>
        </a:p>
      </dgm:t>
    </dgm:pt>
    <dgm:pt modelId="{1559FAB1-E420-4546-95B6-C8601A2180C0}">
      <dgm:prSet phldrT="[Text]"/>
      <dgm:spPr/>
      <dgm:t>
        <a:bodyPr/>
        <a:lstStyle/>
        <a:p>
          <a:r>
            <a:rPr lang="ru-RU" dirty="0" smtClean="0"/>
            <a:t>Минсельхоз России</a:t>
          </a:r>
          <a:endParaRPr lang="ru-RU" dirty="0"/>
        </a:p>
      </dgm:t>
    </dgm:pt>
    <dgm:pt modelId="{E3F38D4C-56CD-4D24-999F-4B607A6199F4}" type="parTrans" cxnId="{F7B7F4AC-3EA1-4FE7-8DA9-B55F6EC57FA5}">
      <dgm:prSet/>
      <dgm:spPr/>
      <dgm:t>
        <a:bodyPr/>
        <a:lstStyle/>
        <a:p>
          <a:endParaRPr lang="ru-RU"/>
        </a:p>
      </dgm:t>
    </dgm:pt>
    <dgm:pt modelId="{385533B6-E908-4FF7-8933-42D52EBD11A1}" type="sibTrans" cxnId="{F7B7F4AC-3EA1-4FE7-8DA9-B55F6EC57FA5}">
      <dgm:prSet/>
      <dgm:spPr/>
      <dgm:t>
        <a:bodyPr/>
        <a:lstStyle/>
        <a:p>
          <a:endParaRPr lang="ru-RU"/>
        </a:p>
      </dgm:t>
    </dgm:pt>
    <dgm:pt modelId="{3BD3E8BF-BA58-406E-968A-F936843932B7}">
      <dgm:prSet phldrT="[Text]" custT="1"/>
      <dgm:spPr/>
      <dgm:t>
        <a:bodyPr/>
        <a:lstStyle/>
        <a:p>
          <a:pPr algn="ctr"/>
          <a:r>
            <a:rPr lang="ru-RU" sz="1600" b="0" i="0" dirty="0" smtClean="0">
              <a:latin typeface="Times New Roman" panose="02020603050405020304" pitchFamily="18" charset="0"/>
              <a:cs typeface="Times New Roman" panose="02020603050405020304" pitchFamily="18" charset="0"/>
            </a:rPr>
            <a:t>Приказ № 238 от 06.05.2019 «Об утверждении перечней, форм документов, предусмотренных правилами предоставления и распределения иных межбюджетных трансфертов из федерального бюджета бюджетам...»</a:t>
          </a:r>
          <a:endParaRPr lang="ru-RU" sz="1600" dirty="0">
            <a:latin typeface="Times New Roman" pitchFamily="18" charset="0"/>
            <a:cs typeface="Times New Roman" pitchFamily="18" charset="0"/>
          </a:endParaRPr>
        </a:p>
      </dgm:t>
    </dgm:pt>
    <dgm:pt modelId="{53EA6241-4D98-44B7-A2DA-C13AD9005CD6}" type="parTrans" cxnId="{4B20A75B-C105-44F4-92DE-EE353DB121C6}">
      <dgm:prSet/>
      <dgm:spPr/>
      <dgm:t>
        <a:bodyPr/>
        <a:lstStyle/>
        <a:p>
          <a:endParaRPr lang="ru-RU"/>
        </a:p>
      </dgm:t>
    </dgm:pt>
    <dgm:pt modelId="{AA060F0D-42D0-4D2D-8024-F1EF63DE388C}" type="sibTrans" cxnId="{4B20A75B-C105-44F4-92DE-EE353DB121C6}">
      <dgm:prSet/>
      <dgm:spPr/>
      <dgm:t>
        <a:bodyPr/>
        <a:lstStyle/>
        <a:p>
          <a:endParaRPr lang="ru-RU"/>
        </a:p>
      </dgm:t>
    </dgm:pt>
    <dgm:pt modelId="{8CF44242-B2D0-4F61-AAF8-AE7E05F3465E}">
      <dgm:prSet/>
      <dgm:spPr/>
      <dgm:t>
        <a:bodyPr/>
        <a:lstStyle/>
        <a:p>
          <a:r>
            <a:rPr lang="ru-RU" dirty="0"/>
            <a:t>Правительство </a:t>
          </a:r>
          <a:r>
            <a:rPr lang="ru-RU" dirty="0" smtClean="0"/>
            <a:t>Кировской области</a:t>
          </a:r>
          <a:endParaRPr lang="ru-RU" dirty="0"/>
        </a:p>
      </dgm:t>
    </dgm:pt>
    <dgm:pt modelId="{6855D3CC-63EA-4E2D-8F95-57B6CC4CA3D5}" type="parTrans" cxnId="{EB34D124-F2E3-47E8-980A-84B01C7A2551}">
      <dgm:prSet/>
      <dgm:spPr/>
      <dgm:t>
        <a:bodyPr/>
        <a:lstStyle/>
        <a:p>
          <a:endParaRPr lang="ru-RU"/>
        </a:p>
      </dgm:t>
    </dgm:pt>
    <dgm:pt modelId="{C4A04D35-C57C-4F90-B83E-07B59C94ADD5}" type="sibTrans" cxnId="{EB34D124-F2E3-47E8-980A-84B01C7A2551}">
      <dgm:prSet/>
      <dgm:spPr/>
      <dgm:t>
        <a:bodyPr/>
        <a:lstStyle/>
        <a:p>
          <a:endParaRPr lang="ru-RU"/>
        </a:p>
      </dgm:t>
    </dgm:pt>
    <dgm:pt modelId="{874768B4-10B2-4FCE-B223-7B9DD276AF87}">
      <dgm:prSet custT="1"/>
      <dgm:spPr/>
      <dgm:t>
        <a:bodyPr/>
        <a:lstStyle/>
        <a:p>
          <a:pPr algn="ctr"/>
          <a:r>
            <a:rPr lang="ru-RU" sz="1600" u="none" dirty="0" smtClean="0">
              <a:latin typeface="Times New Roman" panose="02020603050405020304" pitchFamily="18" charset="0"/>
              <a:cs typeface="Times New Roman" panose="02020603050405020304" pitchFamily="18" charset="0"/>
            </a:rPr>
            <a:t>Постановление от 23.05.2019 № 254-П «О мерах государственной поддержки сельскохозяйственных потребительских кооперативов»</a:t>
          </a:r>
          <a:endParaRPr lang="ru-RU" sz="1600" u="none" dirty="0">
            <a:latin typeface="Times New Roman" panose="02020603050405020304" pitchFamily="18" charset="0"/>
            <a:cs typeface="Times New Roman" panose="02020603050405020304" pitchFamily="18" charset="0"/>
          </a:endParaRPr>
        </a:p>
      </dgm:t>
    </dgm:pt>
    <dgm:pt modelId="{98BA771B-E797-4E38-8A8A-3DD301F036CD}" type="parTrans" cxnId="{B642B626-5A77-48CC-942F-B8480B8958C5}">
      <dgm:prSet/>
      <dgm:spPr/>
      <dgm:t>
        <a:bodyPr/>
        <a:lstStyle/>
        <a:p>
          <a:endParaRPr lang="ru-RU"/>
        </a:p>
      </dgm:t>
    </dgm:pt>
    <dgm:pt modelId="{E0FC03EA-EC2F-422A-9783-1384805AFCB5}" type="sibTrans" cxnId="{B642B626-5A77-48CC-942F-B8480B8958C5}">
      <dgm:prSet/>
      <dgm:spPr/>
      <dgm:t>
        <a:bodyPr/>
        <a:lstStyle/>
        <a:p>
          <a:endParaRPr lang="ru-RU"/>
        </a:p>
      </dgm:t>
    </dgm:pt>
    <dgm:pt modelId="{4EFAD30B-1ED5-4A71-B4BB-14E3E27356A1}">
      <dgm:prSet/>
      <dgm:spPr/>
      <dgm:t>
        <a:bodyPr/>
        <a:lstStyle/>
        <a:p>
          <a:endParaRPr lang="ru-RU" dirty="0"/>
        </a:p>
      </dgm:t>
    </dgm:pt>
    <dgm:pt modelId="{D36331E7-1942-449C-AF3A-363858DE7A5C}" type="parTrans" cxnId="{9071722B-574D-455F-9B03-D927CB708FA2}">
      <dgm:prSet/>
      <dgm:spPr/>
      <dgm:t>
        <a:bodyPr/>
        <a:lstStyle/>
        <a:p>
          <a:endParaRPr lang="ru-RU"/>
        </a:p>
      </dgm:t>
    </dgm:pt>
    <dgm:pt modelId="{B01CAB40-508F-47C8-BAA3-3581CAB8B164}" type="sibTrans" cxnId="{9071722B-574D-455F-9B03-D927CB708FA2}">
      <dgm:prSet/>
      <dgm:spPr/>
      <dgm:t>
        <a:bodyPr/>
        <a:lstStyle/>
        <a:p>
          <a:endParaRPr lang="ru-RU"/>
        </a:p>
      </dgm:t>
    </dgm:pt>
    <dgm:pt modelId="{EAE28E45-1429-4261-8CD0-824332B657FA}">
      <dgm:prSet custT="1"/>
      <dgm:spPr/>
      <dgm:t>
        <a:bodyPr/>
        <a:lstStyle/>
        <a:p>
          <a:pPr algn="ctr"/>
          <a:r>
            <a:rPr lang="ru-RU" sz="1600" b="0" i="0" dirty="0" smtClean="0">
              <a:latin typeface="Times New Roman" panose="02020603050405020304" pitchFamily="18" charset="0"/>
              <a:cs typeface="Times New Roman" panose="02020603050405020304" pitchFamily="18" charset="0"/>
            </a:rPr>
            <a:t>Распоряжение      № 54 от 20.06.2019 «О предоставлении и рассмотрении документов для предоставления субсидий из областного бюджета на развитие сельскохозяйственной потребительской кооперации»</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dgm:t>
    </dgm:pt>
    <dgm:pt modelId="{DC4DEDB5-DEAE-4D8C-BFC1-115D607D750D}" type="parTrans" cxnId="{81D87FC3-582F-4965-9577-2F87DA5AA3F2}">
      <dgm:prSet/>
      <dgm:spPr/>
      <dgm:t>
        <a:bodyPr/>
        <a:lstStyle/>
        <a:p>
          <a:endParaRPr lang="ru-RU"/>
        </a:p>
      </dgm:t>
    </dgm:pt>
    <dgm:pt modelId="{35E0D456-5F0C-470D-B58B-ED56D37256D2}" type="sibTrans" cxnId="{81D87FC3-582F-4965-9577-2F87DA5AA3F2}">
      <dgm:prSet/>
      <dgm:spPr/>
      <dgm:t>
        <a:bodyPr/>
        <a:lstStyle/>
        <a:p>
          <a:endParaRPr lang="ru-RU"/>
        </a:p>
      </dgm:t>
    </dgm:pt>
    <dgm:pt modelId="{55A72C0A-E290-4AD9-9583-BA11293C795B}">
      <dgm:prSet custT="1"/>
      <dgm:spPr/>
      <dgm:t>
        <a:bodyPr/>
        <a:lstStyle/>
        <a:p>
          <a:pPr algn="r"/>
          <a:endParaRPr lang="ru-RU" sz="2000" dirty="0"/>
        </a:p>
      </dgm:t>
    </dgm:pt>
    <dgm:pt modelId="{FE5E8926-79D7-4DE1-AC19-E51672FBBC22}" type="parTrans" cxnId="{4DF80513-75A8-40AF-B71C-EAE5B3CF712B}">
      <dgm:prSet/>
      <dgm:spPr/>
      <dgm:t>
        <a:bodyPr/>
        <a:lstStyle/>
        <a:p>
          <a:endParaRPr lang="ru-RU"/>
        </a:p>
      </dgm:t>
    </dgm:pt>
    <dgm:pt modelId="{E3B9C401-C34A-4352-8112-BDA9D398B5A0}" type="sibTrans" cxnId="{4DF80513-75A8-40AF-B71C-EAE5B3CF712B}">
      <dgm:prSet/>
      <dgm:spPr/>
      <dgm:t>
        <a:bodyPr/>
        <a:lstStyle/>
        <a:p>
          <a:endParaRPr lang="ru-RU"/>
        </a:p>
      </dgm:t>
    </dgm:pt>
    <dgm:pt modelId="{B8A83814-51F4-4AEA-AB8B-F45D3D84919F}" type="pres">
      <dgm:prSet presAssocID="{485252CF-0AC0-4E46-8391-CC1D7769DE82}" presName="Name0" presStyleCnt="0">
        <dgm:presLayoutVars>
          <dgm:chMax val="7"/>
          <dgm:chPref val="5"/>
          <dgm:dir/>
          <dgm:animOne val="branch"/>
          <dgm:animLvl val="lvl"/>
        </dgm:presLayoutVars>
      </dgm:prSet>
      <dgm:spPr/>
      <dgm:t>
        <a:bodyPr/>
        <a:lstStyle/>
        <a:p>
          <a:endParaRPr lang="ru-RU"/>
        </a:p>
      </dgm:t>
    </dgm:pt>
    <dgm:pt modelId="{65B22573-87E3-4E7D-8E41-AD176163EE5C}" type="pres">
      <dgm:prSet presAssocID="{4EFAD30B-1ED5-4A71-B4BB-14E3E27356A1}" presName="ChildAccent4" presStyleCnt="0"/>
      <dgm:spPr/>
    </dgm:pt>
    <dgm:pt modelId="{6874522C-7F17-4AD3-A52A-4F32DA267704}" type="pres">
      <dgm:prSet presAssocID="{4EFAD30B-1ED5-4A71-B4BB-14E3E27356A1}" presName="ChildAccent" presStyleLbl="alignImgPlace1" presStyleIdx="0" presStyleCnt="4" custScaleX="119369" custScaleY="100859" custLinFactNeighborX="28260" custLinFactNeighborY="-5071"/>
      <dgm:spPr/>
      <dgm:t>
        <a:bodyPr/>
        <a:lstStyle/>
        <a:p>
          <a:endParaRPr lang="ru-RU"/>
        </a:p>
      </dgm:t>
    </dgm:pt>
    <dgm:pt modelId="{3F65992C-D491-4A2E-9085-391FE58268CF}" type="pres">
      <dgm:prSet presAssocID="{4EFAD30B-1ED5-4A71-B4BB-14E3E27356A1}" presName="Child4" presStyleLbl="revTx" presStyleIdx="0" presStyleCnt="0">
        <dgm:presLayoutVars>
          <dgm:chMax val="0"/>
          <dgm:chPref val="0"/>
          <dgm:bulletEnabled val="1"/>
        </dgm:presLayoutVars>
      </dgm:prSet>
      <dgm:spPr/>
      <dgm:t>
        <a:bodyPr/>
        <a:lstStyle/>
        <a:p>
          <a:endParaRPr lang="ru-RU"/>
        </a:p>
      </dgm:t>
    </dgm:pt>
    <dgm:pt modelId="{FFBCE42D-56B9-4973-ABF6-83062C311460}" type="pres">
      <dgm:prSet presAssocID="{4EFAD30B-1ED5-4A71-B4BB-14E3E27356A1}" presName="Parent4" presStyleLbl="node1" presStyleIdx="0" presStyleCnt="4" custScaleX="122007" custScaleY="69797" custLinFactNeighborX="29579" custLinFactNeighborY="-6630">
        <dgm:presLayoutVars>
          <dgm:chMax val="2"/>
          <dgm:chPref val="1"/>
          <dgm:bulletEnabled val="1"/>
        </dgm:presLayoutVars>
      </dgm:prSet>
      <dgm:spPr/>
      <dgm:t>
        <a:bodyPr/>
        <a:lstStyle/>
        <a:p>
          <a:endParaRPr lang="ru-RU"/>
        </a:p>
      </dgm:t>
    </dgm:pt>
    <dgm:pt modelId="{AA35B928-4740-49FD-9839-81A1FAD02B8B}" type="pres">
      <dgm:prSet presAssocID="{8CF44242-B2D0-4F61-AAF8-AE7E05F3465E}" presName="ChildAccent3" presStyleCnt="0"/>
      <dgm:spPr/>
    </dgm:pt>
    <dgm:pt modelId="{69A6EDF9-A91A-4D17-945C-131F4CE9759A}" type="pres">
      <dgm:prSet presAssocID="{8CF44242-B2D0-4F61-AAF8-AE7E05F3465E}" presName="ChildAccent" presStyleLbl="alignImgPlace1" presStyleIdx="1" presStyleCnt="4" custScaleX="131099" custScaleY="96084" custLinFactNeighborX="15611" custLinFactNeighborY="-4076"/>
      <dgm:spPr/>
      <dgm:t>
        <a:bodyPr/>
        <a:lstStyle/>
        <a:p>
          <a:endParaRPr lang="ru-RU"/>
        </a:p>
      </dgm:t>
    </dgm:pt>
    <dgm:pt modelId="{3946DAAE-9F46-4A62-833A-FEB9AEE979B5}" type="pres">
      <dgm:prSet presAssocID="{8CF44242-B2D0-4F61-AAF8-AE7E05F3465E}" presName="Child3" presStyleLbl="revTx" presStyleIdx="0" presStyleCnt="0">
        <dgm:presLayoutVars>
          <dgm:chMax val="0"/>
          <dgm:chPref val="0"/>
          <dgm:bulletEnabled val="1"/>
        </dgm:presLayoutVars>
      </dgm:prSet>
      <dgm:spPr/>
      <dgm:t>
        <a:bodyPr/>
        <a:lstStyle/>
        <a:p>
          <a:endParaRPr lang="ru-RU"/>
        </a:p>
      </dgm:t>
    </dgm:pt>
    <dgm:pt modelId="{318AA601-5958-4BC9-B608-C8A4689821F3}" type="pres">
      <dgm:prSet presAssocID="{8CF44242-B2D0-4F61-AAF8-AE7E05F3465E}" presName="Parent3" presStyleLbl="node1" presStyleIdx="1" presStyleCnt="4" custScaleX="122931" custScaleY="61961" custLinFactNeighborX="20974" custLinFactNeighborY="9138">
        <dgm:presLayoutVars>
          <dgm:chMax val="2"/>
          <dgm:chPref val="1"/>
          <dgm:bulletEnabled val="1"/>
        </dgm:presLayoutVars>
      </dgm:prSet>
      <dgm:spPr/>
      <dgm:t>
        <a:bodyPr/>
        <a:lstStyle/>
        <a:p>
          <a:endParaRPr lang="ru-RU"/>
        </a:p>
      </dgm:t>
    </dgm:pt>
    <dgm:pt modelId="{0F6F1956-827D-4EB0-BDA0-ADC8E9E07DA3}" type="pres">
      <dgm:prSet presAssocID="{1559FAB1-E420-4546-95B6-C8601A2180C0}" presName="ChildAccent2" presStyleCnt="0"/>
      <dgm:spPr/>
    </dgm:pt>
    <dgm:pt modelId="{B6512BD5-2712-4489-A762-9E9AE30311B5}" type="pres">
      <dgm:prSet presAssocID="{1559FAB1-E420-4546-95B6-C8601A2180C0}" presName="ChildAccent" presStyleLbl="alignImgPlace1" presStyleIdx="2" presStyleCnt="4" custScaleX="145764" custScaleY="96508" custLinFactNeighborX="-10367" custLinFactNeighborY="39"/>
      <dgm:spPr/>
      <dgm:t>
        <a:bodyPr/>
        <a:lstStyle/>
        <a:p>
          <a:endParaRPr lang="ru-RU"/>
        </a:p>
      </dgm:t>
    </dgm:pt>
    <dgm:pt modelId="{6CAB9F7C-DCAA-4D3B-B810-CC65FCFB76C2}" type="pres">
      <dgm:prSet presAssocID="{1559FAB1-E420-4546-95B6-C8601A2180C0}" presName="Child2" presStyleLbl="revTx" presStyleIdx="0" presStyleCnt="0">
        <dgm:presLayoutVars>
          <dgm:chMax val="0"/>
          <dgm:chPref val="0"/>
          <dgm:bulletEnabled val="1"/>
        </dgm:presLayoutVars>
      </dgm:prSet>
      <dgm:spPr/>
      <dgm:t>
        <a:bodyPr/>
        <a:lstStyle/>
        <a:p>
          <a:endParaRPr lang="ru-RU"/>
        </a:p>
      </dgm:t>
    </dgm:pt>
    <dgm:pt modelId="{7E1D2E05-2776-4057-8400-FD1C2B72CD42}" type="pres">
      <dgm:prSet presAssocID="{1559FAB1-E420-4546-95B6-C8601A2180C0}" presName="Parent2" presStyleLbl="node1" presStyleIdx="2" presStyleCnt="4" custScaleX="141729" custScaleY="88067" custLinFactNeighborX="-8058" custLinFactNeighborY="18724">
        <dgm:presLayoutVars>
          <dgm:chMax val="2"/>
          <dgm:chPref val="1"/>
          <dgm:bulletEnabled val="1"/>
        </dgm:presLayoutVars>
      </dgm:prSet>
      <dgm:spPr/>
      <dgm:t>
        <a:bodyPr/>
        <a:lstStyle/>
        <a:p>
          <a:endParaRPr lang="ru-RU"/>
        </a:p>
      </dgm:t>
    </dgm:pt>
    <dgm:pt modelId="{3DF2A977-E6AF-4762-A823-78FEB1CAAEF4}" type="pres">
      <dgm:prSet presAssocID="{9392D921-E91B-4C7B-BF50-38B2C076C524}" presName="ChildAccent1" presStyleCnt="0"/>
      <dgm:spPr/>
    </dgm:pt>
    <dgm:pt modelId="{3D3C8690-8490-476B-B37B-175AD9C98DD4}" type="pres">
      <dgm:prSet presAssocID="{9392D921-E91B-4C7B-BF50-38B2C076C524}" presName="ChildAccent" presStyleLbl="alignImgPlace1" presStyleIdx="3" presStyleCnt="4" custScaleX="119919" custScaleY="90777" custLinFactNeighborX="-55586" custLinFactNeighborY="-475"/>
      <dgm:spPr/>
      <dgm:t>
        <a:bodyPr/>
        <a:lstStyle/>
        <a:p>
          <a:endParaRPr lang="ru-RU"/>
        </a:p>
      </dgm:t>
    </dgm:pt>
    <dgm:pt modelId="{96C11108-BA8D-4875-9E62-B78F21C88CDE}" type="pres">
      <dgm:prSet presAssocID="{9392D921-E91B-4C7B-BF50-38B2C076C524}" presName="Child1" presStyleLbl="revTx" presStyleIdx="0" presStyleCnt="0">
        <dgm:presLayoutVars>
          <dgm:chMax val="0"/>
          <dgm:chPref val="0"/>
          <dgm:bulletEnabled val="1"/>
        </dgm:presLayoutVars>
      </dgm:prSet>
      <dgm:spPr/>
      <dgm:t>
        <a:bodyPr/>
        <a:lstStyle/>
        <a:p>
          <a:endParaRPr lang="ru-RU"/>
        </a:p>
      </dgm:t>
    </dgm:pt>
    <dgm:pt modelId="{37933DC6-07F4-41DB-A2A3-90FC237A380A}" type="pres">
      <dgm:prSet presAssocID="{9392D921-E91B-4C7B-BF50-38B2C076C524}" presName="Parent1" presStyleLbl="node1" presStyleIdx="3" presStyleCnt="4" custScaleX="120322" custLinFactNeighborX="-27829" custLinFactNeighborY="32311">
        <dgm:presLayoutVars>
          <dgm:chMax val="2"/>
          <dgm:chPref val="1"/>
          <dgm:bulletEnabled val="1"/>
        </dgm:presLayoutVars>
      </dgm:prSet>
      <dgm:spPr/>
      <dgm:t>
        <a:bodyPr/>
        <a:lstStyle/>
        <a:p>
          <a:endParaRPr lang="ru-RU"/>
        </a:p>
      </dgm:t>
    </dgm:pt>
  </dgm:ptLst>
  <dgm:cxnLst>
    <dgm:cxn modelId="{C145523C-5796-4855-8DEA-AFFF4841486E}" type="presOf" srcId="{55A72C0A-E290-4AD9-9583-BA11293C795B}" destId="{6CAB9F7C-DCAA-4D3B-B810-CC65FCFB76C2}" srcOrd="1" destOrd="1" presId="urn:microsoft.com/office/officeart/2011/layout/InterconnectedBlockProcess"/>
    <dgm:cxn modelId="{D50BB837-62BB-450C-BD72-762BC8A90661}" type="presOf" srcId="{3BD3E8BF-BA58-406E-968A-F936843932B7}" destId="{6CAB9F7C-DCAA-4D3B-B810-CC65FCFB76C2}" srcOrd="1" destOrd="0" presId="urn:microsoft.com/office/officeart/2011/layout/InterconnectedBlockProcess"/>
    <dgm:cxn modelId="{D59BCAA3-043C-4DFB-9357-6C270D416A66}" type="presOf" srcId="{8CF44242-B2D0-4F61-AAF8-AE7E05F3465E}" destId="{318AA601-5958-4BC9-B608-C8A4689821F3}" srcOrd="0" destOrd="0" presId="urn:microsoft.com/office/officeart/2011/layout/InterconnectedBlockProcess"/>
    <dgm:cxn modelId="{87CC35CE-727C-4FC6-B3EF-A059E93B3E39}" type="presOf" srcId="{A4C80BF7-E657-4061-8861-C15A6A4CBFA7}" destId="{96C11108-BA8D-4875-9E62-B78F21C88CDE}" srcOrd="1" destOrd="0" presId="urn:microsoft.com/office/officeart/2011/layout/InterconnectedBlockProcess"/>
    <dgm:cxn modelId="{A077330C-E1D8-4F98-90F5-79EFA00C0A06}" type="presOf" srcId="{874768B4-10B2-4FCE-B223-7B9DD276AF87}" destId="{69A6EDF9-A91A-4D17-945C-131F4CE9759A}" srcOrd="0" destOrd="0" presId="urn:microsoft.com/office/officeart/2011/layout/InterconnectedBlockProcess"/>
    <dgm:cxn modelId="{EB34D124-F2E3-47E8-980A-84B01C7A2551}" srcId="{485252CF-0AC0-4E46-8391-CC1D7769DE82}" destId="{8CF44242-B2D0-4F61-AAF8-AE7E05F3465E}" srcOrd="2" destOrd="0" parTransId="{6855D3CC-63EA-4E2D-8F95-57B6CC4CA3D5}" sibTransId="{C4A04D35-C57C-4F90-B83E-07B59C94ADD5}"/>
    <dgm:cxn modelId="{0309AEDA-09C6-4A47-9151-8EE78EF02118}" type="presOf" srcId="{1559FAB1-E420-4546-95B6-C8601A2180C0}" destId="{7E1D2E05-2776-4057-8400-FD1C2B72CD42}" srcOrd="0" destOrd="0" presId="urn:microsoft.com/office/officeart/2011/layout/InterconnectedBlockProcess"/>
    <dgm:cxn modelId="{B776D9C1-0747-4227-BF14-E123B90F8164}" type="presOf" srcId="{485252CF-0AC0-4E46-8391-CC1D7769DE82}" destId="{B8A83814-51F4-4AEA-AB8B-F45D3D84919F}" srcOrd="0" destOrd="0" presId="urn:microsoft.com/office/officeart/2011/layout/InterconnectedBlockProcess"/>
    <dgm:cxn modelId="{EDD31374-CE10-48ED-84E9-45889907E405}" srcId="{485252CF-0AC0-4E46-8391-CC1D7769DE82}" destId="{9392D921-E91B-4C7B-BF50-38B2C076C524}" srcOrd="0" destOrd="0" parTransId="{AC95A5B1-9690-4F12-9E7B-91DC5125E78E}" sibTransId="{0BDA4822-2604-4CFD-BEE3-ECAFFC1ECBD9}"/>
    <dgm:cxn modelId="{4B20A75B-C105-44F4-92DE-EE353DB121C6}" srcId="{1559FAB1-E420-4546-95B6-C8601A2180C0}" destId="{3BD3E8BF-BA58-406E-968A-F936843932B7}" srcOrd="0" destOrd="0" parTransId="{53EA6241-4D98-44B7-A2DA-C13AD9005CD6}" sibTransId="{AA060F0D-42D0-4D2D-8024-F1EF63DE388C}"/>
    <dgm:cxn modelId="{9071722B-574D-455F-9B03-D927CB708FA2}" srcId="{485252CF-0AC0-4E46-8391-CC1D7769DE82}" destId="{4EFAD30B-1ED5-4A71-B4BB-14E3E27356A1}" srcOrd="3" destOrd="0" parTransId="{D36331E7-1942-449C-AF3A-363858DE7A5C}" sibTransId="{B01CAB40-508F-47C8-BAA3-3581CAB8B164}"/>
    <dgm:cxn modelId="{0A023191-E52A-41E3-8760-B8D1AFA4B805}" type="presOf" srcId="{55A72C0A-E290-4AD9-9583-BA11293C795B}" destId="{B6512BD5-2712-4489-A762-9E9AE30311B5}" srcOrd="0" destOrd="1" presId="urn:microsoft.com/office/officeart/2011/layout/InterconnectedBlockProcess"/>
    <dgm:cxn modelId="{97E9878B-7C9E-4ED4-9DE5-B820A0CC5781}" type="presOf" srcId="{3BD3E8BF-BA58-406E-968A-F936843932B7}" destId="{B6512BD5-2712-4489-A762-9E9AE30311B5}" srcOrd="0" destOrd="0" presId="urn:microsoft.com/office/officeart/2011/layout/InterconnectedBlockProcess"/>
    <dgm:cxn modelId="{42D97FC6-7112-4298-A4E7-83A62A057803}" type="presOf" srcId="{EAE28E45-1429-4261-8CD0-824332B657FA}" destId="{3F65992C-D491-4A2E-9085-391FE58268CF}" srcOrd="1" destOrd="0" presId="urn:microsoft.com/office/officeart/2011/layout/InterconnectedBlockProcess"/>
    <dgm:cxn modelId="{4549014A-CB4D-437C-A2FB-A6C0BE4E32FD}" srcId="{9392D921-E91B-4C7B-BF50-38B2C076C524}" destId="{A4C80BF7-E657-4061-8861-C15A6A4CBFA7}" srcOrd="0" destOrd="0" parTransId="{90DC1AFB-D2A0-43E3-BC73-9FE79018CB45}" sibTransId="{DDDB3649-6AEB-4D7E-B4D6-BB46D1DB1907}"/>
    <dgm:cxn modelId="{B642B626-5A77-48CC-942F-B8480B8958C5}" srcId="{8CF44242-B2D0-4F61-AAF8-AE7E05F3465E}" destId="{874768B4-10B2-4FCE-B223-7B9DD276AF87}" srcOrd="0" destOrd="0" parTransId="{98BA771B-E797-4E38-8A8A-3DD301F036CD}" sibTransId="{E0FC03EA-EC2F-422A-9783-1384805AFCB5}"/>
    <dgm:cxn modelId="{81D87FC3-582F-4965-9577-2F87DA5AA3F2}" srcId="{4EFAD30B-1ED5-4A71-B4BB-14E3E27356A1}" destId="{EAE28E45-1429-4261-8CD0-824332B657FA}" srcOrd="0" destOrd="0" parTransId="{DC4DEDB5-DEAE-4D8C-BFC1-115D607D750D}" sibTransId="{35E0D456-5F0C-470D-B58B-ED56D37256D2}"/>
    <dgm:cxn modelId="{F7B7F4AC-3EA1-4FE7-8DA9-B55F6EC57FA5}" srcId="{485252CF-0AC0-4E46-8391-CC1D7769DE82}" destId="{1559FAB1-E420-4546-95B6-C8601A2180C0}" srcOrd="1" destOrd="0" parTransId="{E3F38D4C-56CD-4D24-999F-4B607A6199F4}" sibTransId="{385533B6-E908-4FF7-8933-42D52EBD11A1}"/>
    <dgm:cxn modelId="{6A2439CC-00F8-4191-85AF-6C5E3AB3748A}" type="presOf" srcId="{EAE28E45-1429-4261-8CD0-824332B657FA}" destId="{6874522C-7F17-4AD3-A52A-4F32DA267704}" srcOrd="0" destOrd="0" presId="urn:microsoft.com/office/officeart/2011/layout/InterconnectedBlockProcess"/>
    <dgm:cxn modelId="{D9637BF2-96EB-4744-9160-AD792DEFBB5B}" type="presOf" srcId="{874768B4-10B2-4FCE-B223-7B9DD276AF87}" destId="{3946DAAE-9F46-4A62-833A-FEB9AEE979B5}" srcOrd="1" destOrd="0" presId="urn:microsoft.com/office/officeart/2011/layout/InterconnectedBlockProcess"/>
    <dgm:cxn modelId="{6F476C7C-785D-4EA3-B9A6-C3B6674A487D}" type="presOf" srcId="{9392D921-E91B-4C7B-BF50-38B2C076C524}" destId="{37933DC6-07F4-41DB-A2A3-90FC237A380A}" srcOrd="0" destOrd="0" presId="urn:microsoft.com/office/officeart/2011/layout/InterconnectedBlockProcess"/>
    <dgm:cxn modelId="{B09E8861-774D-4D5D-A1D7-C02945C4F17F}" type="presOf" srcId="{A4C80BF7-E657-4061-8861-C15A6A4CBFA7}" destId="{3D3C8690-8490-476B-B37B-175AD9C98DD4}" srcOrd="0" destOrd="0" presId="urn:microsoft.com/office/officeart/2011/layout/InterconnectedBlockProcess"/>
    <dgm:cxn modelId="{BBE79761-48EE-4BE5-BD1C-4BCE40556745}" type="presOf" srcId="{4EFAD30B-1ED5-4A71-B4BB-14E3E27356A1}" destId="{FFBCE42D-56B9-4973-ABF6-83062C311460}" srcOrd="0" destOrd="0" presId="urn:microsoft.com/office/officeart/2011/layout/InterconnectedBlockProcess"/>
    <dgm:cxn modelId="{4DF80513-75A8-40AF-B71C-EAE5B3CF712B}" srcId="{1559FAB1-E420-4546-95B6-C8601A2180C0}" destId="{55A72C0A-E290-4AD9-9583-BA11293C795B}" srcOrd="1" destOrd="0" parTransId="{FE5E8926-79D7-4DE1-AC19-E51672FBBC22}" sibTransId="{E3B9C401-C34A-4352-8112-BDA9D398B5A0}"/>
    <dgm:cxn modelId="{82848213-DA1D-4CE0-89E3-B5CB2E92688B}" type="presParOf" srcId="{B8A83814-51F4-4AEA-AB8B-F45D3D84919F}" destId="{65B22573-87E3-4E7D-8E41-AD176163EE5C}" srcOrd="0" destOrd="0" presId="urn:microsoft.com/office/officeart/2011/layout/InterconnectedBlockProcess"/>
    <dgm:cxn modelId="{BD25270C-BA3C-4D75-93FB-E640730C91F3}" type="presParOf" srcId="{65B22573-87E3-4E7D-8E41-AD176163EE5C}" destId="{6874522C-7F17-4AD3-A52A-4F32DA267704}" srcOrd="0" destOrd="0" presId="urn:microsoft.com/office/officeart/2011/layout/InterconnectedBlockProcess"/>
    <dgm:cxn modelId="{93B10D4D-BDBD-45ED-8014-38CAC5FC6009}" type="presParOf" srcId="{B8A83814-51F4-4AEA-AB8B-F45D3D84919F}" destId="{3F65992C-D491-4A2E-9085-391FE58268CF}" srcOrd="1" destOrd="0" presId="urn:microsoft.com/office/officeart/2011/layout/InterconnectedBlockProcess"/>
    <dgm:cxn modelId="{0B1CAF91-20D7-49F3-813E-0282B57D2C18}" type="presParOf" srcId="{B8A83814-51F4-4AEA-AB8B-F45D3D84919F}" destId="{FFBCE42D-56B9-4973-ABF6-83062C311460}" srcOrd="2" destOrd="0" presId="urn:microsoft.com/office/officeart/2011/layout/InterconnectedBlockProcess"/>
    <dgm:cxn modelId="{3358F5D1-320F-45AE-9359-B0E695FFA99A}" type="presParOf" srcId="{B8A83814-51F4-4AEA-AB8B-F45D3D84919F}" destId="{AA35B928-4740-49FD-9839-81A1FAD02B8B}" srcOrd="3" destOrd="0" presId="urn:microsoft.com/office/officeart/2011/layout/InterconnectedBlockProcess"/>
    <dgm:cxn modelId="{3C1DABCA-E4ED-41D6-8000-9D5D41BCD1FD}" type="presParOf" srcId="{AA35B928-4740-49FD-9839-81A1FAD02B8B}" destId="{69A6EDF9-A91A-4D17-945C-131F4CE9759A}" srcOrd="0" destOrd="0" presId="urn:microsoft.com/office/officeart/2011/layout/InterconnectedBlockProcess"/>
    <dgm:cxn modelId="{CCD0F1EB-BB6E-4850-BB70-FD373DCCBCF6}" type="presParOf" srcId="{B8A83814-51F4-4AEA-AB8B-F45D3D84919F}" destId="{3946DAAE-9F46-4A62-833A-FEB9AEE979B5}" srcOrd="4" destOrd="0" presId="urn:microsoft.com/office/officeart/2011/layout/InterconnectedBlockProcess"/>
    <dgm:cxn modelId="{77FB2355-52D8-4D66-A15B-F8CBA6CE446E}" type="presParOf" srcId="{B8A83814-51F4-4AEA-AB8B-F45D3D84919F}" destId="{318AA601-5958-4BC9-B608-C8A4689821F3}" srcOrd="5" destOrd="0" presId="urn:microsoft.com/office/officeart/2011/layout/InterconnectedBlockProcess"/>
    <dgm:cxn modelId="{1962B1E0-BC43-44F6-90E2-EF9059E253DA}" type="presParOf" srcId="{B8A83814-51F4-4AEA-AB8B-F45D3D84919F}" destId="{0F6F1956-827D-4EB0-BDA0-ADC8E9E07DA3}" srcOrd="6" destOrd="0" presId="urn:microsoft.com/office/officeart/2011/layout/InterconnectedBlockProcess"/>
    <dgm:cxn modelId="{9C5BAC8F-9BB8-4101-94F5-7566C3D05002}" type="presParOf" srcId="{0F6F1956-827D-4EB0-BDA0-ADC8E9E07DA3}" destId="{B6512BD5-2712-4489-A762-9E9AE30311B5}" srcOrd="0" destOrd="0" presId="urn:microsoft.com/office/officeart/2011/layout/InterconnectedBlockProcess"/>
    <dgm:cxn modelId="{B2724A24-8CAB-43FB-87A0-C08B24851369}" type="presParOf" srcId="{B8A83814-51F4-4AEA-AB8B-F45D3D84919F}" destId="{6CAB9F7C-DCAA-4D3B-B810-CC65FCFB76C2}" srcOrd="7" destOrd="0" presId="urn:microsoft.com/office/officeart/2011/layout/InterconnectedBlockProcess"/>
    <dgm:cxn modelId="{1FEED3A2-A25C-4170-B01E-DE01E96E3EE5}" type="presParOf" srcId="{B8A83814-51F4-4AEA-AB8B-F45D3D84919F}" destId="{7E1D2E05-2776-4057-8400-FD1C2B72CD42}" srcOrd="8" destOrd="0" presId="urn:microsoft.com/office/officeart/2011/layout/InterconnectedBlockProcess"/>
    <dgm:cxn modelId="{25389C61-CE2D-4655-B8BE-96FC2518C1AA}" type="presParOf" srcId="{B8A83814-51F4-4AEA-AB8B-F45D3D84919F}" destId="{3DF2A977-E6AF-4762-A823-78FEB1CAAEF4}" srcOrd="9" destOrd="0" presId="urn:microsoft.com/office/officeart/2011/layout/InterconnectedBlockProcess"/>
    <dgm:cxn modelId="{BCBB31E4-8E34-4E69-B4A7-064822B25F18}" type="presParOf" srcId="{3DF2A977-E6AF-4762-A823-78FEB1CAAEF4}" destId="{3D3C8690-8490-476B-B37B-175AD9C98DD4}" srcOrd="0" destOrd="0" presId="urn:microsoft.com/office/officeart/2011/layout/InterconnectedBlockProcess"/>
    <dgm:cxn modelId="{2068ACBE-F81F-4FBF-BD65-BABBF52F30A7}" type="presParOf" srcId="{B8A83814-51F4-4AEA-AB8B-F45D3D84919F}" destId="{96C11108-BA8D-4875-9E62-B78F21C88CDE}" srcOrd="10" destOrd="0" presId="urn:microsoft.com/office/officeart/2011/layout/InterconnectedBlockProcess"/>
    <dgm:cxn modelId="{CC4A83A7-C7B5-4BD2-B5F2-B3F970E2D096}" type="presParOf" srcId="{B8A83814-51F4-4AEA-AB8B-F45D3D84919F}" destId="{37933DC6-07F4-41DB-A2A3-90FC237A380A}" srcOrd="11"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4522C-7F17-4AD3-A52A-4F32DA267704}">
      <dsp:nvSpPr>
        <dsp:cNvPr id="0" name=""/>
        <dsp:cNvSpPr/>
      </dsp:nvSpPr>
      <dsp:spPr>
        <a:xfrm>
          <a:off x="6120674" y="648088"/>
          <a:ext cx="2049043" cy="4121992"/>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Распоряжение от 12.05.2015 № 29 «О представлении и рассмотрении документов для предоставления сельскохозяйственным потребительским кооперативам из областного бюджета грантов на развитие материально-технической базы»</a:t>
          </a:r>
          <a:endParaRPr lang="ru-RU" sz="1600" kern="1200" dirty="0"/>
        </a:p>
      </dsp:txBody>
      <dsp:txXfrm>
        <a:off x="6380493" y="648088"/>
        <a:ext cx="1789224" cy="4121992"/>
      </dsp:txXfrm>
    </dsp:sp>
    <dsp:sp modelId="{FFBCE42D-56B9-4973-ABF6-83062C311460}">
      <dsp:nvSpPr>
        <dsp:cNvPr id="0" name=""/>
        <dsp:cNvSpPr/>
      </dsp:nvSpPr>
      <dsp:spPr>
        <a:xfrm>
          <a:off x="6090639" y="4"/>
          <a:ext cx="2094326" cy="6656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endParaRPr lang="ru-RU" sz="1400" kern="1200" dirty="0"/>
        </a:p>
      </dsp:txBody>
      <dsp:txXfrm>
        <a:off x="6090639" y="4"/>
        <a:ext cx="2094326" cy="665635"/>
      </dsp:txXfrm>
    </dsp:sp>
    <dsp:sp modelId="{69A6EDF9-A91A-4D17-945C-131F4CE9759A}">
      <dsp:nvSpPr>
        <dsp:cNvPr id="0" name=""/>
        <dsp:cNvSpPr/>
      </dsp:nvSpPr>
      <dsp:spPr>
        <a:xfrm>
          <a:off x="4086307" y="792092"/>
          <a:ext cx="2250396" cy="3665312"/>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Постановление              от 30.12.2014            № 19/260 «О предоставлении сельскохозяйственным потребительским кооперативам из областного бюджета грантов на развитие материально-технической базы</a:t>
          </a:r>
          <a:endParaRPr lang="ru-RU" sz="1600" kern="1200" dirty="0"/>
        </a:p>
      </dsp:txBody>
      <dsp:txXfrm>
        <a:off x="4371657" y="792092"/>
        <a:ext cx="1965046" cy="3665312"/>
      </dsp:txXfrm>
    </dsp:sp>
    <dsp:sp modelId="{318AA601-5958-4BC9-B608-C8A4689821F3}">
      <dsp:nvSpPr>
        <dsp:cNvPr id="0" name=""/>
        <dsp:cNvSpPr/>
      </dsp:nvSpPr>
      <dsp:spPr>
        <a:xfrm>
          <a:off x="4248471" y="288039"/>
          <a:ext cx="2110187" cy="5065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a:t>Правительство </a:t>
          </a:r>
          <a:r>
            <a:rPr lang="ru-RU" sz="1400" kern="1200" dirty="0" smtClean="0"/>
            <a:t>Кировской области</a:t>
          </a:r>
          <a:endParaRPr lang="ru-RU" sz="1400" kern="1200" dirty="0"/>
        </a:p>
      </dsp:txBody>
      <dsp:txXfrm>
        <a:off x="4248471" y="288039"/>
        <a:ext cx="2110187" cy="506580"/>
      </dsp:txXfrm>
    </dsp:sp>
    <dsp:sp modelId="{B6512BD5-2712-4489-A762-9E9AE30311B5}">
      <dsp:nvSpPr>
        <dsp:cNvPr id="0" name=""/>
        <dsp:cNvSpPr/>
      </dsp:nvSpPr>
      <dsp:spPr>
        <a:xfrm>
          <a:off x="1797949" y="936112"/>
          <a:ext cx="2502130" cy="3418314"/>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Приказ от 27.07.2017   № 373, утверждающий Перечень специализированного транспорта, фургонов, прицепов, полуприцепов, вагонов, контейнеров для транспортировки, обеспечения сохранности при перевозке и реализации сельскохозяйственной продукции и продуктов ее переработки</a:t>
          </a:r>
          <a:endParaRPr lang="ru-RU" sz="1600" kern="1200" dirty="0">
            <a:latin typeface="Times New Roman" pitchFamily="18" charset="0"/>
            <a:cs typeface="Times New Roman" pitchFamily="18" charset="0"/>
          </a:endParaRPr>
        </a:p>
        <a:p>
          <a:pPr lvl="0" algn="r" defTabSz="889000">
            <a:lnSpc>
              <a:spcPct val="90000"/>
            </a:lnSpc>
            <a:spcBef>
              <a:spcPct val="0"/>
            </a:spcBef>
            <a:spcAft>
              <a:spcPct val="35000"/>
            </a:spcAft>
          </a:pPr>
          <a:endParaRPr lang="ru-RU" sz="2000" kern="1200" dirty="0"/>
        </a:p>
      </dsp:txBody>
      <dsp:txXfrm>
        <a:off x="2115219" y="936112"/>
        <a:ext cx="2184860" cy="3418314"/>
      </dsp:txXfrm>
    </dsp:sp>
    <dsp:sp modelId="{7E1D2E05-2776-4057-8400-FD1C2B72CD42}">
      <dsp:nvSpPr>
        <dsp:cNvPr id="0" name=""/>
        <dsp:cNvSpPr/>
      </dsp:nvSpPr>
      <dsp:spPr>
        <a:xfrm>
          <a:off x="1872216" y="360045"/>
          <a:ext cx="2432867" cy="599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smtClean="0"/>
            <a:t>Минсельхоз России</a:t>
          </a:r>
          <a:endParaRPr lang="ru-RU" sz="1400" kern="1200" dirty="0"/>
        </a:p>
      </dsp:txBody>
      <dsp:txXfrm>
        <a:off x="1872216" y="360045"/>
        <a:ext cx="2432867" cy="599718"/>
      </dsp:txXfrm>
    </dsp:sp>
    <dsp:sp modelId="{3D3C8690-8490-476B-B37B-175AD9C98DD4}">
      <dsp:nvSpPr>
        <dsp:cNvPr id="0" name=""/>
        <dsp:cNvSpPr/>
      </dsp:nvSpPr>
      <dsp:spPr>
        <a:xfrm>
          <a:off x="0" y="1008122"/>
          <a:ext cx="2058484" cy="2967779"/>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Постановление     от 14.07.2012 №717 «О Государственной программе развития сельского хозяйства и регулирования рынков </a:t>
          </a:r>
          <a:r>
            <a:rPr lang="ru-RU" sz="1600" kern="1200" dirty="0" err="1" smtClean="0">
              <a:latin typeface="Times New Roman" pitchFamily="18" charset="0"/>
              <a:cs typeface="Times New Roman" pitchFamily="18" charset="0"/>
            </a:rPr>
            <a:t>сельскохозяйствен-ной</a:t>
          </a:r>
          <a:r>
            <a:rPr lang="ru-RU" sz="1600" kern="1200" dirty="0" smtClean="0">
              <a:latin typeface="Times New Roman" pitchFamily="18" charset="0"/>
              <a:cs typeface="Times New Roman" pitchFamily="18" charset="0"/>
            </a:rPr>
            <a:t> продукции, сырья и продовольствия»</a:t>
          </a:r>
          <a:endParaRPr lang="ru-RU" sz="1600" kern="1200" dirty="0"/>
        </a:p>
      </dsp:txBody>
      <dsp:txXfrm>
        <a:off x="261015" y="1008122"/>
        <a:ext cx="1797468" cy="2967779"/>
      </dsp:txXfrm>
    </dsp:sp>
    <dsp:sp modelId="{37933DC6-07F4-41DB-A2A3-90FC237A380A}">
      <dsp:nvSpPr>
        <dsp:cNvPr id="0" name=""/>
        <dsp:cNvSpPr/>
      </dsp:nvSpPr>
      <dsp:spPr>
        <a:xfrm>
          <a:off x="4" y="504060"/>
          <a:ext cx="2065402" cy="5448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a:t>Правительство РФ</a:t>
          </a:r>
        </a:p>
      </dsp:txBody>
      <dsp:txXfrm>
        <a:off x="4" y="504060"/>
        <a:ext cx="2065402" cy="544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4522C-7F17-4AD3-A52A-4F32DA267704}">
      <dsp:nvSpPr>
        <dsp:cNvPr id="0" name=""/>
        <dsp:cNvSpPr/>
      </dsp:nvSpPr>
      <dsp:spPr>
        <a:xfrm>
          <a:off x="6120674" y="648088"/>
          <a:ext cx="2049043" cy="4121992"/>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b="0" i="0" kern="1200" dirty="0" smtClean="0">
              <a:latin typeface="Times New Roman" panose="02020603050405020304" pitchFamily="18" charset="0"/>
              <a:cs typeface="Times New Roman" panose="02020603050405020304" pitchFamily="18" charset="0"/>
            </a:rPr>
            <a:t>Распоряжение      № 54 от 20.06.2019 «О предоставлении и рассмотрении документов для предоставления субсидий из областного бюджета на развитие сельскохозяйственной потребительской кооперации»</a:t>
          </a:r>
          <a:r>
            <a:rPr lang="ru-RU" sz="1600" kern="1200" dirty="0" smtClean="0">
              <a:latin typeface="Times New Roman" panose="02020603050405020304" pitchFamily="18" charset="0"/>
              <a:cs typeface="Times New Roman" panose="02020603050405020304" pitchFamily="18" charset="0"/>
            </a:rPr>
            <a:t/>
          </a:r>
          <a:br>
            <a:rPr lang="ru-RU" sz="1600" kern="1200" dirty="0" smtClean="0">
              <a:latin typeface="Times New Roman" panose="02020603050405020304" pitchFamily="18" charset="0"/>
              <a:cs typeface="Times New Roman" panose="02020603050405020304" pitchFamily="18" charset="0"/>
            </a:rPr>
          </a:br>
          <a:endParaRPr lang="ru-RU" sz="1600" kern="1200" dirty="0">
            <a:latin typeface="Times New Roman" panose="02020603050405020304" pitchFamily="18" charset="0"/>
            <a:cs typeface="Times New Roman" panose="02020603050405020304" pitchFamily="18" charset="0"/>
          </a:endParaRPr>
        </a:p>
      </dsp:txBody>
      <dsp:txXfrm>
        <a:off x="6380493" y="648088"/>
        <a:ext cx="1789224" cy="4121992"/>
      </dsp:txXfrm>
    </dsp:sp>
    <dsp:sp modelId="{FFBCE42D-56B9-4973-ABF6-83062C311460}">
      <dsp:nvSpPr>
        <dsp:cNvPr id="0" name=""/>
        <dsp:cNvSpPr/>
      </dsp:nvSpPr>
      <dsp:spPr>
        <a:xfrm>
          <a:off x="6090639" y="4"/>
          <a:ext cx="2094326" cy="6656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endParaRPr lang="ru-RU" sz="1400" kern="1200" dirty="0"/>
        </a:p>
      </dsp:txBody>
      <dsp:txXfrm>
        <a:off x="6090639" y="4"/>
        <a:ext cx="2094326" cy="665635"/>
      </dsp:txXfrm>
    </dsp:sp>
    <dsp:sp modelId="{69A6EDF9-A91A-4D17-945C-131F4CE9759A}">
      <dsp:nvSpPr>
        <dsp:cNvPr id="0" name=""/>
        <dsp:cNvSpPr/>
      </dsp:nvSpPr>
      <dsp:spPr>
        <a:xfrm>
          <a:off x="4086307" y="792092"/>
          <a:ext cx="2250396" cy="3665312"/>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u="none" kern="1200" dirty="0" smtClean="0">
              <a:latin typeface="Times New Roman" panose="02020603050405020304" pitchFamily="18" charset="0"/>
              <a:cs typeface="Times New Roman" panose="02020603050405020304" pitchFamily="18" charset="0"/>
            </a:rPr>
            <a:t>Постановление от 23.05.2019 № 254-П «О мерах государственной поддержки сельскохозяйственных потребительских кооперативов»</a:t>
          </a:r>
          <a:endParaRPr lang="ru-RU" sz="1600" u="none" kern="1200" dirty="0">
            <a:latin typeface="Times New Roman" panose="02020603050405020304" pitchFamily="18" charset="0"/>
            <a:cs typeface="Times New Roman" panose="02020603050405020304" pitchFamily="18" charset="0"/>
          </a:endParaRPr>
        </a:p>
      </dsp:txBody>
      <dsp:txXfrm>
        <a:off x="4371657" y="792092"/>
        <a:ext cx="1965046" cy="3665312"/>
      </dsp:txXfrm>
    </dsp:sp>
    <dsp:sp modelId="{318AA601-5958-4BC9-B608-C8A4689821F3}">
      <dsp:nvSpPr>
        <dsp:cNvPr id="0" name=""/>
        <dsp:cNvSpPr/>
      </dsp:nvSpPr>
      <dsp:spPr>
        <a:xfrm>
          <a:off x="4248471" y="288039"/>
          <a:ext cx="2110187" cy="5065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a:t>Правительство </a:t>
          </a:r>
          <a:r>
            <a:rPr lang="ru-RU" sz="1400" kern="1200" dirty="0" smtClean="0"/>
            <a:t>Кировской области</a:t>
          </a:r>
          <a:endParaRPr lang="ru-RU" sz="1400" kern="1200" dirty="0"/>
        </a:p>
      </dsp:txBody>
      <dsp:txXfrm>
        <a:off x="4248471" y="288039"/>
        <a:ext cx="2110187" cy="506580"/>
      </dsp:txXfrm>
    </dsp:sp>
    <dsp:sp modelId="{B6512BD5-2712-4489-A762-9E9AE30311B5}">
      <dsp:nvSpPr>
        <dsp:cNvPr id="0" name=""/>
        <dsp:cNvSpPr/>
      </dsp:nvSpPr>
      <dsp:spPr>
        <a:xfrm>
          <a:off x="1797949" y="936112"/>
          <a:ext cx="2502130" cy="3418314"/>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b="0" i="0" kern="1200" dirty="0" smtClean="0">
              <a:latin typeface="Times New Roman" panose="02020603050405020304" pitchFamily="18" charset="0"/>
              <a:cs typeface="Times New Roman" panose="02020603050405020304" pitchFamily="18" charset="0"/>
            </a:rPr>
            <a:t>Приказ № 238 от 06.05.2019 «Об утверждении перечней, форм документов, предусмотренных правилами предоставления и распределения иных межбюджетных трансфертов из федерального бюджета бюджетам...»</a:t>
          </a:r>
          <a:endParaRPr lang="ru-RU" sz="1600" kern="1200" dirty="0">
            <a:latin typeface="Times New Roman" pitchFamily="18" charset="0"/>
            <a:cs typeface="Times New Roman" pitchFamily="18" charset="0"/>
          </a:endParaRPr>
        </a:p>
        <a:p>
          <a:pPr lvl="0" algn="r" defTabSz="889000">
            <a:lnSpc>
              <a:spcPct val="90000"/>
            </a:lnSpc>
            <a:spcBef>
              <a:spcPct val="0"/>
            </a:spcBef>
            <a:spcAft>
              <a:spcPct val="35000"/>
            </a:spcAft>
          </a:pPr>
          <a:endParaRPr lang="ru-RU" sz="2000" kern="1200" dirty="0"/>
        </a:p>
      </dsp:txBody>
      <dsp:txXfrm>
        <a:off x="2115219" y="936112"/>
        <a:ext cx="2184860" cy="3418314"/>
      </dsp:txXfrm>
    </dsp:sp>
    <dsp:sp modelId="{7E1D2E05-2776-4057-8400-FD1C2B72CD42}">
      <dsp:nvSpPr>
        <dsp:cNvPr id="0" name=""/>
        <dsp:cNvSpPr/>
      </dsp:nvSpPr>
      <dsp:spPr>
        <a:xfrm>
          <a:off x="1872216" y="360045"/>
          <a:ext cx="2432867" cy="599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smtClean="0"/>
            <a:t>Минсельхоз России</a:t>
          </a:r>
          <a:endParaRPr lang="ru-RU" sz="1400" kern="1200" dirty="0"/>
        </a:p>
      </dsp:txBody>
      <dsp:txXfrm>
        <a:off x="1872216" y="360045"/>
        <a:ext cx="2432867" cy="599718"/>
      </dsp:txXfrm>
    </dsp:sp>
    <dsp:sp modelId="{3D3C8690-8490-476B-B37B-175AD9C98DD4}">
      <dsp:nvSpPr>
        <dsp:cNvPr id="0" name=""/>
        <dsp:cNvSpPr/>
      </dsp:nvSpPr>
      <dsp:spPr>
        <a:xfrm>
          <a:off x="0" y="1008122"/>
          <a:ext cx="2058484" cy="2967779"/>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Постановление     от 14.07.2012 №717 «О Государственной программе развития сельского хозяйства и регулирования рынков </a:t>
          </a:r>
          <a:r>
            <a:rPr lang="ru-RU" sz="1600" kern="1200" dirty="0" err="1" smtClean="0">
              <a:latin typeface="Times New Roman" pitchFamily="18" charset="0"/>
              <a:cs typeface="Times New Roman" pitchFamily="18" charset="0"/>
            </a:rPr>
            <a:t>сельскохозяйствен-ной</a:t>
          </a:r>
          <a:r>
            <a:rPr lang="ru-RU" sz="1600" kern="1200" dirty="0" smtClean="0">
              <a:latin typeface="Times New Roman" pitchFamily="18" charset="0"/>
              <a:cs typeface="Times New Roman" pitchFamily="18" charset="0"/>
            </a:rPr>
            <a:t> продукции, сырья и продовольствия»</a:t>
          </a:r>
          <a:endParaRPr lang="ru-RU" sz="1600" kern="1200" dirty="0"/>
        </a:p>
      </dsp:txBody>
      <dsp:txXfrm>
        <a:off x="261015" y="1008122"/>
        <a:ext cx="1797468" cy="2967779"/>
      </dsp:txXfrm>
    </dsp:sp>
    <dsp:sp modelId="{37933DC6-07F4-41DB-A2A3-90FC237A380A}">
      <dsp:nvSpPr>
        <dsp:cNvPr id="0" name=""/>
        <dsp:cNvSpPr/>
      </dsp:nvSpPr>
      <dsp:spPr>
        <a:xfrm>
          <a:off x="4" y="504060"/>
          <a:ext cx="2065402" cy="5448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622300">
            <a:lnSpc>
              <a:spcPct val="90000"/>
            </a:lnSpc>
            <a:spcBef>
              <a:spcPct val="0"/>
            </a:spcBef>
            <a:spcAft>
              <a:spcPct val="35000"/>
            </a:spcAft>
          </a:pPr>
          <a:r>
            <a:rPr lang="ru-RU" sz="1400" kern="1200" dirty="0"/>
            <a:t>Правительство РФ</a:t>
          </a:r>
        </a:p>
      </dsp:txBody>
      <dsp:txXfrm>
        <a:off x="4" y="504060"/>
        <a:ext cx="2065402" cy="544884"/>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721060-9FBA-44F8-BD56-D0D7E83C981B}" type="datetimeFigureOut">
              <a:rPr lang="ru-RU" smtClean="0"/>
              <a:pPr/>
              <a:t>11.12.2019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154F2-0601-438C-938C-238521542066}" type="slidenum">
              <a:rPr lang="ru-RU" smtClean="0"/>
              <a:pPr/>
              <a:t>‹#›</a:t>
            </a:fld>
            <a:endParaRPr lang="ru-RU"/>
          </a:p>
        </p:txBody>
      </p:sp>
    </p:spTree>
    <p:extLst>
      <p:ext uri="{BB962C8B-B14F-4D97-AF65-F5344CB8AC3E}">
        <p14:creationId xmlns:p14="http://schemas.microsoft.com/office/powerpoint/2010/main" val="572901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05154F2-0601-438C-938C-238521542066}" type="slidenum">
              <a:rPr lang="ru-RU" smtClean="0"/>
              <a:pPr/>
              <a:t>25</a:t>
            </a:fld>
            <a:endParaRPr lang="ru-RU"/>
          </a:p>
        </p:txBody>
      </p:sp>
    </p:spTree>
    <p:extLst>
      <p:ext uri="{BB962C8B-B14F-4D97-AF65-F5344CB8AC3E}">
        <p14:creationId xmlns:p14="http://schemas.microsoft.com/office/powerpoint/2010/main" val="113417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1322265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226215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389029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395241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337209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306577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337182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135445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201188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4242096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40AC1CF-4D84-4FD5-935D-D2372AFF1693}"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99F80A-5403-4779-B4D2-5B2B8918FAD5}" type="slidenum">
              <a:rPr lang="ru-RU" smtClean="0"/>
              <a:pPr/>
              <a:t>‹#›</a:t>
            </a:fld>
            <a:endParaRPr lang="ru-RU"/>
          </a:p>
        </p:txBody>
      </p:sp>
    </p:spTree>
    <p:extLst>
      <p:ext uri="{BB962C8B-B14F-4D97-AF65-F5344CB8AC3E}">
        <p14:creationId xmlns:p14="http://schemas.microsoft.com/office/powerpoint/2010/main" val="247919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AC1CF-4D84-4FD5-935D-D2372AFF1693}" type="datetimeFigureOut">
              <a:rPr lang="ru-RU" smtClean="0"/>
              <a:pPr/>
              <a:t>11.12.2019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99F80A-5403-4779-B4D2-5B2B8918FAD5}" type="slidenum">
              <a:rPr lang="ru-RU" smtClean="0"/>
              <a:pPr/>
              <a:t>‹#›</a:t>
            </a:fld>
            <a:endParaRPr lang="ru-RU"/>
          </a:p>
        </p:txBody>
      </p:sp>
    </p:spTree>
    <p:extLst>
      <p:ext uri="{BB962C8B-B14F-4D97-AF65-F5344CB8AC3E}">
        <p14:creationId xmlns:p14="http://schemas.microsoft.com/office/powerpoint/2010/main" val="416308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consultantplus://offline/ref=DF96B0BECAC5806843868E16987544A6A33C3C57C5C33093DC8196E4955F3A41D287659153D3213F6942E2E5536A5E89ECE50FEEBE6AB68B94C2E824yEJDO"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2160240"/>
          </a:xfrm>
        </p:spPr>
        <p:txBody>
          <a:bodyPr>
            <a:noAutofit/>
          </a:bodyPr>
          <a:lstStyle/>
          <a:p>
            <a:r>
              <a:rPr lang="ru-RU" sz="2500" b="1" dirty="0" smtClean="0">
                <a:latin typeface="Times New Roman" pitchFamily="18" charset="0"/>
                <a:cs typeface="Times New Roman" pitchFamily="18" charset="0"/>
              </a:rPr>
              <a:t>Государственная поддержка</a:t>
            </a:r>
            <a:br>
              <a:rPr lang="ru-RU" sz="2500" b="1" dirty="0" smtClean="0">
                <a:latin typeface="Times New Roman" pitchFamily="18" charset="0"/>
                <a:cs typeface="Times New Roman" pitchFamily="18" charset="0"/>
              </a:rPr>
            </a:br>
            <a:r>
              <a:rPr lang="ru-RU" sz="2500" b="1" dirty="0" smtClean="0">
                <a:latin typeface="Times New Roman" pitchFamily="18" charset="0"/>
                <a:cs typeface="Times New Roman" pitchFamily="18" charset="0"/>
              </a:rPr>
              <a:t>сельскохозяйственных потребительских кооперативов в рамках государственной программы Кировской области </a:t>
            </a:r>
            <a:br>
              <a:rPr lang="ru-RU" sz="2500" b="1" dirty="0" smtClean="0">
                <a:latin typeface="Times New Roman" pitchFamily="18" charset="0"/>
                <a:cs typeface="Times New Roman" pitchFamily="18" charset="0"/>
              </a:rPr>
            </a:br>
            <a:r>
              <a:rPr lang="ru-RU" sz="2500" b="1" dirty="0" smtClean="0">
                <a:latin typeface="Times New Roman" pitchFamily="18" charset="0"/>
                <a:cs typeface="Times New Roman" pitchFamily="18" charset="0"/>
              </a:rPr>
              <a:t>«Развитие агропромышленного комплекса</a:t>
            </a:r>
            <a:r>
              <a:rPr lang="ru-RU" sz="2500" b="1" dirty="0" smtClean="0">
                <a:latin typeface="Arial" panose="020B0604020202020204" pitchFamily="34" charset="0"/>
                <a:cs typeface="Arial" panose="020B0604020202020204" pitchFamily="34" charset="0"/>
              </a:rPr>
              <a:t>»</a:t>
            </a:r>
            <a:endParaRPr lang="ru-RU" sz="25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380758" y="3212976"/>
            <a:ext cx="4104456" cy="194421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ru-RU" sz="1600" b="1" dirty="0">
                <a:solidFill>
                  <a:schemeClr val="tx2"/>
                </a:solidFill>
                <a:latin typeface="Times New Roman" pitchFamily="18" charset="0"/>
                <a:cs typeface="Times New Roman" pitchFamily="18" charset="0"/>
              </a:rPr>
              <a:t>Грантовая поддержка сельскохозяйственных потребительских кооперативов на развитие</a:t>
            </a:r>
            <a:br>
              <a:rPr lang="ru-RU" sz="1600" b="1" dirty="0">
                <a:solidFill>
                  <a:schemeClr val="tx2"/>
                </a:solidFill>
                <a:latin typeface="Times New Roman" pitchFamily="18" charset="0"/>
                <a:cs typeface="Times New Roman" pitchFamily="18" charset="0"/>
              </a:rPr>
            </a:br>
            <a:r>
              <a:rPr lang="ru-RU" sz="1600" b="1" dirty="0">
                <a:solidFill>
                  <a:schemeClr val="tx2"/>
                </a:solidFill>
                <a:latin typeface="Times New Roman" pitchFamily="18" charset="0"/>
                <a:cs typeface="Times New Roman" pitchFamily="18" charset="0"/>
              </a:rPr>
              <a:t>их материально-технической </a:t>
            </a:r>
            <a:r>
              <a:rPr lang="ru-RU" sz="1600" b="1" dirty="0" smtClean="0">
                <a:solidFill>
                  <a:schemeClr val="tx2"/>
                </a:solidFill>
                <a:latin typeface="Times New Roman" pitchFamily="18" charset="0"/>
                <a:cs typeface="Times New Roman" pitchFamily="18" charset="0"/>
              </a:rPr>
              <a:t>базы</a:t>
            </a:r>
          </a:p>
          <a:p>
            <a:r>
              <a:rPr lang="ru-RU" sz="1600" b="1" dirty="0" smtClean="0">
                <a:solidFill>
                  <a:schemeClr val="tx2"/>
                </a:solidFill>
                <a:latin typeface="Times New Roman" pitchFamily="18" charset="0"/>
                <a:cs typeface="Times New Roman" pitchFamily="18" charset="0"/>
              </a:rPr>
              <a:t>реализуется с 2015 года</a:t>
            </a:r>
            <a:endParaRPr lang="ru-RU" sz="1600" b="1" dirty="0">
              <a:solidFill>
                <a:schemeClr val="tx2"/>
              </a:solidFill>
              <a:latin typeface="Times New Roman" pitchFamily="18" charset="0"/>
              <a:cs typeface="Times New Roman" pitchFamily="18" charset="0"/>
            </a:endParaRPr>
          </a:p>
        </p:txBody>
      </p:sp>
      <p:sp>
        <p:nvSpPr>
          <p:cNvPr id="6" name="Заголовок 1"/>
          <p:cNvSpPr txBox="1">
            <a:spLocks/>
          </p:cNvSpPr>
          <p:nvPr/>
        </p:nvSpPr>
        <p:spPr>
          <a:xfrm>
            <a:off x="4881109" y="3092716"/>
            <a:ext cx="4104456" cy="19532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500" dirty="0" smtClean="0">
              <a:solidFill>
                <a:srgbClr val="FF0000"/>
              </a:solidFill>
              <a:latin typeface="Arial" panose="020B0604020202020204" pitchFamily="34" charset="0"/>
              <a:cs typeface="Arial" panose="020B0604020202020204" pitchFamily="34" charset="0"/>
            </a:endParaRPr>
          </a:p>
          <a:p>
            <a:r>
              <a:rPr lang="ru-RU" sz="1600" b="1" dirty="0" smtClean="0">
                <a:solidFill>
                  <a:srgbClr val="FF0000"/>
                </a:solidFill>
                <a:latin typeface="Times New Roman" pitchFamily="18" charset="0"/>
                <a:cs typeface="Times New Roman" pitchFamily="18" charset="0"/>
              </a:rPr>
              <a:t>Региональный проект «</a:t>
            </a:r>
            <a:r>
              <a:rPr lang="ru-RU" sz="1600" b="1" dirty="0">
                <a:solidFill>
                  <a:srgbClr val="FF0000"/>
                </a:solidFill>
                <a:latin typeface="Times New Roman" pitchFamily="18" charset="0"/>
                <a:ea typeface="Times New Roman"/>
                <a:cs typeface="Times New Roman" pitchFamily="18" charset="0"/>
              </a:rPr>
              <a:t>Создание системы поддержки фермеров и развитие сельской </a:t>
            </a:r>
            <a:r>
              <a:rPr lang="ru-RU" sz="1600" b="1" dirty="0" smtClean="0">
                <a:solidFill>
                  <a:srgbClr val="FF0000"/>
                </a:solidFill>
                <a:latin typeface="Times New Roman" pitchFamily="18" charset="0"/>
                <a:ea typeface="Times New Roman"/>
                <a:cs typeface="Times New Roman" pitchFamily="18" charset="0"/>
              </a:rPr>
              <a:t>кооперации в Кировской области»</a:t>
            </a:r>
            <a:endParaRPr lang="ru-RU" sz="1600" b="1" dirty="0" smtClean="0">
              <a:solidFill>
                <a:srgbClr val="FF0000"/>
              </a:solidFill>
              <a:latin typeface="Times New Roman" pitchFamily="18" charset="0"/>
              <a:ea typeface="Times New Roman"/>
              <a:cs typeface="Times New Roman" pitchFamily="18" charset="0"/>
            </a:endParaRPr>
          </a:p>
          <a:p>
            <a:endParaRPr lang="ru-RU" sz="1600" dirty="0" smtClean="0">
              <a:solidFill>
                <a:srgbClr val="FF0000"/>
              </a:solidFill>
              <a:latin typeface="Times New Roman" pitchFamily="18" charset="0"/>
              <a:cs typeface="Times New Roman" pitchFamily="18" charset="0"/>
            </a:endParaRPr>
          </a:p>
          <a:p>
            <a:r>
              <a:rPr lang="ru-RU" sz="1600" dirty="0" smtClean="0">
                <a:solidFill>
                  <a:srgbClr val="FF0000"/>
                </a:solidFill>
                <a:latin typeface="Times New Roman" pitchFamily="18" charset="0"/>
                <a:cs typeface="Times New Roman" pitchFamily="18" charset="0"/>
              </a:rPr>
              <a:t>реализуется </a:t>
            </a:r>
            <a:r>
              <a:rPr lang="ru-RU" sz="1600" dirty="0">
                <a:solidFill>
                  <a:srgbClr val="FF0000"/>
                </a:solidFill>
                <a:latin typeface="Times New Roman" pitchFamily="18" charset="0"/>
                <a:cs typeface="Times New Roman" pitchFamily="18" charset="0"/>
              </a:rPr>
              <a:t>с </a:t>
            </a:r>
            <a:r>
              <a:rPr lang="ru-RU" sz="1600" dirty="0" smtClean="0">
                <a:solidFill>
                  <a:srgbClr val="FF0000"/>
                </a:solidFill>
                <a:latin typeface="Times New Roman" pitchFamily="18" charset="0"/>
                <a:cs typeface="Times New Roman" pitchFamily="18" charset="0"/>
              </a:rPr>
              <a:t>2019 </a:t>
            </a:r>
            <a:r>
              <a:rPr lang="ru-RU" sz="1600" dirty="0">
                <a:solidFill>
                  <a:srgbClr val="FF0000"/>
                </a:solidFill>
                <a:latin typeface="Times New Roman" pitchFamily="18" charset="0"/>
                <a:cs typeface="Times New Roman" pitchFamily="18" charset="0"/>
              </a:rPr>
              <a:t>года</a:t>
            </a:r>
          </a:p>
        </p:txBody>
      </p:sp>
    </p:spTree>
    <p:extLst>
      <p:ext uri="{BB962C8B-B14F-4D97-AF65-F5344CB8AC3E}">
        <p14:creationId xmlns:p14="http://schemas.microsoft.com/office/powerpoint/2010/main" val="1168761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2400" b="1" dirty="0" smtClean="0">
                <a:latin typeface="Arial"/>
              </a:rPr>
              <a:t>Грант предоставляется на следующие цели</a:t>
            </a:r>
            <a:r>
              <a:rPr lang="ru-RU" sz="2400" dirty="0" smtClean="0">
                <a:latin typeface="Arial"/>
              </a:rPr>
              <a:t>:</a:t>
            </a:r>
            <a:endParaRPr lang="ru-RU" sz="2300" b="1" dirty="0">
              <a:latin typeface="Times New Roman" pitchFamily="18" charset="0"/>
              <a:cs typeface="Times New Roman" pitchFamily="18" charset="0"/>
            </a:endParaRPr>
          </a:p>
        </p:txBody>
      </p:sp>
      <p:sp>
        <p:nvSpPr>
          <p:cNvPr id="3" name="Объект 2"/>
          <p:cNvSpPr>
            <a:spLocks noGrp="1"/>
          </p:cNvSpPr>
          <p:nvPr>
            <p:ph idx="1"/>
          </p:nvPr>
        </p:nvSpPr>
        <p:spPr>
          <a:xfrm>
            <a:off x="467544" y="1052736"/>
            <a:ext cx="8229600" cy="5256583"/>
          </a:xfrm>
        </p:spPr>
        <p:txBody>
          <a:bodyPr>
            <a:normAutofit fontScale="92500"/>
          </a:bodyPr>
          <a:lstStyle/>
          <a:p>
            <a:pPr>
              <a:buNone/>
            </a:pPr>
            <a:r>
              <a:rPr lang="ru-RU" sz="1600" dirty="0" smtClean="0">
                <a:solidFill>
                  <a:srgbClr val="FF0000"/>
                </a:solidFill>
                <a:latin typeface="Times New Roman" pitchFamily="18" charset="0"/>
                <a:cs typeface="Times New Roman" pitchFamily="18" charset="0"/>
              </a:rPr>
              <a:t>НОВЫЕ НАПРАВЛЕНИЯ</a:t>
            </a:r>
          </a:p>
          <a:p>
            <a:r>
              <a:rPr lang="ru-RU" sz="1600" dirty="0" smtClean="0">
                <a:latin typeface="Times New Roman" pitchFamily="18" charset="0"/>
                <a:cs typeface="Times New Roman" pitchFamily="18" charset="0"/>
              </a:rPr>
              <a:t>На приобретение оборудования для рыбоводной инфраструктуры и </a:t>
            </a:r>
            <a:r>
              <a:rPr lang="ru-RU" sz="1600" dirty="0" err="1" smtClean="0">
                <a:latin typeface="Times New Roman" pitchFamily="18" charset="0"/>
                <a:cs typeface="Times New Roman" pitchFamily="18" charset="0"/>
              </a:rPr>
              <a:t>аквакультуры</a:t>
            </a:r>
            <a:r>
              <a:rPr lang="ru-RU" sz="1600" dirty="0" smtClean="0">
                <a:latin typeface="Times New Roman" pitchFamily="18" charset="0"/>
                <a:cs typeface="Times New Roman" pitchFamily="18" charset="0"/>
              </a:rPr>
              <a:t> (рыбоводства). Перечень указанного оборудования утверждается Министерством сельского хозяйства Российской Федерации.</a:t>
            </a:r>
          </a:p>
          <a:p>
            <a:pPr>
              <a:buNone/>
            </a:pP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На уплату не более 20% стоимости проекта развития материально-технической базы кооператива, включающего приобретение имущества, предусмотренного вышеуказанными пунктами, и реализуемого с привлечением льготного инвестиционного кредита в соответствии с постановлением Правительства Российской Федерации от 29.12.2016 № 1528 «Об утверждении Правил предоставления из федерального бюджета субсидий российским кредитным организациям, международным финансовым организациям и государственной корпорации «Банк развития и внешнеэкономической деятельности (Внешэкономбанк)» на возмещение недополученных ими доходов по кредитам, выданным сельскохозяйственным товаропроизводителям (за исключением сельскохозяйственных кредитных потребительских кооперативов), организациям и индивидуальным предпринимателям, осуществляющим производство, первичную и (или) последующую (промышленную) переработку сельскохозяйственной продукции и ее реализацию, по льготной ставке, и о внесении изменений в пункт 9 Правил предоставления и распределения субсидий из федерального бюджета бюджетам субъектов Российской Федерации на возмещение части затрат на уплату процентов по кредитам, полученным в российских кредитных организациях, и займам, полученным в сельскохозяйственных кредитных потребительских кооперативах»</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Autofit/>
          </a:bodyPr>
          <a:lstStyle/>
          <a:p>
            <a:r>
              <a:rPr lang="ru-RU" sz="2000" b="1" dirty="0" smtClean="0">
                <a:latin typeface="Times New Roman" pitchFamily="18" charset="0"/>
                <a:cs typeface="Times New Roman" pitchFamily="18" charset="0"/>
              </a:rPr>
              <a:t>Грант не может быть использован </a:t>
            </a:r>
            <a:r>
              <a:rPr lang="ru-RU" sz="2000" dirty="0" smtClean="0">
                <a:latin typeface="Times New Roman" pitchFamily="18" charset="0"/>
                <a:cs typeface="Times New Roman" pitchFamily="18" charset="0"/>
              </a:rPr>
              <a:t>на приобретение средств иностранной валюты, за исключением операций, осуществляемых в соответствии с валютным законодательством Российской Федерации при закупке (поставке) высокотехнологичного импортного оборудования, сырья и комплектующих изделий.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Максимальный размер гранта </a:t>
            </a:r>
            <a:r>
              <a:rPr lang="ru-RU" sz="2000" dirty="0" smtClean="0">
                <a:latin typeface="Times New Roman" pitchFamily="18" charset="0"/>
                <a:cs typeface="Times New Roman" pitchFamily="18" charset="0"/>
              </a:rPr>
              <a:t>одному сельскохозяйственному потребительскому кооперативу составляет не более 70 млн. рублей и не более 60% затрат на развитие материально-технической базы кооператива согласно бизнес-плану, </a:t>
            </a:r>
            <a:r>
              <a:rPr lang="ru-RU" sz="2000" dirty="0" smtClean="0">
                <a:solidFill>
                  <a:srgbClr val="FF0000"/>
                </a:solidFill>
                <a:latin typeface="Times New Roman" pitchFamily="18" charset="0"/>
                <a:cs typeface="Times New Roman" pitchFamily="18" charset="0"/>
              </a:rPr>
              <a:t>а в случае использования гранта на уплату не более 20% стоимости проекта, включающего приобретение имущества с привлечением льготного инвестиционного кредита , – не более 80% планируемых затрат.</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Перечисление средств гранта осуществляется в установленном порядке на лицевой счет, открытый кооперативу в министерстве финансов Кировской области для учета операций со средствами субсидий, если иное не установлено законодательством Российской Федерации</a:t>
            </a:r>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504056"/>
          </a:xfrm>
        </p:spPr>
        <p:txBody>
          <a:bodyPr>
            <a:noAutofit/>
          </a:bodyPr>
          <a:lstStyle/>
          <a:p>
            <a:r>
              <a:rPr lang="ru-RU" sz="2300" b="1" dirty="0" smtClean="0">
                <a:latin typeface="Arial" panose="020B0604020202020204" pitchFamily="34" charset="0"/>
                <a:cs typeface="Arial" panose="020B0604020202020204" pitchFamily="34" charset="0"/>
              </a:rPr>
              <a:t>Обязательства кооператива</a:t>
            </a:r>
            <a:endParaRPr lang="ru-RU" sz="2300" b="1" dirty="0">
              <a:latin typeface="Arial" panose="020B0604020202020204" pitchFamily="34" charset="0"/>
              <a:cs typeface="Arial" panose="020B0604020202020204" pitchFamily="34"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595853257"/>
              </p:ext>
            </p:extLst>
          </p:nvPr>
        </p:nvGraphicFramePr>
        <p:xfrm>
          <a:off x="611560" y="908719"/>
          <a:ext cx="7931224" cy="5635619"/>
        </p:xfrm>
        <a:graphic>
          <a:graphicData uri="http://schemas.openxmlformats.org/drawingml/2006/table">
            <a:tbl>
              <a:tblPr firstRow="1" bandRow="1">
                <a:tableStyleId>{5940675A-B579-460E-94D1-54222C63F5DA}</a:tableStyleId>
              </a:tblPr>
              <a:tblGrid>
                <a:gridCol w="442392"/>
                <a:gridCol w="4248472"/>
                <a:gridCol w="3240360"/>
              </a:tblGrid>
              <a:tr h="714995">
                <a:tc>
                  <a:txBody>
                    <a:bodyPr/>
                    <a:lstStyle/>
                    <a:p>
                      <a:pPr algn="ctr"/>
                      <a:r>
                        <a:rPr lang="ru-RU" sz="1400" dirty="0" smtClean="0">
                          <a:latin typeface="Times New Roman" pitchFamily="18" charset="0"/>
                          <a:cs typeface="Times New Roman" pitchFamily="18" charset="0"/>
                        </a:rPr>
                        <a:t>№</a:t>
                      </a:r>
                    </a:p>
                    <a:p>
                      <a:pPr algn="ctr"/>
                      <a:r>
                        <a:rPr lang="ru-RU" sz="1400" dirty="0" smtClean="0">
                          <a:latin typeface="Times New Roman" pitchFamily="18" charset="0"/>
                          <a:cs typeface="Times New Roman" pitchFamily="18" charset="0"/>
                        </a:rPr>
                        <a:t>п/п</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Наименование обязательства</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Документы,</a:t>
                      </a:r>
                      <a:r>
                        <a:rPr lang="ru-RU" sz="1400" baseline="0" dirty="0" smtClean="0">
                          <a:latin typeface="Times New Roman" pitchFamily="18" charset="0"/>
                          <a:cs typeface="Times New Roman" pitchFamily="18" charset="0"/>
                        </a:rPr>
                        <a:t> подтверждающие выполнение кооперативом обязательства</a:t>
                      </a:r>
                      <a:endParaRPr lang="ru-RU" sz="1400" dirty="0">
                        <a:latin typeface="Times New Roman" pitchFamily="18" charset="0"/>
                        <a:cs typeface="Times New Roman" pitchFamily="18" charset="0"/>
                      </a:endParaRPr>
                    </a:p>
                  </a:txBody>
                  <a:tcPr/>
                </a:tc>
              </a:tr>
              <a:tr h="610725">
                <a:tc>
                  <a:txBody>
                    <a:bodyPr/>
                    <a:lstStyle/>
                    <a:p>
                      <a:pPr algn="ctr"/>
                      <a:r>
                        <a:rPr lang="ru-RU" sz="1400" spc="-10" dirty="0" smtClean="0">
                          <a:latin typeface="Times New Roman" pitchFamily="18" charset="0"/>
                          <a:cs typeface="Times New Roman" pitchFamily="18" charset="0"/>
                        </a:rPr>
                        <a:t>1</a:t>
                      </a:r>
                      <a:endParaRPr lang="ru-RU" sz="1400" spc="-10" dirty="0">
                        <a:latin typeface="Times New Roman" pitchFamily="18" charset="0"/>
                        <a:cs typeface="Times New Roman" pitchFamily="18" charset="0"/>
                      </a:endParaRPr>
                    </a:p>
                  </a:txBody>
                  <a:tcPr/>
                </a:tc>
                <a:tc>
                  <a:txBody>
                    <a:bodyPr/>
                    <a:lstStyle/>
                    <a:p>
                      <a:pPr algn="just">
                        <a:lnSpc>
                          <a:spcPts val="1400"/>
                        </a:lnSpc>
                      </a:pPr>
                      <a:r>
                        <a:rPr lang="ru-RU" sz="1400" b="0" i="0" u="none" strike="noStrike" spc="-10" baseline="0" dirty="0" smtClean="0">
                          <a:latin typeface="Times New Roman" pitchFamily="18" charset="0"/>
                          <a:cs typeface="Times New Roman" pitchFamily="18" charset="0"/>
                        </a:rPr>
                        <a:t>Использовать грант в течение 24 месяцев со дня поступления средств гранта на лицевой счет кооператива</a:t>
                      </a:r>
                    </a:p>
                  </a:txBody>
                  <a:tcPr/>
                </a:tc>
                <a:tc>
                  <a:txBody>
                    <a:bodyPr/>
                    <a:lstStyle/>
                    <a:p>
                      <a:pPr>
                        <a:lnSpc>
                          <a:spcPts val="1400"/>
                        </a:lnSpc>
                      </a:pPr>
                      <a:r>
                        <a:rPr lang="ru-RU" sz="1400" spc="-10" dirty="0" smtClean="0">
                          <a:latin typeface="Times New Roman" pitchFamily="18" charset="0"/>
                          <a:cs typeface="Times New Roman" pitchFamily="18" charset="0"/>
                        </a:rPr>
                        <a:t>отчет кооператива</a:t>
                      </a:r>
                      <a:endParaRPr lang="ru-RU" sz="1400" spc="-10" dirty="0">
                        <a:latin typeface="Times New Roman" pitchFamily="18" charset="0"/>
                        <a:cs typeface="Times New Roman" pitchFamily="18" charset="0"/>
                      </a:endParaRPr>
                    </a:p>
                  </a:txBody>
                  <a:tcPr/>
                </a:tc>
              </a:tr>
              <a:tr h="1305859">
                <a:tc>
                  <a:txBody>
                    <a:bodyPr/>
                    <a:lstStyle/>
                    <a:p>
                      <a:pPr algn="ctr"/>
                      <a:r>
                        <a:rPr lang="ru-RU" sz="1400" spc="-10" dirty="0" smtClean="0">
                          <a:latin typeface="Times New Roman" pitchFamily="18" charset="0"/>
                          <a:cs typeface="Times New Roman" pitchFamily="18" charset="0"/>
                        </a:rPr>
                        <a:t>2</a:t>
                      </a:r>
                      <a:endParaRPr lang="ru-RU" sz="1400" spc="-10" dirty="0">
                        <a:latin typeface="Times New Roman" pitchFamily="18" charset="0"/>
                        <a:cs typeface="Times New Roman" pitchFamily="18" charset="0"/>
                      </a:endParaRPr>
                    </a:p>
                  </a:txBody>
                  <a:tcPr/>
                </a:tc>
                <a:tc>
                  <a:txBody>
                    <a:bodyPr/>
                    <a:lstStyle/>
                    <a:p>
                      <a:pPr algn="just">
                        <a:lnSpc>
                          <a:spcPts val="1400"/>
                        </a:lnSpc>
                      </a:pPr>
                      <a:r>
                        <a:rPr lang="ru-RU" sz="1400" b="0" i="0" u="none" strike="noStrike" spc="-10" baseline="0" dirty="0" smtClean="0">
                          <a:latin typeface="Times New Roman" pitchFamily="18" charset="0"/>
                          <a:cs typeface="Times New Roman" pitchFamily="18" charset="0"/>
                        </a:rPr>
                        <a:t>Использовать имущество, приобретаемое за счет гранта, исключительно для развития кооператива</a:t>
                      </a:r>
                    </a:p>
                  </a:txBody>
                  <a:tcPr/>
                </a:tc>
                <a:tc>
                  <a:txBody>
                    <a:bodyPr/>
                    <a:lstStyle/>
                    <a:p>
                      <a:pPr marL="0" marR="0" indent="0" algn="just" defTabSz="914400" rtl="0" eaLnBrk="1" fontAlgn="auto" latinLnBrk="0" hangingPunct="1">
                        <a:lnSpc>
                          <a:spcPts val="1400"/>
                        </a:lnSpc>
                        <a:spcBef>
                          <a:spcPts val="0"/>
                        </a:spcBef>
                        <a:spcAft>
                          <a:spcPts val="0"/>
                        </a:spcAft>
                        <a:buClrTx/>
                        <a:buSzTx/>
                        <a:buFontTx/>
                        <a:buNone/>
                        <a:tabLst/>
                        <a:defRPr/>
                      </a:pPr>
                      <a:r>
                        <a:rPr lang="ru-RU" sz="1400" spc="-10" dirty="0" smtClean="0">
                          <a:latin typeface="Times New Roman" pitchFamily="18" charset="0"/>
                          <a:cs typeface="Times New Roman" pitchFamily="18" charset="0"/>
                        </a:rPr>
                        <a:t>решение общего собрания кооператива о включении</a:t>
                      </a:r>
                      <a:r>
                        <a:rPr lang="ru-RU" sz="1400" spc="-10" baseline="0" dirty="0" smtClean="0">
                          <a:latin typeface="Times New Roman" pitchFamily="18" charset="0"/>
                          <a:cs typeface="Times New Roman" pitchFamily="18" charset="0"/>
                        </a:rPr>
                        <a:t> имущества, приобретаемого за счет средств гранта, в неделимый фонд кооператива;</a:t>
                      </a:r>
                    </a:p>
                    <a:p>
                      <a:pPr marL="0" marR="0" indent="0" algn="just" defTabSz="914400" rtl="0" eaLnBrk="1" fontAlgn="auto" latinLnBrk="0" hangingPunct="1">
                        <a:lnSpc>
                          <a:spcPts val="1400"/>
                        </a:lnSpc>
                        <a:spcBef>
                          <a:spcPts val="0"/>
                        </a:spcBef>
                        <a:spcAft>
                          <a:spcPts val="0"/>
                        </a:spcAft>
                        <a:buClrTx/>
                        <a:buSzTx/>
                        <a:buFontTx/>
                        <a:buNone/>
                        <a:tabLst/>
                        <a:defRPr/>
                      </a:pPr>
                      <a:r>
                        <a:rPr lang="ru-RU" sz="1400" spc="-10" baseline="0" dirty="0" smtClean="0">
                          <a:latin typeface="Times New Roman" pitchFamily="18" charset="0"/>
                          <a:cs typeface="Times New Roman" pitchFamily="18" charset="0"/>
                        </a:rPr>
                        <a:t>выписка из устава  кооператива о включении имущества в неделимый фонд кооператива.</a:t>
                      </a:r>
                      <a:endParaRPr lang="ru-RU" sz="1400" spc="-10" dirty="0">
                        <a:latin typeface="Times New Roman" pitchFamily="18" charset="0"/>
                        <a:cs typeface="Times New Roman" pitchFamily="18" charset="0"/>
                      </a:endParaRPr>
                    </a:p>
                  </a:txBody>
                  <a:tcPr/>
                </a:tc>
              </a:tr>
              <a:tr h="496764">
                <a:tc>
                  <a:txBody>
                    <a:bodyPr/>
                    <a:lstStyle/>
                    <a:p>
                      <a:pPr algn="ctr"/>
                      <a:r>
                        <a:rPr lang="ru-RU" sz="1400" spc="-10" dirty="0" smtClean="0">
                          <a:latin typeface="Times New Roman" pitchFamily="18" charset="0"/>
                          <a:cs typeface="Times New Roman" pitchFamily="18" charset="0"/>
                        </a:rPr>
                        <a:t>3</a:t>
                      </a:r>
                      <a:endParaRPr lang="ru-RU" sz="1400" spc="-10" dirty="0">
                        <a:latin typeface="Times New Roman" pitchFamily="18" charset="0"/>
                        <a:cs typeface="Times New Roman" pitchFamily="18" charset="0"/>
                      </a:endParaRPr>
                    </a:p>
                  </a:txBody>
                  <a:tcPr/>
                </a:tc>
                <a:tc>
                  <a:txBody>
                    <a:bodyPr/>
                    <a:lstStyle/>
                    <a:p>
                      <a:pPr algn="just">
                        <a:lnSpc>
                          <a:spcPts val="1400"/>
                        </a:lnSpc>
                      </a:pPr>
                      <a:r>
                        <a:rPr lang="ru-RU" sz="1400" b="0" i="0" u="none" strike="noStrike" spc="-10" baseline="0" dirty="0" smtClean="0">
                          <a:latin typeface="Times New Roman" pitchFamily="18" charset="0"/>
                          <a:cs typeface="Times New Roman" pitchFamily="18" charset="0"/>
                        </a:rPr>
                        <a:t>Осуществлять деятельность не менее 5 лет с даты получения гранта</a:t>
                      </a: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ru-RU" sz="1400" spc="-10" dirty="0" smtClean="0">
                          <a:latin typeface="Times New Roman" pitchFamily="18" charset="0"/>
                          <a:cs typeface="Times New Roman" pitchFamily="18" charset="0"/>
                        </a:rPr>
                        <a:t>отчет кооператива</a:t>
                      </a:r>
                    </a:p>
                    <a:p>
                      <a:pPr marL="0" marR="0" indent="0" algn="l" defTabSz="914400" rtl="0" eaLnBrk="1" fontAlgn="auto" latinLnBrk="0" hangingPunct="1">
                        <a:lnSpc>
                          <a:spcPts val="1400"/>
                        </a:lnSpc>
                        <a:spcBef>
                          <a:spcPts val="0"/>
                        </a:spcBef>
                        <a:spcAft>
                          <a:spcPts val="0"/>
                        </a:spcAft>
                        <a:buClrTx/>
                        <a:buSzTx/>
                        <a:buFontTx/>
                        <a:buNone/>
                        <a:tabLst/>
                        <a:defRPr/>
                      </a:pPr>
                      <a:endParaRPr lang="ru-RU" sz="1400" spc="-10" baseline="0" dirty="0" smtClean="0">
                        <a:latin typeface="Times New Roman" pitchFamily="18" charset="0"/>
                        <a:cs typeface="Times New Roman" pitchFamily="18" charset="0"/>
                      </a:endParaRPr>
                    </a:p>
                  </a:txBody>
                  <a:tcPr/>
                </a:tc>
              </a:tr>
              <a:tr h="1305859">
                <a:tc>
                  <a:txBody>
                    <a:bodyPr/>
                    <a:lstStyle/>
                    <a:p>
                      <a:pPr algn="ctr"/>
                      <a:r>
                        <a:rPr lang="ru-RU" sz="1400" spc="-10" dirty="0" smtClean="0">
                          <a:latin typeface="Times New Roman" pitchFamily="18" charset="0"/>
                          <a:cs typeface="Times New Roman" pitchFamily="18" charset="0"/>
                        </a:rPr>
                        <a:t>4</a:t>
                      </a:r>
                      <a:endParaRPr lang="ru-RU" sz="1400" spc="-10" dirty="0">
                        <a:latin typeface="Times New Roman" pitchFamily="18" charset="0"/>
                        <a:cs typeface="Times New Roman" pitchFamily="18" charset="0"/>
                      </a:endParaRPr>
                    </a:p>
                  </a:txBody>
                  <a:tcPr/>
                </a:tc>
                <a:tc>
                  <a:txBody>
                    <a:bodyPr/>
                    <a:lstStyle/>
                    <a:p>
                      <a:pPr algn="just">
                        <a:lnSpc>
                          <a:spcPts val="1400"/>
                        </a:lnSpc>
                      </a:pPr>
                      <a:r>
                        <a:rPr lang="ru-RU" sz="1400" b="0" i="0" u="none" strike="noStrike" spc="-10" baseline="0" dirty="0" smtClean="0">
                          <a:latin typeface="Times New Roman" pitchFamily="18" charset="0"/>
                          <a:cs typeface="Times New Roman" pitchFamily="18" charset="0"/>
                        </a:rPr>
                        <a:t>Оплачивать не менее 40% стоимости каждого наименования приобретений, указанных в плане расходов, в том числе непосредственно за счет собственных средств - не менее 10% стоимости каждого наименования приобретений (</a:t>
                      </a:r>
                      <a:r>
                        <a:rPr lang="ru-RU" sz="1400" b="0" i="0" u="none" strike="noStrike" spc="-10" baseline="0" dirty="0" smtClean="0">
                          <a:solidFill>
                            <a:srgbClr val="FF0000"/>
                          </a:solidFill>
                          <a:latin typeface="Times New Roman" pitchFamily="18" charset="0"/>
                          <a:cs typeface="Times New Roman" pitchFamily="18" charset="0"/>
                        </a:rPr>
                        <a:t>не менее 20% при использовании льготного инвестиционного кредита)</a:t>
                      </a: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ru-RU" sz="1400" spc="-10" dirty="0" smtClean="0">
                          <a:latin typeface="Times New Roman" pitchFamily="18" charset="0"/>
                          <a:cs typeface="Times New Roman" pitchFamily="18" charset="0"/>
                        </a:rPr>
                        <a:t>отчет кооператива;</a:t>
                      </a:r>
                    </a:p>
                    <a:p>
                      <a:pPr marL="0" marR="0" indent="0" algn="just" defTabSz="914400" rtl="0" eaLnBrk="1" fontAlgn="auto" latinLnBrk="0" hangingPunct="1">
                        <a:lnSpc>
                          <a:spcPts val="1400"/>
                        </a:lnSpc>
                        <a:spcBef>
                          <a:spcPts val="0"/>
                        </a:spcBef>
                        <a:spcAft>
                          <a:spcPts val="0"/>
                        </a:spcAft>
                        <a:buClrTx/>
                        <a:buSzTx/>
                        <a:buFontTx/>
                        <a:buNone/>
                        <a:tabLst/>
                        <a:defRPr/>
                      </a:pPr>
                      <a:r>
                        <a:rPr lang="ru-RU" sz="1400" spc="-10" baseline="0" dirty="0" smtClean="0">
                          <a:latin typeface="Times New Roman" pitchFamily="18" charset="0"/>
                          <a:cs typeface="Times New Roman" pitchFamily="18" charset="0"/>
                        </a:rPr>
                        <a:t>контроль органов местного самоуправления о соблюдении кооперативом данного условия</a:t>
                      </a:r>
                    </a:p>
                  </a:txBody>
                  <a:tcPr/>
                </a:tc>
              </a:tr>
              <a:tr h="1110415">
                <a:tc>
                  <a:txBody>
                    <a:bodyPr/>
                    <a:lstStyle/>
                    <a:p>
                      <a:pPr algn="ctr"/>
                      <a:r>
                        <a:rPr lang="ru-RU" sz="1400" spc="-10" dirty="0" smtClean="0">
                          <a:latin typeface="Times New Roman" pitchFamily="18" charset="0"/>
                          <a:cs typeface="Times New Roman" pitchFamily="18" charset="0"/>
                        </a:rPr>
                        <a:t>5</a:t>
                      </a:r>
                      <a:endParaRPr lang="ru-RU" sz="1400" spc="-10" dirty="0">
                        <a:latin typeface="Times New Roman" pitchFamily="18" charset="0"/>
                        <a:cs typeface="Times New Roman" pitchFamily="18" charset="0"/>
                      </a:endParaRPr>
                    </a:p>
                  </a:txBody>
                  <a:tcPr/>
                </a:tc>
                <a:tc>
                  <a:txBody>
                    <a:bodyPr/>
                    <a:lstStyle/>
                    <a:p>
                      <a:pPr algn="just">
                        <a:lnSpc>
                          <a:spcPts val="1400"/>
                        </a:lnSpc>
                      </a:pPr>
                      <a:r>
                        <a:rPr lang="ru-RU" sz="1400" b="0" i="0" u="none" strike="noStrike" spc="-10" baseline="0" dirty="0" smtClean="0">
                          <a:latin typeface="Times New Roman" pitchFamily="18" charset="0"/>
                          <a:cs typeface="Times New Roman" pitchFamily="18" charset="0"/>
                        </a:rPr>
                        <a:t>Создать не менее одного нового постоянного рабочего места на каждые 3 млн. рублей гранта на развитие материально-технической базы в году получения гранта, но не менее одного постоянного рабочего места на один грант</a:t>
                      </a: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ru-RU" sz="1400" spc="-10" dirty="0" smtClean="0">
                          <a:latin typeface="Times New Roman" pitchFamily="18" charset="0"/>
                          <a:cs typeface="Times New Roman" pitchFamily="18" charset="0"/>
                        </a:rPr>
                        <a:t>отчет кооператива;</a:t>
                      </a:r>
                    </a:p>
                    <a:p>
                      <a:pPr marL="0" marR="0" indent="0" algn="just" defTabSz="914400" rtl="0" eaLnBrk="1" fontAlgn="auto" latinLnBrk="0" hangingPunct="1">
                        <a:lnSpc>
                          <a:spcPts val="1400"/>
                        </a:lnSpc>
                        <a:spcBef>
                          <a:spcPts val="0"/>
                        </a:spcBef>
                        <a:spcAft>
                          <a:spcPts val="0"/>
                        </a:spcAft>
                        <a:buClrTx/>
                        <a:buSzTx/>
                        <a:buFontTx/>
                        <a:buNone/>
                        <a:tabLst/>
                        <a:defRPr/>
                      </a:pPr>
                      <a:r>
                        <a:rPr lang="ru-RU" sz="1400" spc="-10" dirty="0" smtClean="0">
                          <a:effectLst/>
                          <a:latin typeface="Times New Roman" pitchFamily="18" charset="0"/>
                          <a:ea typeface="MS Mincho"/>
                          <a:cs typeface="Times New Roman" pitchFamily="18" charset="0"/>
                        </a:rPr>
                        <a:t>копии трудовых договоров, приказов о приеме на работу и трудовых книжек</a:t>
                      </a:r>
                      <a:endParaRPr lang="ru-RU" sz="1400" b="0" i="0" u="none" strike="noStrike" spc="-10" baseline="0" dirty="0" smtClean="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74794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4"/>
          <p:cNvGraphicFramePr>
            <a:graphicFrameLocks/>
          </p:cNvGraphicFramePr>
          <p:nvPr>
            <p:extLst>
              <p:ext uri="{D42A27DB-BD31-4B8C-83A1-F6EECF244321}">
                <p14:modId xmlns:p14="http://schemas.microsoft.com/office/powerpoint/2010/main" val="3269010226"/>
              </p:ext>
            </p:extLst>
          </p:nvPr>
        </p:nvGraphicFramePr>
        <p:xfrm>
          <a:off x="611560" y="1052736"/>
          <a:ext cx="7931224" cy="3889992"/>
        </p:xfrm>
        <a:graphic>
          <a:graphicData uri="http://schemas.openxmlformats.org/drawingml/2006/table">
            <a:tbl>
              <a:tblPr firstRow="1" bandRow="1">
                <a:tableStyleId>{5940675A-B579-460E-94D1-54222C63F5DA}</a:tableStyleId>
              </a:tblPr>
              <a:tblGrid>
                <a:gridCol w="442392"/>
                <a:gridCol w="4248472"/>
                <a:gridCol w="3240360"/>
              </a:tblGrid>
              <a:tr h="700277">
                <a:tc>
                  <a:txBody>
                    <a:bodyPr/>
                    <a:lstStyle/>
                    <a:p>
                      <a:pPr algn="ctr"/>
                      <a:r>
                        <a:rPr lang="ru-RU" sz="1400" dirty="0" smtClean="0">
                          <a:latin typeface="Times New Roman" pitchFamily="18" charset="0"/>
                          <a:cs typeface="Times New Roman" pitchFamily="18" charset="0"/>
                        </a:rPr>
                        <a:t>№</a:t>
                      </a:r>
                    </a:p>
                    <a:p>
                      <a:pPr algn="ctr"/>
                      <a:r>
                        <a:rPr lang="ru-RU" sz="1400" dirty="0" smtClean="0">
                          <a:latin typeface="Times New Roman" pitchFamily="18" charset="0"/>
                          <a:cs typeface="Times New Roman" pitchFamily="18" charset="0"/>
                        </a:rPr>
                        <a:t>п/п</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Наименование обязательства</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Документы,</a:t>
                      </a:r>
                      <a:r>
                        <a:rPr lang="ru-RU" sz="1400" baseline="0" dirty="0" smtClean="0">
                          <a:latin typeface="Times New Roman" pitchFamily="18" charset="0"/>
                          <a:cs typeface="Times New Roman" pitchFamily="18" charset="0"/>
                        </a:rPr>
                        <a:t> подтверждающие выполнение кооперативом обязательства</a:t>
                      </a:r>
                      <a:endParaRPr lang="ru-RU" sz="1400" dirty="0">
                        <a:latin typeface="Times New Roman" pitchFamily="18" charset="0"/>
                        <a:cs typeface="Times New Roman" pitchFamily="18" charset="0"/>
                      </a:endParaRPr>
                    </a:p>
                  </a:txBody>
                  <a:tcPr/>
                </a:tc>
              </a:tr>
              <a:tr h="740392">
                <a:tc>
                  <a:txBody>
                    <a:bodyPr/>
                    <a:lstStyle/>
                    <a:p>
                      <a:pPr algn="ctr">
                        <a:lnSpc>
                          <a:spcPts val="1600"/>
                        </a:lnSpc>
                      </a:pPr>
                      <a:r>
                        <a:rPr lang="ru-RU"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a:txBody>
                  <a:tcPr/>
                </a:tc>
                <a:tc>
                  <a:txBody>
                    <a:bodyPr/>
                    <a:lstStyle/>
                    <a:p>
                      <a:pPr algn="just">
                        <a:lnSpc>
                          <a:spcPts val="1600"/>
                        </a:lnSpc>
                      </a:pPr>
                      <a:r>
                        <a:rPr lang="ru-RU" sz="1400" b="0" i="0" u="none" strike="noStrike" baseline="0" dirty="0" smtClean="0">
                          <a:latin typeface="Times New Roman" pitchFamily="18" charset="0"/>
                          <a:cs typeface="Times New Roman" pitchFamily="18" charset="0"/>
                        </a:rPr>
                        <a:t>Обеспечить сохранение созданных постоянных рабочих мест в течение не менее 5 лет с даты получения средств гранта</a:t>
                      </a:r>
                    </a:p>
                  </a:txBody>
                  <a:tcPr/>
                </a:tc>
                <a:tc>
                  <a:txBody>
                    <a:bodyPr/>
                    <a:lstStyle/>
                    <a:p>
                      <a:pPr>
                        <a:lnSpc>
                          <a:spcPts val="1600"/>
                        </a:lnSpc>
                      </a:pPr>
                      <a:r>
                        <a:rPr lang="ru-RU" sz="1400" dirty="0" smtClean="0">
                          <a:latin typeface="Times New Roman" pitchFamily="18" charset="0"/>
                          <a:cs typeface="Times New Roman" pitchFamily="18" charset="0"/>
                        </a:rPr>
                        <a:t>отчет кооператива</a:t>
                      </a:r>
                      <a:endParaRPr lang="ru-RU" sz="1400" dirty="0">
                        <a:latin typeface="Times New Roman" pitchFamily="18" charset="0"/>
                        <a:cs typeface="Times New Roman" pitchFamily="18" charset="0"/>
                      </a:endParaRPr>
                    </a:p>
                  </a:txBody>
                  <a:tcPr/>
                </a:tc>
              </a:tr>
              <a:tr h="1248670">
                <a:tc>
                  <a:txBody>
                    <a:bodyPr/>
                    <a:lstStyle/>
                    <a:p>
                      <a:pPr algn="ctr">
                        <a:lnSpc>
                          <a:spcPts val="1600"/>
                        </a:lnSpc>
                      </a:pPr>
                      <a:r>
                        <a:rPr lang="ru-RU"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a:txBody>
                  <a:tcPr/>
                </a:tc>
                <a:tc>
                  <a:txBody>
                    <a:bodyPr/>
                    <a:lstStyle/>
                    <a:p>
                      <a:pPr algn="just">
                        <a:lnSpc>
                          <a:spcPts val="1600"/>
                        </a:lnSpc>
                      </a:pPr>
                      <a:r>
                        <a:rPr lang="ru-RU" sz="1400" b="0" i="0" u="none" strike="noStrike" baseline="0" dirty="0" smtClean="0">
                          <a:latin typeface="Times New Roman" pitchFamily="18" charset="0"/>
                          <a:cs typeface="Times New Roman" pitchFamily="18" charset="0"/>
                        </a:rPr>
                        <a:t>Обеспечить прирост объема продукции, реализованной сельскохозяйственным потребительским кооперативом, по состоянию на 31 декабря года предоставления грантовой поддержки не менее 10% от объема реализованной продукции в году, предшествующему году получения гранта</a:t>
                      </a: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ru-RU" sz="1400" dirty="0" smtClean="0">
                          <a:latin typeface="Times New Roman" pitchFamily="18" charset="0"/>
                          <a:cs typeface="Times New Roman" pitchFamily="18" charset="0"/>
                        </a:rPr>
                        <a:t>отчет кооператива;</a:t>
                      </a:r>
                    </a:p>
                    <a:p>
                      <a:pPr marL="0" marR="0" indent="0" algn="l" defTabSz="914400" rtl="0" eaLnBrk="1" fontAlgn="auto" latinLnBrk="0" hangingPunct="1">
                        <a:lnSpc>
                          <a:spcPts val="1600"/>
                        </a:lnSpc>
                        <a:spcBef>
                          <a:spcPts val="0"/>
                        </a:spcBef>
                        <a:spcAft>
                          <a:spcPts val="0"/>
                        </a:spcAft>
                        <a:buClrTx/>
                        <a:buSzTx/>
                        <a:buFontTx/>
                        <a:buNone/>
                        <a:tabLst/>
                        <a:defRPr/>
                      </a:pPr>
                      <a:r>
                        <a:rPr lang="ru-RU" sz="1400" b="0" i="0" u="none" strike="noStrike" baseline="0" dirty="0" smtClean="0">
                          <a:latin typeface="Times New Roman" pitchFamily="18" charset="0"/>
                          <a:cs typeface="Times New Roman" pitchFamily="18" charset="0"/>
                        </a:rPr>
                        <a:t>бухгалтерская отчетность;</a:t>
                      </a:r>
                    </a:p>
                    <a:p>
                      <a:pPr marL="0" marR="0" indent="0" algn="l" defTabSz="914400" rtl="0" eaLnBrk="1" fontAlgn="auto" latinLnBrk="0" hangingPunct="1">
                        <a:lnSpc>
                          <a:spcPts val="1600"/>
                        </a:lnSpc>
                        <a:spcBef>
                          <a:spcPts val="0"/>
                        </a:spcBef>
                        <a:spcAft>
                          <a:spcPts val="0"/>
                        </a:spcAft>
                        <a:buClrTx/>
                        <a:buSzTx/>
                        <a:buFontTx/>
                        <a:buNone/>
                        <a:tabLst/>
                        <a:defRPr/>
                      </a:pPr>
                      <a:r>
                        <a:rPr lang="ru-RU" sz="1400" dirty="0" smtClean="0">
                          <a:latin typeface="Times New Roman" pitchFamily="18" charset="0"/>
                          <a:cs typeface="Times New Roman" pitchFamily="18" charset="0"/>
                        </a:rPr>
                        <a:t>заключение ревизионного союза</a:t>
                      </a:r>
                      <a:endParaRPr lang="ru-RU" sz="1400" b="0" i="0" u="none" strike="noStrike" baseline="0" dirty="0" smtClean="0">
                        <a:latin typeface="Times New Roman" pitchFamily="18" charset="0"/>
                        <a:cs typeface="Times New Roman" pitchFamily="18" charset="0"/>
                      </a:endParaRPr>
                    </a:p>
                  </a:txBody>
                  <a:tcPr/>
                </a:tc>
              </a:tr>
              <a:tr h="1055077">
                <a:tc>
                  <a:txBody>
                    <a:bodyPr/>
                    <a:lstStyle/>
                    <a:p>
                      <a:pPr algn="ctr">
                        <a:lnSpc>
                          <a:spcPts val="1600"/>
                        </a:lnSpc>
                      </a:pPr>
                      <a:r>
                        <a:rPr lang="ru-RU"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ts val="1600"/>
                        </a:lnSpc>
                        <a:spcBef>
                          <a:spcPts val="0"/>
                        </a:spcBef>
                        <a:spcAft>
                          <a:spcPts val="0"/>
                        </a:spcAft>
                        <a:buClrTx/>
                        <a:buSzTx/>
                        <a:buFontTx/>
                        <a:buNone/>
                        <a:tabLst/>
                        <a:defRPr/>
                      </a:pPr>
                      <a:r>
                        <a:rPr lang="ru-RU" sz="1400" kern="1200" baseline="0" dirty="0" smtClean="0">
                          <a:solidFill>
                            <a:schemeClr val="tx1"/>
                          </a:solidFill>
                          <a:latin typeface="Times New Roman" pitchFamily="18" charset="0"/>
                          <a:ea typeface="+mn-ea"/>
                          <a:cs typeface="Times New Roman" pitchFamily="18" charset="0"/>
                        </a:rPr>
                        <a:t> Ежегодно, в срок до 1 марта, в течение 5 лет со дня получения средств гранта представлять в министерство ревизионное заключение о результатах деятельности кооператива.</a:t>
                      </a:r>
                    </a:p>
                    <a:p>
                      <a:pPr algn="just">
                        <a:lnSpc>
                          <a:spcPts val="1600"/>
                        </a:lnSpc>
                      </a:pPr>
                      <a:endParaRPr lang="ru-RU" sz="1400" b="0" i="0" u="none" strike="noStrike" baseline="0" dirty="0" smtClean="0">
                        <a:latin typeface="Times New Roman" pitchFamily="18" charset="0"/>
                        <a:cs typeface="Times New Roman" pitchFamily="18" charset="0"/>
                      </a:endParaRPr>
                    </a:p>
                  </a:txBody>
                  <a:tcPr/>
                </a:tc>
                <a:tc>
                  <a:txBody>
                    <a:bodyPr/>
                    <a:lstStyle/>
                    <a:p>
                      <a:pPr>
                        <a:lnSpc>
                          <a:spcPts val="1600"/>
                        </a:lnSpc>
                      </a:pPr>
                      <a:r>
                        <a:rPr lang="ru-RU" sz="1400" dirty="0" smtClean="0">
                          <a:latin typeface="Times New Roman" pitchFamily="18" charset="0"/>
                          <a:cs typeface="Times New Roman" pitchFamily="18" charset="0"/>
                        </a:rPr>
                        <a:t>ревизионное заключение</a:t>
                      </a:r>
                      <a:endParaRPr lang="ru-RU" sz="1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846621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08912" cy="792089"/>
          </a:xfrm>
        </p:spPr>
        <p:txBody>
          <a:bodyPr>
            <a:normAutofit/>
          </a:bodyPr>
          <a:lstStyle/>
          <a:p>
            <a:pPr algn="just"/>
            <a:endParaRPr lang="ru-RU" sz="1600" dirty="0">
              <a:latin typeface="Arial"/>
            </a:endParaRPr>
          </a:p>
          <a:p>
            <a:pPr marL="0" indent="0">
              <a:buNone/>
            </a:pPr>
            <a:endParaRPr lang="ru-RU" sz="1600" dirty="0"/>
          </a:p>
        </p:txBody>
      </p:sp>
      <p:sp>
        <p:nvSpPr>
          <p:cNvPr id="4" name="Прямоугольник 3"/>
          <p:cNvSpPr/>
          <p:nvPr/>
        </p:nvSpPr>
        <p:spPr>
          <a:xfrm>
            <a:off x="2267744" y="404664"/>
            <a:ext cx="45720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a:r>
              <a:rPr lang="ru-RU" dirty="0" smtClean="0"/>
              <a:t>Заявитель</a:t>
            </a:r>
            <a:endParaRPr lang="ru-RU" dirty="0"/>
          </a:p>
        </p:txBody>
      </p:sp>
      <p:sp>
        <p:nvSpPr>
          <p:cNvPr id="5" name="Стрелка вниз 4"/>
          <p:cNvSpPr/>
          <p:nvPr/>
        </p:nvSpPr>
        <p:spPr>
          <a:xfrm>
            <a:off x="4283968" y="836712"/>
            <a:ext cx="48463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4788024" y="980728"/>
            <a:ext cx="3600400" cy="923330"/>
          </a:xfrm>
          <a:prstGeom prst="rect">
            <a:avLst/>
          </a:prstGeom>
        </p:spPr>
        <p:txBody>
          <a:bodyPr wrap="square">
            <a:spAutoFit/>
          </a:bodyPr>
          <a:lstStyle/>
          <a:p>
            <a:r>
              <a:rPr lang="ru-RU" dirty="0" smtClean="0">
                <a:latin typeface="Times New Roman" pitchFamily="18" charset="0"/>
                <a:cs typeface="Times New Roman" pitchFamily="18" charset="0"/>
              </a:rPr>
              <a:t>Заявка с приложением документов </a:t>
            </a:r>
          </a:p>
          <a:p>
            <a:r>
              <a:rPr lang="ru-RU" dirty="0" smtClean="0">
                <a:latin typeface="Times New Roman" pitchFamily="18" charset="0"/>
                <a:cs typeface="Times New Roman" pitchFamily="18" charset="0"/>
              </a:rPr>
              <a:t>не позднее 20 календарных дней </a:t>
            </a:r>
          </a:p>
          <a:p>
            <a:r>
              <a:rPr lang="ru-RU" dirty="0" smtClean="0">
                <a:latin typeface="Times New Roman" pitchFamily="18" charset="0"/>
                <a:cs typeface="Times New Roman" pitchFamily="18" charset="0"/>
              </a:rPr>
              <a:t>со дня начала приема заявок</a:t>
            </a:r>
            <a:endParaRPr lang="ru-RU" dirty="0">
              <a:latin typeface="Times New Roman" pitchFamily="18" charset="0"/>
              <a:cs typeface="Times New Roman" pitchFamily="18" charset="0"/>
            </a:endParaRPr>
          </a:p>
        </p:txBody>
      </p:sp>
      <p:sp>
        <p:nvSpPr>
          <p:cNvPr id="7" name="Прямоугольник 6"/>
          <p:cNvSpPr/>
          <p:nvPr/>
        </p:nvSpPr>
        <p:spPr>
          <a:xfrm>
            <a:off x="899592" y="2204864"/>
            <a:ext cx="756084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ru-RU" dirty="0" smtClean="0"/>
              <a:t>Министерство сельского хозяйства и продовольствия Кировской области</a:t>
            </a:r>
            <a:endParaRPr lang="ru-RU" dirty="0"/>
          </a:p>
        </p:txBody>
      </p:sp>
      <p:sp>
        <p:nvSpPr>
          <p:cNvPr id="8" name="Стрелка вниз 7"/>
          <p:cNvSpPr/>
          <p:nvPr/>
        </p:nvSpPr>
        <p:spPr>
          <a:xfrm>
            <a:off x="4283968" y="27089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971600" y="3717032"/>
            <a:ext cx="756084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ru-RU" dirty="0" smtClean="0"/>
              <a:t>Конкурсная комиссия</a:t>
            </a:r>
            <a:endParaRPr lang="ru-RU" dirty="0"/>
          </a:p>
        </p:txBody>
      </p:sp>
      <p:sp>
        <p:nvSpPr>
          <p:cNvPr id="10" name="Прямоугольник 9"/>
          <p:cNvSpPr/>
          <p:nvPr/>
        </p:nvSpPr>
        <p:spPr>
          <a:xfrm>
            <a:off x="683568" y="2708920"/>
            <a:ext cx="3600400" cy="923330"/>
          </a:xfrm>
          <a:prstGeom prst="rect">
            <a:avLst/>
          </a:prstGeom>
        </p:spPr>
        <p:txBody>
          <a:bodyPr wrap="square">
            <a:spAutoFit/>
          </a:bodyPr>
          <a:lstStyle/>
          <a:p>
            <a:r>
              <a:rPr lang="ru-RU" dirty="0" smtClean="0">
                <a:latin typeface="Times New Roman" pitchFamily="18" charset="0"/>
                <a:cs typeface="Times New Roman" pitchFamily="18" charset="0"/>
              </a:rPr>
              <a:t>Проверяет заявки и направляет их не позднее 5 рабочих дней </a:t>
            </a:r>
          </a:p>
          <a:p>
            <a:r>
              <a:rPr lang="ru-RU" dirty="0" smtClean="0">
                <a:latin typeface="Times New Roman" pitchFamily="18" charset="0"/>
                <a:cs typeface="Times New Roman" pitchFamily="18" charset="0"/>
              </a:rPr>
              <a:t>с даты окончания приема заявок</a:t>
            </a:r>
            <a:endParaRPr lang="ru-RU" dirty="0">
              <a:latin typeface="Times New Roman" pitchFamily="18" charset="0"/>
              <a:cs typeface="Times New Roman" pitchFamily="18" charset="0"/>
            </a:endParaRPr>
          </a:p>
        </p:txBody>
      </p:sp>
      <p:sp>
        <p:nvSpPr>
          <p:cNvPr id="11" name="Прямоугольник 10"/>
          <p:cNvSpPr/>
          <p:nvPr/>
        </p:nvSpPr>
        <p:spPr>
          <a:xfrm>
            <a:off x="827584" y="4365104"/>
            <a:ext cx="7776864" cy="1754326"/>
          </a:xfrm>
          <a:prstGeom prst="rect">
            <a:avLst/>
          </a:prstGeom>
        </p:spPr>
        <p:txBody>
          <a:bodyPr wrap="square">
            <a:spAutoFit/>
          </a:bodyPr>
          <a:lstStyle/>
          <a:p>
            <a:r>
              <a:rPr lang="ru-RU" dirty="0" smtClean="0">
                <a:latin typeface="Times New Roman" pitchFamily="18" charset="0"/>
                <a:cs typeface="Times New Roman" pitchFamily="18" charset="0"/>
              </a:rPr>
              <a:t>Принимает решение о допуске заявки или отказе в допуске к конкурсному отбору </a:t>
            </a:r>
          </a:p>
          <a:p>
            <a:r>
              <a:rPr lang="ru-RU" dirty="0" smtClean="0">
                <a:latin typeface="Times New Roman" pitchFamily="18" charset="0"/>
                <a:cs typeface="Times New Roman" pitchFamily="18" charset="0"/>
              </a:rPr>
              <a:t>1 этап: оценка заявителя по критериям (проходной балл не менее 18)</a:t>
            </a:r>
          </a:p>
          <a:p>
            <a:r>
              <a:rPr lang="ru-RU" dirty="0" smtClean="0">
                <a:latin typeface="Times New Roman" pitchFamily="18" charset="0"/>
                <a:cs typeface="Times New Roman" pitchFamily="18" charset="0"/>
              </a:rPr>
              <a:t>2 этап: устное собеседование</a:t>
            </a:r>
          </a:p>
          <a:p>
            <a:r>
              <a:rPr lang="ru-RU" dirty="0" smtClean="0">
                <a:latin typeface="Times New Roman" pitchFamily="18" charset="0"/>
                <a:cs typeface="Times New Roman" pitchFamily="18" charset="0"/>
              </a:rPr>
              <a:t>3 этап: определяет общее количество баллов по результатам двух этапов и место заявителя в рейтинге. </a:t>
            </a:r>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728192"/>
          </a:xfrm>
        </p:spPr>
        <p:txBody>
          <a:bodyPr>
            <a:normAutofit fontScale="90000"/>
          </a:bodyPr>
          <a:lstStyle/>
          <a:p>
            <a:r>
              <a:rPr lang="ru-RU" sz="2300" b="1" dirty="0" smtClean="0">
                <a:latin typeface="Arial" panose="020B0604020202020204" pitchFamily="34" charset="0"/>
                <a:cs typeface="Arial" panose="020B0604020202020204" pitchFamily="34" charset="0"/>
              </a:rPr>
              <a:t>Порядок предоставления средств гранта</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МИНИСТЕРСТВО СЕЛЬСКОГО ХОЗЯЙСТВА И ПРОДОВОЛЬСТВИЯ КИРОВСКОЙ ОБЛАСТИ</a:t>
            </a:r>
            <a:br>
              <a:rPr lang="ru-RU" sz="2300" b="1" dirty="0" smtClean="0">
                <a:latin typeface="Arial" panose="020B0604020202020204" pitchFamily="34" charset="0"/>
                <a:cs typeface="Arial" panose="020B0604020202020204" pitchFamily="34" charset="0"/>
              </a:rPr>
            </a:b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755576" y="1340768"/>
            <a:ext cx="7772400" cy="47525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lnSpc>
                <a:spcPct val="150000"/>
              </a:lnSpc>
            </a:pPr>
            <a:r>
              <a:rPr lang="ru-RU" sz="1600" dirty="0" smtClean="0">
                <a:latin typeface="Times New Roman" pitchFamily="18" charset="0"/>
                <a:cs typeface="Times New Roman" pitchFamily="18" charset="0"/>
              </a:rPr>
              <a:t>1. Принимает распоряжение о признании победителями конкурса с указанием размера </a:t>
            </a:r>
            <a:r>
              <a:rPr lang="ru-RU" sz="1600" dirty="0" err="1" smtClean="0">
                <a:latin typeface="Times New Roman" pitchFamily="18" charset="0"/>
                <a:cs typeface="Times New Roman" pitchFamily="18" charset="0"/>
              </a:rPr>
              <a:t>грантовой</a:t>
            </a:r>
            <a:r>
              <a:rPr lang="ru-RU" sz="1600" dirty="0" smtClean="0">
                <a:latin typeface="Times New Roman" pitchFamily="18" charset="0"/>
                <a:cs typeface="Times New Roman" pitchFamily="18" charset="0"/>
              </a:rPr>
              <a:t> поддержки (на основании решения конкурсной комиссии).</a:t>
            </a:r>
          </a:p>
          <a:p>
            <a:pPr indent="360363" algn="just">
              <a:lnSpc>
                <a:spcPct val="150000"/>
              </a:lnSpc>
            </a:pPr>
            <a:endParaRPr lang="ru-RU" sz="1600" dirty="0" smtClean="0">
              <a:latin typeface="Times New Roman" pitchFamily="18" charset="0"/>
              <a:cs typeface="Times New Roman" pitchFamily="18" charset="0"/>
            </a:endParaRPr>
          </a:p>
          <a:p>
            <a:pPr indent="360363" algn="just">
              <a:lnSpc>
                <a:spcPct val="150000"/>
              </a:lnSpc>
            </a:pPr>
            <a:r>
              <a:rPr lang="ru-RU" sz="1600" dirty="0" smtClean="0">
                <a:latin typeface="Times New Roman" pitchFamily="18" charset="0"/>
                <a:cs typeface="Times New Roman" pitchFamily="18" charset="0"/>
              </a:rPr>
              <a:t>2. Заключает соглашение с кооперативом, победителем конкурсного отбора, предусматривающее результаты предоставления </a:t>
            </a:r>
            <a:r>
              <a:rPr lang="ru-RU" sz="1600" dirty="0" err="1" smtClean="0">
                <a:latin typeface="Times New Roman" pitchFamily="18" charset="0"/>
                <a:cs typeface="Times New Roman" pitchFamily="18" charset="0"/>
              </a:rPr>
              <a:t>грантовой</a:t>
            </a:r>
            <a:r>
              <a:rPr lang="ru-RU" sz="1600" dirty="0" smtClean="0">
                <a:latin typeface="Times New Roman" pitchFamily="18" charset="0"/>
                <a:cs typeface="Times New Roman" pitchFamily="18" charset="0"/>
              </a:rPr>
              <a:t> поддержки:</a:t>
            </a:r>
          </a:p>
          <a:p>
            <a:pPr algn="just">
              <a:lnSpc>
                <a:spcPct val="150000"/>
              </a:lnSpc>
            </a:pPr>
            <a:r>
              <a:rPr lang="ru-RU" sz="1600" dirty="0" smtClean="0">
                <a:latin typeface="Times New Roman" pitchFamily="18" charset="0"/>
                <a:cs typeface="Times New Roman" pitchFamily="18" charset="0"/>
              </a:rPr>
              <a:t>        объем сельскохозяйственной продукции, реализованной в отчетном году сельскохозяйственным потребительским кооперативом, получившим </a:t>
            </a:r>
            <a:r>
              <a:rPr lang="ru-RU" sz="1600" dirty="0" err="1" smtClean="0">
                <a:latin typeface="Times New Roman" pitchFamily="18" charset="0"/>
                <a:cs typeface="Times New Roman" pitchFamily="18" charset="0"/>
              </a:rPr>
              <a:t>грантовую</a:t>
            </a:r>
            <a:r>
              <a:rPr lang="ru-RU" sz="1600" dirty="0" smtClean="0">
                <a:latin typeface="Times New Roman" pitchFamily="18" charset="0"/>
                <a:cs typeface="Times New Roman" pitchFamily="18" charset="0"/>
              </a:rPr>
              <a:t> поддержку, по отношению к предыдущему году (тыс. рублей);</a:t>
            </a:r>
          </a:p>
          <a:p>
            <a:pPr algn="just">
              <a:lnSpc>
                <a:spcPct val="150000"/>
              </a:lnSpc>
            </a:pPr>
            <a:r>
              <a:rPr lang="ru-RU" sz="1600" dirty="0" smtClean="0">
                <a:latin typeface="Times New Roman" pitchFamily="18" charset="0"/>
                <a:cs typeface="Times New Roman" pitchFamily="18" charset="0"/>
              </a:rPr>
              <a:t>          создание новых постоянных рабочих мест на сельских территориях (единиц);</a:t>
            </a:r>
          </a:p>
          <a:p>
            <a:pPr algn="just">
              <a:lnSpc>
                <a:spcPct val="150000"/>
              </a:lnSpc>
            </a:pPr>
            <a:r>
              <a:rPr lang="ru-RU" sz="1600" dirty="0" smtClean="0">
                <a:latin typeface="Times New Roman" pitchFamily="18" charset="0"/>
                <a:cs typeface="Times New Roman" pitchFamily="18" charset="0"/>
              </a:rPr>
              <a:t>          сохранение созданных постоянных рабочих мест (единиц).</a:t>
            </a:r>
          </a:p>
          <a:p>
            <a:pPr indent="536575" algn="just">
              <a:lnSpc>
                <a:spcPct val="150000"/>
              </a:lnSpc>
            </a:pPr>
            <a:endParaRPr lang="ru-RU" sz="1600" dirty="0" smtClean="0">
              <a:latin typeface="Times New Roman" pitchFamily="18" charset="0"/>
              <a:cs typeface="Times New Roman" pitchFamily="18" charset="0"/>
            </a:endParaRPr>
          </a:p>
          <a:p>
            <a:pPr indent="536575" algn="just">
              <a:lnSpc>
                <a:spcPct val="150000"/>
              </a:lnSpc>
            </a:pPr>
            <a:r>
              <a:rPr lang="ru-RU" sz="1600" dirty="0" smtClean="0">
                <a:latin typeface="Times New Roman" pitchFamily="18" charset="0"/>
                <a:cs typeface="Times New Roman" pitchFamily="18" charset="0"/>
              </a:rPr>
              <a:t>3. Перечисляет </a:t>
            </a:r>
            <a:r>
              <a:rPr lang="ru-RU" sz="1600" dirty="0">
                <a:latin typeface="Times New Roman" pitchFamily="18" charset="0"/>
                <a:cs typeface="Times New Roman" pitchFamily="18" charset="0"/>
              </a:rPr>
              <a:t>средства гранта на лицевой счет </a:t>
            </a:r>
            <a:r>
              <a:rPr lang="ru-RU" sz="1600" dirty="0" smtClean="0">
                <a:latin typeface="Times New Roman" pitchFamily="18" charset="0"/>
                <a:cs typeface="Times New Roman" pitchFamily="18" charset="0"/>
              </a:rPr>
              <a:t>кооператива.</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1934321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728192"/>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средств гранта</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ПОБЕДИТЕЛЬ КОНКУРСНОГО ОТБОРА</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755576" y="1340768"/>
            <a:ext cx="7772400" cy="47525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lnSpc>
                <a:spcPct val="150000"/>
              </a:lnSpc>
            </a:pPr>
            <a:r>
              <a:rPr lang="ru-RU" sz="1600" dirty="0" smtClean="0">
                <a:latin typeface="Times New Roman" pitchFamily="18" charset="0"/>
                <a:cs typeface="Times New Roman" pitchFamily="18" charset="0"/>
              </a:rPr>
              <a:t>Представляет в орган местного самоуправления муниципального образования области, наделенный отдельными государственными полномочиями области по поддержке сельскохозяйственного производства, документы, подтверждающие целевое расходование средств (пункт 3.2 Порядка предоставления сельскохозяйственным потребительским кооперативам из областного бюджета грантов на развитие материально-технической базы, утвержденного постановлением Правительства Кировской области от 30.12.2014 № 19/260).</a:t>
            </a:r>
            <a:endParaRPr lang="ru-RU" sz="1600" dirty="0" smtClean="0">
              <a:latin typeface="Times New Roman" pitchFamily="18" charset="0"/>
              <a:cs typeface="Times New Roman" pitchFamily="18" charset="0"/>
            </a:endParaRPr>
          </a:p>
          <a:p>
            <a:pPr indent="360363" algn="just">
              <a:lnSpc>
                <a:spcPct val="150000"/>
              </a:lnSpc>
            </a:pP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4106689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584176"/>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средств </a:t>
            </a:r>
            <a:r>
              <a:rPr lang="ru-RU" sz="2300" b="1" dirty="0">
                <a:latin typeface="Arial" panose="020B0604020202020204" pitchFamily="34" charset="0"/>
                <a:cs typeface="Arial" panose="020B0604020202020204" pitchFamily="34" charset="0"/>
              </a:rPr>
              <a:t>гранта</a:t>
            </a:r>
            <a:br>
              <a:rPr lang="ru-RU" sz="2300" b="1" dirty="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ОРГАН МЕСТНОГО САМОУПРАВЛЕНИЯ</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827584" y="861146"/>
            <a:ext cx="7772400" cy="11365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spcAft>
                <a:spcPts val="1200"/>
              </a:spcAft>
            </a:pPr>
            <a:endParaRPr lang="ru-RU" sz="14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971600" y="1844824"/>
            <a:ext cx="7772400" cy="43204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1600" dirty="0" smtClean="0">
                <a:latin typeface="Times New Roman" panose="02020603050405020304" pitchFamily="18" charset="0"/>
                <a:cs typeface="Times New Roman" panose="02020603050405020304" pitchFamily="18" charset="0"/>
              </a:rPr>
              <a:t>Проверяет </a:t>
            </a:r>
            <a:r>
              <a:rPr lang="ru-RU" sz="1600" dirty="0">
                <a:latin typeface="Times New Roman" panose="02020603050405020304" pitchFamily="18" charset="0"/>
                <a:cs typeface="Times New Roman" panose="02020603050405020304" pitchFamily="18" charset="0"/>
              </a:rPr>
              <a:t>состав, названия и реквизиты поданных документов с описью и регистрирует их в день поступления в следующем порядке</a:t>
            </a:r>
            <a:r>
              <a:rPr lang="ru-RU" sz="1600" dirty="0" smtClean="0">
                <a:latin typeface="Times New Roman" panose="02020603050405020304" pitchFamily="18" charset="0"/>
                <a:cs typeface="Times New Roman" panose="02020603050405020304" pitchFamily="18" charset="0"/>
              </a:rPr>
              <a:t>:</a:t>
            </a:r>
          </a:p>
          <a:p>
            <a:pPr algn="just"/>
            <a:endParaRPr lang="ru-RU" sz="1600" dirty="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случае несовпадения состава, названия и (или) реквизитов поданных документов с описью документов делает в описи соответствующие отметки.</a:t>
            </a:r>
          </a:p>
          <a:p>
            <a:pPr algn="just"/>
            <a:r>
              <a:rPr lang="ru-RU" sz="1600" dirty="0" smtClean="0">
                <a:latin typeface="Times New Roman" panose="02020603050405020304" pitchFamily="18" charset="0"/>
                <a:cs typeface="Times New Roman" panose="02020603050405020304" pitchFamily="18" charset="0"/>
              </a:rPr>
              <a:t>Делает </a:t>
            </a:r>
            <a:r>
              <a:rPr lang="ru-RU" sz="1600" dirty="0">
                <a:latin typeface="Times New Roman" panose="02020603050405020304" pitchFamily="18" charset="0"/>
                <a:cs typeface="Times New Roman" panose="02020603050405020304" pitchFamily="18" charset="0"/>
              </a:rPr>
              <a:t>в обоих экземплярах описи </a:t>
            </a:r>
            <a:r>
              <a:rPr lang="ru-RU" sz="1600" dirty="0" smtClean="0">
                <a:latin typeface="Times New Roman" panose="02020603050405020304" pitchFamily="18" charset="0"/>
                <a:cs typeface="Times New Roman" panose="02020603050405020304" pitchFamily="18" charset="0"/>
              </a:rPr>
              <a:t>документов, представленной победителем конкурса, </a:t>
            </a:r>
            <a:r>
              <a:rPr lang="ru-RU" sz="1600" dirty="0">
                <a:latin typeface="Times New Roman" panose="02020603050405020304" pitchFamily="18" charset="0"/>
                <a:cs typeface="Times New Roman" panose="02020603050405020304" pitchFamily="18" charset="0"/>
              </a:rPr>
              <a:t>отметку о дате поступления документов.</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Вносит </a:t>
            </a:r>
            <a:r>
              <a:rPr lang="ru-RU" sz="1600" dirty="0">
                <a:latin typeface="Times New Roman" panose="02020603050405020304" pitchFamily="18" charset="0"/>
                <a:cs typeface="Times New Roman" panose="02020603050405020304" pitchFamily="18" charset="0"/>
              </a:rPr>
              <a:t>реквизиты описи документов в журнал регистрации документов, поданных в орган местного самоуправления для расходования победителями конкурса гранта на развитие материально-технической базы, составленный по форме, установленной правовым актом министерства. Листы указанного журнала должны быть пронумерованы, прошнурованы, на обороте последнего листа заверены подписью должностного лица, уполномоченного на прием документов.</a:t>
            </a:r>
          </a:p>
          <a:p>
            <a:pPr algn="just"/>
            <a:endParaRPr lang="ru-RU" sz="1600" dirty="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Возвращает </a:t>
            </a:r>
            <a:r>
              <a:rPr lang="ru-RU" sz="1600" dirty="0">
                <a:latin typeface="Times New Roman" panose="02020603050405020304" pitchFamily="18" charset="0"/>
                <a:cs typeface="Times New Roman" panose="02020603050405020304" pitchFamily="18" charset="0"/>
              </a:rPr>
              <a:t>лицу, представившему документы, один экземпляр описи.</a:t>
            </a:r>
          </a:p>
          <a:p>
            <a:pPr algn="just"/>
            <a:endParaRPr lang="ru-RU" sz="1400" dirty="0"/>
          </a:p>
        </p:txBody>
      </p:sp>
    </p:spTree>
    <p:extLst>
      <p:ext uri="{BB962C8B-B14F-4D97-AF65-F5344CB8AC3E}">
        <p14:creationId xmlns:p14="http://schemas.microsoft.com/office/powerpoint/2010/main" val="1934321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296144"/>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средств </a:t>
            </a:r>
            <a:r>
              <a:rPr lang="ru-RU" sz="2300" b="1" dirty="0" smtClean="0">
                <a:latin typeface="Arial" panose="020B0604020202020204" pitchFamily="34" charset="0"/>
                <a:cs typeface="Arial" panose="020B0604020202020204" pitchFamily="34" charset="0"/>
              </a:rPr>
              <a:t>гранта</a:t>
            </a:r>
            <a:br>
              <a:rPr lang="ru-RU" sz="2300" b="1" dirty="0" smtClean="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
            </a:r>
            <a:br>
              <a:rPr lang="ru-RU" sz="2300" b="1" dirty="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ОРГАН МЕСТНОГО САМОУПРАВЛЕНИЯ</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813547" y="836712"/>
            <a:ext cx="7772400" cy="11365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spcAft>
                <a:spcPts val="1200"/>
              </a:spcAft>
            </a:pPr>
            <a:endParaRPr lang="ru-RU" sz="14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919526" y="1408445"/>
            <a:ext cx="7772400" cy="48965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1600" dirty="0" smtClean="0">
                <a:latin typeface="Times New Roman" panose="02020603050405020304" pitchFamily="18" charset="0"/>
                <a:cs typeface="Times New Roman" panose="02020603050405020304" pitchFamily="18" charset="0"/>
              </a:rPr>
              <a:t>Не </a:t>
            </a:r>
            <a:r>
              <a:rPr lang="ru-RU" sz="1600" dirty="0">
                <a:latin typeface="Times New Roman" panose="02020603050405020304" pitchFamily="18" charset="0"/>
                <a:cs typeface="Times New Roman" panose="02020603050405020304" pitchFamily="18" charset="0"/>
              </a:rPr>
              <a:t>позднее 3 рабочих дней со дня регистрации документов</a:t>
            </a:r>
            <a:r>
              <a:rPr lang="ru-RU" sz="1600" dirty="0" smtClean="0">
                <a:latin typeface="Times New Roman" panose="02020603050405020304" pitchFamily="18" charset="0"/>
                <a:cs typeface="Times New Roman" panose="02020603050405020304" pitchFamily="18" charset="0"/>
              </a:rPr>
              <a:t>:</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Проверяет по полученным документам наличие оснований для отказа в совершении разрешительной надписи на копиях подтверждающих документов для расходования средств гранта, к которым относятся:</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неполнота поданных документов;</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ненадлежащая подготовка поданных документов (в том числе неразборчивое написание, несоблюдение установленной формы, отсутствие необходимой подписи);</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противоречие сведений, содержащихся в поданных документах, друг другу либо сведениям, отраженным в других документах и информационных ресурсах, которые находятся в распоряжении органа местного самоуправления;</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err="1" smtClean="0">
                <a:latin typeface="Times New Roman" panose="02020603050405020304" pitchFamily="18" charset="0"/>
                <a:cs typeface="Times New Roman" panose="02020603050405020304" pitchFamily="18" charset="0"/>
              </a:rPr>
              <a:t>неподтверждение</a:t>
            </a:r>
            <a:r>
              <a:rPr lang="ru-RU" sz="1600" dirty="0" smtClean="0">
                <a:latin typeface="Times New Roman" panose="02020603050405020304" pitchFamily="18" charset="0"/>
                <a:cs typeface="Times New Roman" panose="02020603050405020304" pitchFamily="18" charset="0"/>
              </a:rPr>
              <a:t> оплаты части стоимости каждого наименования расходов за счет собственных средств кооператива;</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несоответствие работ (услуг), наименования, марки, модели оборудования, техники, специализированного транспорта указанному в плане расходов.</a:t>
            </a:r>
          </a:p>
        </p:txBody>
      </p:sp>
    </p:spTree>
    <p:extLst>
      <p:ext uri="{BB962C8B-B14F-4D97-AF65-F5344CB8AC3E}">
        <p14:creationId xmlns:p14="http://schemas.microsoft.com/office/powerpoint/2010/main" val="2191477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296144"/>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средств </a:t>
            </a:r>
            <a:r>
              <a:rPr lang="ru-RU" sz="2300" b="1" dirty="0" smtClean="0">
                <a:latin typeface="Arial" panose="020B0604020202020204" pitchFamily="34" charset="0"/>
                <a:cs typeface="Arial" panose="020B0604020202020204" pitchFamily="34" charset="0"/>
              </a:rPr>
              <a:t>гранта</a:t>
            </a:r>
            <a:br>
              <a:rPr lang="ru-RU" sz="2300" b="1" dirty="0" smtClean="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
            </a:r>
            <a:br>
              <a:rPr lang="ru-RU" sz="2300" b="1" dirty="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ОРГАН МЕСТНОГО САМОУПРАВЛЕНИЯ</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813547" y="836712"/>
            <a:ext cx="7772400" cy="11365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spcAft>
                <a:spcPts val="1200"/>
              </a:spcAft>
            </a:pPr>
            <a:endParaRPr lang="ru-RU" sz="14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1009181" y="908721"/>
            <a:ext cx="7772400" cy="33123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1600" dirty="0" smtClean="0">
                <a:latin typeface="Times New Roman" panose="02020603050405020304" pitchFamily="18" charset="0"/>
                <a:cs typeface="Times New Roman" panose="02020603050405020304" pitchFamily="18" charset="0"/>
              </a:rPr>
              <a:t>В случае выявления хотя бы одного из оснований для отказа в совершении разрешительной надписи готовит победителю конкурса, подавшему документы, письменное уведомление об отказе в приеме документов (с указанием оснований для отказа) и возвращает ему поданные документы с письменным уведомлением.</a:t>
            </a:r>
          </a:p>
          <a:p>
            <a:pPr algn="just"/>
            <a:endParaRPr lang="ru-RU" sz="1600" dirty="0" smtClean="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При отсутствии оснований для отказа проставляет разрешительную надпись на копиях подтверждающих документов и направляет их вместе с описью в министерство.</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3815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5544616"/>
          </a:xfrm>
        </p:spPr>
        <p:txBody>
          <a:bodyPr>
            <a:noAutofit/>
          </a:bodyPr>
          <a:lstStyle/>
          <a:p>
            <a:r>
              <a:rPr lang="ru-RU" sz="3600" b="1" dirty="0" smtClean="0">
                <a:latin typeface="Arial" panose="020B0604020202020204" pitchFamily="34" charset="0"/>
                <a:cs typeface="Arial" panose="020B0604020202020204" pitchFamily="34" charset="0"/>
              </a:rPr>
              <a:t>Предоставление</a:t>
            </a:r>
            <a:br>
              <a:rPr lang="ru-RU" sz="3600" b="1" dirty="0" smtClean="0">
                <a:latin typeface="Arial" panose="020B0604020202020204" pitchFamily="34" charset="0"/>
                <a:cs typeface="Arial" panose="020B0604020202020204" pitchFamily="34" charset="0"/>
              </a:rPr>
            </a:br>
            <a:r>
              <a:rPr lang="ru-RU" sz="3600" b="1" dirty="0" smtClean="0">
                <a:latin typeface="Arial" panose="020B0604020202020204" pitchFamily="34" charset="0"/>
                <a:cs typeface="Arial" panose="020B0604020202020204" pitchFamily="34" charset="0"/>
              </a:rPr>
              <a:t>сельскохозяйственным потребительским кооперативам грантов на развитие их материально-технической базы</a:t>
            </a:r>
            <a:endParaRPr lang="ru-RU"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761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728192"/>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средств гранта</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
            </a:r>
            <a:br>
              <a:rPr lang="ru-RU" sz="2300" b="1" dirty="0" smtClean="0">
                <a:latin typeface="Arial" panose="020B0604020202020204" pitchFamily="34" charset="0"/>
                <a:cs typeface="Arial" panose="020B0604020202020204" pitchFamily="34" charset="0"/>
              </a:rPr>
            </a:br>
            <a:r>
              <a:rPr lang="ru-RU" sz="2300" b="1" dirty="0" smtClean="0">
                <a:latin typeface="Arial" panose="020B0604020202020204" pitchFamily="34" charset="0"/>
                <a:cs typeface="Arial" panose="020B0604020202020204" pitchFamily="34" charset="0"/>
              </a:rPr>
              <a:t>ПОБЕДИТЕЛЬ КОНКУРСНОГО ОТБОРА</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755576" y="1340768"/>
            <a:ext cx="7772400" cy="47525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lnSpc>
                <a:spcPct val="150000"/>
              </a:lnSpc>
            </a:pPr>
            <a:r>
              <a:rPr lang="ru-RU" sz="1600" dirty="0" smtClean="0">
                <a:latin typeface="Times New Roman" pitchFamily="18" charset="0"/>
                <a:cs typeface="Times New Roman" pitchFamily="18" charset="0"/>
              </a:rPr>
              <a:t>Обеспечивает достижение результатов </a:t>
            </a:r>
            <a:r>
              <a:rPr lang="ru-RU" sz="1600" dirty="0">
                <a:latin typeface="Times New Roman" pitchFamily="18" charset="0"/>
                <a:cs typeface="Times New Roman" pitchFamily="18" charset="0"/>
              </a:rPr>
              <a:t>предоставления </a:t>
            </a:r>
            <a:r>
              <a:rPr lang="ru-RU" sz="1600" dirty="0" err="1">
                <a:latin typeface="Times New Roman" pitchFamily="18" charset="0"/>
                <a:cs typeface="Times New Roman" pitchFamily="18" charset="0"/>
              </a:rPr>
              <a:t>грантовой</a:t>
            </a:r>
            <a:r>
              <a:rPr lang="ru-RU" sz="1600" dirty="0">
                <a:latin typeface="Times New Roman" pitchFamily="18" charset="0"/>
                <a:cs typeface="Times New Roman" pitchFamily="18" charset="0"/>
              </a:rPr>
              <a:t> поддержки:</a:t>
            </a:r>
          </a:p>
          <a:p>
            <a:pPr algn="just">
              <a:lnSpc>
                <a:spcPct val="150000"/>
              </a:lnSpc>
            </a:pPr>
            <a:r>
              <a:rPr lang="ru-RU" sz="1600" dirty="0">
                <a:latin typeface="Times New Roman" pitchFamily="18" charset="0"/>
                <a:cs typeface="Times New Roman" pitchFamily="18" charset="0"/>
              </a:rPr>
              <a:t>        объем сельскохозяйственной продукции, реализованной в отчетном году сельскохозяйственным потребительским кооперативом, получившим </a:t>
            </a:r>
            <a:r>
              <a:rPr lang="ru-RU" sz="1600" dirty="0" err="1">
                <a:latin typeface="Times New Roman" pitchFamily="18" charset="0"/>
                <a:cs typeface="Times New Roman" pitchFamily="18" charset="0"/>
              </a:rPr>
              <a:t>грантовую</a:t>
            </a:r>
            <a:r>
              <a:rPr lang="ru-RU" sz="1600" dirty="0">
                <a:latin typeface="Times New Roman" pitchFamily="18" charset="0"/>
                <a:cs typeface="Times New Roman" pitchFamily="18" charset="0"/>
              </a:rPr>
              <a:t> поддержку, по отношению к предыдущему году (тыс. рублей);</a:t>
            </a:r>
          </a:p>
          <a:p>
            <a:pPr algn="just">
              <a:lnSpc>
                <a:spcPct val="150000"/>
              </a:lnSpc>
            </a:pPr>
            <a:r>
              <a:rPr lang="ru-RU" sz="1600" dirty="0">
                <a:latin typeface="Times New Roman" pitchFamily="18" charset="0"/>
                <a:cs typeface="Times New Roman" pitchFamily="18" charset="0"/>
              </a:rPr>
              <a:t>          создание новых постоянных рабочих мест на сельских территориях (единиц);</a:t>
            </a:r>
          </a:p>
          <a:p>
            <a:pPr algn="just">
              <a:lnSpc>
                <a:spcPct val="150000"/>
              </a:lnSpc>
            </a:pPr>
            <a:r>
              <a:rPr lang="ru-RU" sz="1600" dirty="0">
                <a:latin typeface="Times New Roman" pitchFamily="18" charset="0"/>
                <a:cs typeface="Times New Roman" pitchFamily="18" charset="0"/>
              </a:rPr>
              <a:t>          сохранение созданных постоянных рабочих мест (единиц</a:t>
            </a:r>
            <a:r>
              <a:rPr lang="ru-RU" sz="1600" dirty="0" smtClean="0">
                <a:latin typeface="Times New Roman" pitchFamily="18" charset="0"/>
                <a:cs typeface="Times New Roman" pitchFamily="18" charset="0"/>
              </a:rPr>
              <a:t>), </a:t>
            </a:r>
          </a:p>
          <a:p>
            <a:pPr algn="just">
              <a:lnSpc>
                <a:spcPct val="150000"/>
              </a:lnSpc>
            </a:pPr>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         в соответствии с соглашением, заключенным с министерством сельского хозяйства и продовольствия Кировской области в течение 5 лет.</a:t>
            </a:r>
            <a:endParaRPr lang="ru-RU" sz="1600" dirty="0">
              <a:latin typeface="Times New Roman" pitchFamily="18" charset="0"/>
              <a:cs typeface="Times New Roman" pitchFamily="18" charset="0"/>
            </a:endParaRPr>
          </a:p>
          <a:p>
            <a:pPr indent="360363" algn="just">
              <a:lnSpc>
                <a:spcPct val="150000"/>
              </a:lnSpc>
            </a:pP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568242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5544616"/>
          </a:xfrm>
        </p:spPr>
        <p:txBody>
          <a:bodyPr>
            <a:noAutofit/>
          </a:bodyPr>
          <a:lstStyle/>
          <a:p>
            <a:r>
              <a:rPr lang="ru-RU" sz="3600" b="1" dirty="0" smtClean="0">
                <a:latin typeface="Arial" panose="020B0604020202020204" pitchFamily="34" charset="0"/>
                <a:cs typeface="Arial" panose="020B0604020202020204" pitchFamily="34" charset="0"/>
              </a:rPr>
              <a:t>Предоставление</a:t>
            </a:r>
            <a:br>
              <a:rPr lang="ru-RU" sz="3600" b="1" dirty="0" smtClean="0">
                <a:latin typeface="Arial" panose="020B0604020202020204" pitchFamily="34" charset="0"/>
                <a:cs typeface="Arial" panose="020B0604020202020204" pitchFamily="34" charset="0"/>
              </a:rPr>
            </a:br>
            <a:r>
              <a:rPr lang="ru-RU" sz="3600" b="1" dirty="0" smtClean="0">
                <a:latin typeface="Arial" panose="020B0604020202020204" pitchFamily="34" charset="0"/>
                <a:cs typeface="Arial" panose="020B0604020202020204" pitchFamily="34" charset="0"/>
              </a:rPr>
              <a:t>субсидий на развитие сельскохозяйственной потребительской кооперации в рамках регионального проекта «Создание системы поддержки фермеров и развитие сельской кооперации в Кировской области»</a:t>
            </a:r>
            <a:endParaRPr lang="ru-RU"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61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5544616"/>
          </a:xfrm>
        </p:spPr>
        <p:txBody>
          <a:bodyPr>
            <a:noAutofit/>
          </a:bodyPr>
          <a:lstStyle/>
          <a:p>
            <a:r>
              <a:rPr lang="ru-RU" sz="2800" b="1" dirty="0">
                <a:solidFill>
                  <a:srgbClr val="FF0000"/>
                </a:solidFill>
                <a:latin typeface="Times New Roman" panose="02020603050405020304" pitchFamily="18" charset="0"/>
                <a:cs typeface="Times New Roman" panose="02020603050405020304" pitchFamily="18" charset="0"/>
              </a:rPr>
              <a:t>Региональный проект «</a:t>
            </a:r>
            <a:r>
              <a:rPr lang="ru-RU" sz="2800" b="1" dirty="0">
                <a:solidFill>
                  <a:srgbClr val="FF0000"/>
                </a:solidFill>
                <a:latin typeface="Times New Roman" panose="02020603050405020304" pitchFamily="18" charset="0"/>
                <a:ea typeface="Times New Roman"/>
                <a:cs typeface="Times New Roman" panose="02020603050405020304" pitchFamily="18" charset="0"/>
              </a:rPr>
              <a:t>Создание системы поддержки фермеров и развитие сельской кооперации в Кировской области» федерального проекта «Создание системы поддержки фермеров и развитие сельской кооперации» национального </a:t>
            </a:r>
            <a:r>
              <a:rPr lang="ru-RU" sz="2800" b="1" dirty="0" smtClean="0">
                <a:solidFill>
                  <a:srgbClr val="FF0000"/>
                </a:solidFill>
                <a:latin typeface="Times New Roman" panose="02020603050405020304" pitchFamily="18" charset="0"/>
                <a:ea typeface="Times New Roman"/>
                <a:cs typeface="Times New Roman" panose="02020603050405020304" pitchFamily="18" charset="0"/>
              </a:rPr>
              <a:t>проекта «Малое и среднее предпринимательство и поддержка предпринимательской инициативы»</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191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latin typeface="Times New Roman" panose="02020603050405020304" pitchFamily="18" charset="0"/>
                <a:cs typeface="Times New Roman" panose="02020603050405020304" pitchFamily="18" charset="0"/>
              </a:rPr>
              <a:t>Баннер «Проектная деятельность» на официальном сайте Правительства Кировской области</a:t>
            </a:r>
            <a:endParaRPr lang="ru-RU" sz="3600"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stretch>
            <a:fillRect/>
          </a:stretch>
        </p:blipFill>
        <p:spPr>
          <a:xfrm>
            <a:off x="548922" y="1916832"/>
            <a:ext cx="8046156" cy="4525963"/>
          </a:xfrm>
          <a:prstGeom prst="rect">
            <a:avLst/>
          </a:prstGeom>
        </p:spPr>
      </p:pic>
    </p:spTree>
    <p:extLst>
      <p:ext uri="{BB962C8B-B14F-4D97-AF65-F5344CB8AC3E}">
        <p14:creationId xmlns:p14="http://schemas.microsoft.com/office/powerpoint/2010/main" val="3303883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Размещен паспорт регионального проекта с планом его реализации</a:t>
            </a:r>
            <a:endParaRPr lang="ru-RU" dirty="0"/>
          </a:p>
        </p:txBody>
      </p:sp>
      <p:pic>
        <p:nvPicPr>
          <p:cNvPr id="4" name="Объект 3"/>
          <p:cNvPicPr>
            <a:picLocks noGrp="1" noChangeAspect="1"/>
          </p:cNvPicPr>
          <p:nvPr>
            <p:ph idx="1"/>
          </p:nvPr>
        </p:nvPicPr>
        <p:blipFill>
          <a:blip r:embed="rId2"/>
          <a:stretch>
            <a:fillRect/>
          </a:stretch>
        </p:blipFill>
        <p:spPr>
          <a:xfrm>
            <a:off x="548922" y="1556792"/>
            <a:ext cx="8046156" cy="4525963"/>
          </a:xfrm>
          <a:prstGeom prst="rect">
            <a:avLst/>
          </a:prstGeom>
        </p:spPr>
      </p:pic>
    </p:spTree>
    <p:extLst>
      <p:ext uri="{BB962C8B-B14F-4D97-AF65-F5344CB8AC3E}">
        <p14:creationId xmlns:p14="http://schemas.microsoft.com/office/powerpoint/2010/main" val="840930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76672"/>
            <a:ext cx="7772400" cy="1944216"/>
          </a:xfrm>
        </p:spPr>
        <p:txBody>
          <a:bodyPr>
            <a:noAutofit/>
          </a:bodyPr>
          <a:lstStyle/>
          <a:p>
            <a:r>
              <a:rPr lang="ru-RU" sz="2800" dirty="0">
                <a:latin typeface="Times New Roman" panose="02020603050405020304" pitchFamily="18" charset="0"/>
                <a:cs typeface="Times New Roman" panose="02020603050405020304" pitchFamily="18" charset="0"/>
              </a:rPr>
              <a:t>Цель </a:t>
            </a:r>
            <a:r>
              <a:rPr lang="ru-RU" sz="2800" dirty="0" smtClean="0">
                <a:latin typeface="Times New Roman" panose="02020603050405020304" pitchFamily="18" charset="0"/>
                <a:cs typeface="Times New Roman" panose="02020603050405020304" pitchFamily="18" charset="0"/>
              </a:rPr>
              <a:t>регионального проекта </a:t>
            </a:r>
            <a:r>
              <a:rPr lang="ru-RU" sz="28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a:cs typeface="Times New Roman" panose="02020603050405020304" pitchFamily="18" charset="0"/>
              </a:rPr>
              <a:t>увеличение количества субъектов малого и среднего предпринимательства, </a:t>
            </a:r>
            <a:r>
              <a:rPr lang="ru-RU" sz="2800" dirty="0" smtClean="0">
                <a:latin typeface="Times New Roman" panose="02020603050405020304" pitchFamily="18" charset="0"/>
                <a:ea typeface="Times New Roman"/>
                <a:cs typeface="Times New Roman" panose="02020603050405020304" pitchFamily="18" charset="0"/>
              </a:rPr>
              <a:t>осуществляющих </a:t>
            </a:r>
            <a:r>
              <a:rPr lang="ru-RU" sz="2800" dirty="0">
                <a:latin typeface="Times New Roman" panose="02020603050405020304" pitchFamily="18" charset="0"/>
                <a:ea typeface="Times New Roman"/>
                <a:cs typeface="Times New Roman" panose="02020603050405020304" pitchFamily="18" charset="0"/>
              </a:rPr>
              <a:t>деятельность в сфере сельского хозяйства </a:t>
            </a:r>
            <a:br>
              <a:rPr lang="ru-RU" sz="2800" dirty="0">
                <a:latin typeface="Times New Roman" panose="02020603050405020304" pitchFamily="18" charset="0"/>
                <a:ea typeface="Times New Roman"/>
                <a:cs typeface="Times New Roman" panose="02020603050405020304" pitchFamily="18" charset="0"/>
              </a:rPr>
            </a:br>
            <a:endParaRPr lang="ru-RU" sz="2500" dirty="0">
              <a:latin typeface="Times New Roman" panose="02020603050405020304" pitchFamily="18" charset="0"/>
              <a:cs typeface="Times New Roman" panose="02020603050405020304" pitchFamily="18" charset="0"/>
            </a:endParaRPr>
          </a:p>
        </p:txBody>
      </p:sp>
      <p:sp>
        <p:nvSpPr>
          <p:cNvPr id="4" name="Заголовок 1"/>
          <p:cNvSpPr txBox="1">
            <a:spLocks/>
          </p:cNvSpPr>
          <p:nvPr/>
        </p:nvSpPr>
        <p:spPr>
          <a:xfrm>
            <a:off x="896069" y="2132856"/>
            <a:ext cx="7772400" cy="57606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2400"/>
              </a:spcAft>
              <a:tabLst>
                <a:tab pos="0" algn="l"/>
              </a:tabLst>
            </a:pPr>
            <a:endParaRPr lang="ru-RU" sz="1400" dirty="0" smtClean="0">
              <a:latin typeface="Arial" panose="020B0604020202020204" pitchFamily="34" charset="0"/>
              <a:ea typeface="Times New Roman"/>
              <a:cs typeface="Arial" panose="020B0604020202020204" pitchFamily="34" charset="0"/>
            </a:endParaRPr>
          </a:p>
          <a:p>
            <a:pPr algn="just">
              <a:spcAft>
                <a:spcPts val="2400"/>
              </a:spcAft>
              <a:tabLst>
                <a:tab pos="0" algn="l"/>
              </a:tabLst>
            </a:pPr>
            <a:r>
              <a:rPr lang="ru-RU" sz="1400" dirty="0" smtClean="0">
                <a:latin typeface="Arial" panose="020B0604020202020204" pitchFamily="34" charset="0"/>
                <a:ea typeface="Times New Roman"/>
                <a:cs typeface="Arial" panose="020B0604020202020204" pitchFamily="34" charset="0"/>
              </a:rPr>
              <a:t> </a:t>
            </a:r>
            <a:endParaRPr lang="ru-RU" sz="1400"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539552" y="3284984"/>
            <a:ext cx="2592288" cy="108012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400"/>
              </a:spcAft>
              <a:tabLst>
                <a:tab pos="0" algn="l"/>
              </a:tabLst>
            </a:pPr>
            <a:r>
              <a:rPr lang="ru-RU" sz="1800" b="1" dirty="0" smtClean="0">
                <a:solidFill>
                  <a:srgbClr val="00B050"/>
                </a:solidFill>
                <a:latin typeface="Times New Roman" panose="02020603050405020304" pitchFamily="18" charset="0"/>
                <a:ea typeface="Times New Roman"/>
                <a:cs typeface="Times New Roman" panose="02020603050405020304" pitchFamily="18" charset="0"/>
              </a:rPr>
              <a:t>Грантовая поддержка крестьянских (фермерских) хозяйств «</a:t>
            </a:r>
            <a:r>
              <a:rPr lang="ru-RU" sz="1800" b="1" dirty="0" err="1" smtClean="0">
                <a:solidFill>
                  <a:srgbClr val="00B050"/>
                </a:solidFill>
                <a:latin typeface="Times New Roman" panose="02020603050405020304" pitchFamily="18" charset="0"/>
                <a:ea typeface="Times New Roman"/>
                <a:cs typeface="Times New Roman" panose="02020603050405020304" pitchFamily="18" charset="0"/>
              </a:rPr>
              <a:t>Агростартап</a:t>
            </a:r>
            <a:r>
              <a:rPr lang="ru-RU" sz="1800" b="1" dirty="0" smtClean="0">
                <a:solidFill>
                  <a:srgbClr val="00B050"/>
                </a:solidFill>
                <a:latin typeface="Times New Roman" panose="02020603050405020304" pitchFamily="18" charset="0"/>
                <a:ea typeface="Times New Roman"/>
                <a:cs typeface="Times New Roman" panose="02020603050405020304" pitchFamily="18" charset="0"/>
              </a:rPr>
              <a:t>»</a:t>
            </a:r>
            <a:endParaRPr lang="ru-RU" sz="1800" b="1" dirty="0">
              <a:solidFill>
                <a:srgbClr val="00B050"/>
              </a:solidFill>
              <a:latin typeface="Times New Roman" panose="02020603050405020304" pitchFamily="18" charset="0"/>
              <a:cs typeface="Times New Roman" panose="02020603050405020304" pitchFamily="18" charset="0"/>
            </a:endParaRPr>
          </a:p>
        </p:txBody>
      </p:sp>
      <p:sp>
        <p:nvSpPr>
          <p:cNvPr id="6" name="Заголовок 1"/>
          <p:cNvSpPr txBox="1">
            <a:spLocks/>
          </p:cNvSpPr>
          <p:nvPr/>
        </p:nvSpPr>
        <p:spPr>
          <a:xfrm>
            <a:off x="3275856" y="3252976"/>
            <a:ext cx="2592288" cy="136990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Lst>
            </a:pPr>
            <a:r>
              <a:rPr lang="ru-RU" sz="1800" dirty="0" smtClean="0">
                <a:solidFill>
                  <a:schemeClr val="tx2">
                    <a:lumMod val="50000"/>
                  </a:schemeClr>
                </a:solidFill>
                <a:latin typeface="Times New Roman" panose="02020603050405020304" pitchFamily="18" charset="0"/>
                <a:ea typeface="Times New Roman"/>
                <a:cs typeface="Times New Roman" panose="02020603050405020304" pitchFamily="18" charset="0"/>
              </a:rPr>
              <a:t>Создание</a:t>
            </a:r>
          </a:p>
          <a:p>
            <a:pPr>
              <a:spcAft>
                <a:spcPts val="2400"/>
              </a:spcAft>
              <a:tabLst>
                <a:tab pos="0" algn="l"/>
              </a:tabLst>
            </a:pPr>
            <a:r>
              <a:rPr lang="ru-RU" sz="1800" dirty="0" smtClean="0">
                <a:solidFill>
                  <a:schemeClr val="tx2">
                    <a:lumMod val="50000"/>
                  </a:schemeClr>
                </a:solidFill>
                <a:latin typeface="Times New Roman" panose="02020603050405020304" pitchFamily="18" charset="0"/>
                <a:ea typeface="Times New Roman"/>
                <a:cs typeface="Times New Roman" panose="02020603050405020304" pitchFamily="18" charset="0"/>
              </a:rPr>
              <a:t>центра компетенций </a:t>
            </a:r>
            <a:r>
              <a:rPr lang="ru-RU" sz="1800" dirty="0">
                <a:solidFill>
                  <a:schemeClr val="tx2">
                    <a:lumMod val="50000"/>
                  </a:schemeClr>
                </a:solidFill>
                <a:latin typeface="Times New Roman" panose="02020603050405020304" pitchFamily="18" charset="0"/>
                <a:ea typeface="Times New Roman"/>
                <a:cs typeface="Times New Roman" panose="02020603050405020304" pitchFamily="18" charset="0"/>
              </a:rPr>
              <a:t>в сфере сельскохозяйственной кооперации и поддержки фермеров</a:t>
            </a:r>
            <a:endParaRPr lang="ru-RU" sz="18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6075239" y="3284984"/>
            <a:ext cx="2593229" cy="1584176"/>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400"/>
              </a:spcAft>
              <a:tabLst>
                <a:tab pos="0" algn="l"/>
              </a:tabLst>
            </a:pPr>
            <a:r>
              <a:rPr lang="ru-RU" sz="1800" dirty="0">
                <a:solidFill>
                  <a:schemeClr val="bg2">
                    <a:lumMod val="25000"/>
                  </a:schemeClr>
                </a:solidFill>
                <a:latin typeface="Times New Roman" panose="02020603050405020304" pitchFamily="18" charset="0"/>
                <a:ea typeface="Times New Roman"/>
                <a:cs typeface="Times New Roman" panose="02020603050405020304" pitchFamily="18" charset="0"/>
              </a:rPr>
              <a:t>Предоставление субсидий </a:t>
            </a:r>
            <a:r>
              <a:rPr lang="ru-RU" sz="1800" dirty="0" smtClean="0">
                <a:solidFill>
                  <a:schemeClr val="bg2">
                    <a:lumMod val="25000"/>
                  </a:schemeClr>
                </a:solidFill>
                <a:latin typeface="Times New Roman" panose="02020603050405020304" pitchFamily="18" charset="0"/>
                <a:ea typeface="Times New Roman"/>
                <a:cs typeface="Times New Roman" panose="02020603050405020304" pitchFamily="18" charset="0"/>
              </a:rPr>
              <a:t>сельскохозяйственным потребительским кооперативам на</a:t>
            </a:r>
            <a:r>
              <a:rPr lang="ru-RU" sz="1800" dirty="0">
                <a:solidFill>
                  <a:schemeClr val="bg2">
                    <a:lumMod val="25000"/>
                  </a:schemeClr>
                </a:solidFill>
                <a:latin typeface="Times New Roman" panose="02020603050405020304" pitchFamily="18" charset="0"/>
                <a:ea typeface="Times New Roman"/>
                <a:cs typeface="Times New Roman" panose="02020603050405020304" pitchFamily="18" charset="0"/>
              </a:rPr>
              <a:t> возмещение части </a:t>
            </a:r>
            <a:r>
              <a:rPr lang="ru-RU" sz="1800" dirty="0" smtClean="0">
                <a:solidFill>
                  <a:schemeClr val="bg2">
                    <a:lumMod val="25000"/>
                  </a:schemeClr>
                </a:solidFill>
                <a:latin typeface="Times New Roman" panose="02020603050405020304" pitchFamily="18" charset="0"/>
                <a:ea typeface="Times New Roman"/>
                <a:cs typeface="Times New Roman" panose="02020603050405020304" pitchFamily="18" charset="0"/>
              </a:rPr>
              <a:t>затрат</a:t>
            </a:r>
            <a:endParaRPr lang="ru-RU" sz="18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498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rmAutofit/>
          </a:bodyPr>
          <a:lstStyle/>
          <a:p>
            <a:r>
              <a:rPr lang="ru-RU" sz="2000" b="1" dirty="0" smtClean="0">
                <a:latin typeface="Times New Roman" panose="02020603050405020304" pitchFamily="18" charset="0"/>
                <a:ea typeface="Times New Roman"/>
                <a:cs typeface="Times New Roman" panose="02020603050405020304" pitchFamily="18" charset="0"/>
              </a:rPr>
              <a:t>Предоставление субсидий </a:t>
            </a:r>
            <a:r>
              <a:rPr lang="ru-RU" sz="2000" b="1" dirty="0" smtClean="0">
                <a:latin typeface="Times New Roman" panose="02020603050405020304" pitchFamily="18" charset="0"/>
                <a:ea typeface="Times New Roman"/>
                <a:cs typeface="Times New Roman" panose="02020603050405020304" pitchFamily="18" charset="0"/>
              </a:rPr>
              <a:t>сельскохозяйственным потребительским кооперативам на</a:t>
            </a:r>
            <a:r>
              <a:rPr lang="ru-RU" sz="2000" b="1" dirty="0">
                <a:latin typeface="Times New Roman" panose="02020603050405020304" pitchFamily="18" charset="0"/>
                <a:ea typeface="Times New Roman"/>
                <a:cs typeface="Times New Roman" panose="02020603050405020304" pitchFamily="18" charset="0"/>
              </a:rPr>
              <a:t> возмещение части затрат, понесенных в текущем финансовом году, связанных </a:t>
            </a:r>
            <a:r>
              <a:rPr lang="ru-RU" sz="2000" b="1" dirty="0" smtClean="0">
                <a:latin typeface="Times New Roman" panose="02020603050405020304" pitchFamily="18" charset="0"/>
                <a:ea typeface="Times New Roman"/>
                <a:cs typeface="Times New Roman" panose="02020603050405020304" pitchFamily="18" charset="0"/>
              </a:rPr>
              <a:t>с:</a:t>
            </a:r>
            <a:endParaRPr lang="ru-RU" sz="2000" b="1" dirty="0">
              <a:latin typeface="Times New Roman" panose="02020603050405020304" pitchFamily="18" charset="0"/>
              <a:cs typeface="Times New Roman" panose="02020603050405020304" pitchFamily="18" charset="0"/>
            </a:endParaRPr>
          </a:p>
        </p:txBody>
      </p:sp>
      <p:sp>
        <p:nvSpPr>
          <p:cNvPr id="4" name="Заголовок 1"/>
          <p:cNvSpPr txBox="1">
            <a:spLocks/>
          </p:cNvSpPr>
          <p:nvPr/>
        </p:nvSpPr>
        <p:spPr>
          <a:xfrm>
            <a:off x="457200" y="1991245"/>
            <a:ext cx="2592288" cy="201622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400"/>
              </a:spcAft>
              <a:tabLst>
                <a:tab pos="0" algn="l"/>
              </a:tabLst>
            </a:pPr>
            <a:r>
              <a:rPr lang="ru-RU" sz="1600" spc="-20" dirty="0">
                <a:solidFill>
                  <a:srgbClr val="002060"/>
                </a:solidFill>
                <a:latin typeface="Times New Roman" panose="02020603050405020304" pitchFamily="18" charset="0"/>
                <a:ea typeface="Times New Roman"/>
                <a:cs typeface="Times New Roman" panose="02020603050405020304" pitchFamily="18" charset="0"/>
              </a:rPr>
              <a:t>Приобретением </a:t>
            </a:r>
            <a:r>
              <a:rPr lang="ru-RU" sz="1600" spc="-20" dirty="0" smtClean="0">
                <a:solidFill>
                  <a:srgbClr val="002060"/>
                </a:solidFill>
                <a:latin typeface="Times New Roman" panose="02020603050405020304" pitchFamily="18" charset="0"/>
                <a:ea typeface="Times New Roman"/>
                <a:cs typeface="Times New Roman" panose="02020603050405020304" pitchFamily="18" charset="0"/>
              </a:rPr>
              <a:t>имущества </a:t>
            </a:r>
            <a:r>
              <a:rPr lang="ru-RU" sz="1600" spc="-20" dirty="0">
                <a:solidFill>
                  <a:srgbClr val="002060"/>
                </a:solidFill>
                <a:latin typeface="Times New Roman" panose="02020603050405020304" pitchFamily="18" charset="0"/>
                <a:ea typeface="Times New Roman"/>
                <a:cs typeface="Times New Roman" panose="02020603050405020304" pitchFamily="18" charset="0"/>
              </a:rPr>
              <a:t>в целях последующей передачи (реализации) приобретенного имущества в собственность членам данного </a:t>
            </a:r>
            <a:r>
              <a:rPr lang="ru-RU" sz="1600" dirty="0">
                <a:solidFill>
                  <a:srgbClr val="002060"/>
                </a:solidFill>
                <a:latin typeface="Times New Roman" panose="02020603050405020304" pitchFamily="18" charset="0"/>
                <a:ea typeface="Times New Roman"/>
                <a:cs typeface="Times New Roman" panose="02020603050405020304" pitchFamily="18" charset="0"/>
              </a:rPr>
              <a:t>сельскохозяйственного потребительского</a:t>
            </a:r>
            <a:r>
              <a:rPr lang="ru-RU" sz="1600" spc="-20" dirty="0">
                <a:solidFill>
                  <a:srgbClr val="002060"/>
                </a:solidFill>
                <a:latin typeface="Times New Roman" panose="02020603050405020304" pitchFamily="18" charset="0"/>
                <a:ea typeface="Times New Roman"/>
                <a:cs typeface="Times New Roman" panose="02020603050405020304" pitchFamily="18" charset="0"/>
              </a:rPr>
              <a:t> кооператива</a:t>
            </a:r>
            <a:endParaRPr lang="ru-RU" sz="1600" b="1" dirty="0">
              <a:solidFill>
                <a:srgbClr val="002060"/>
              </a:solidFill>
              <a:latin typeface="Times New Roman" panose="02020603050405020304" pitchFamily="18" charset="0"/>
              <a:cs typeface="Times New Roman" panose="02020603050405020304" pitchFamily="18" charset="0"/>
            </a:endParaRPr>
          </a:p>
        </p:txBody>
      </p:sp>
      <p:sp>
        <p:nvSpPr>
          <p:cNvPr id="5" name="Заголовок 1"/>
          <p:cNvSpPr txBox="1">
            <a:spLocks/>
          </p:cNvSpPr>
          <p:nvPr/>
        </p:nvSpPr>
        <p:spPr>
          <a:xfrm>
            <a:off x="3442962" y="2002961"/>
            <a:ext cx="2876768" cy="2952328"/>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400"/>
              </a:spcAft>
              <a:tabLst>
                <a:tab pos="0" algn="l"/>
              </a:tabLst>
            </a:pPr>
            <a:r>
              <a:rPr lang="ru-RU" sz="1600" dirty="0">
                <a:solidFill>
                  <a:srgbClr val="002060"/>
                </a:solidFill>
                <a:latin typeface="Times New Roman" panose="02020603050405020304" pitchFamily="18" charset="0"/>
                <a:ea typeface="Times New Roman"/>
                <a:cs typeface="Times New Roman" panose="02020603050405020304" pitchFamily="18" charset="0"/>
              </a:rPr>
              <a:t>Приобретением сельскохозяйственной техники, оборудования для переработки сельскохозяйственной продукции (за исключением  продукции свиноводства) и мобильных торговых объектов для оказания услуг членам сельскохозяйственного потребительского кооператива</a:t>
            </a:r>
            <a:endParaRPr lang="ru-RU" sz="1600" b="1" dirty="0">
              <a:solidFill>
                <a:srgbClr val="002060"/>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6319730" y="2002961"/>
            <a:ext cx="2388758" cy="1569660"/>
          </a:xfrm>
          <a:prstGeom prst="rect">
            <a:avLst/>
          </a:prstGeom>
        </p:spPr>
        <p:txBody>
          <a:bodyPr wrap="square">
            <a:spAutoFit/>
          </a:bodyPr>
          <a:lstStyle/>
          <a:p>
            <a:pPr algn="ctr"/>
            <a:r>
              <a:rPr lang="ru-RU" sz="1600" dirty="0">
                <a:solidFill>
                  <a:srgbClr val="002060"/>
                </a:solidFill>
                <a:latin typeface="Times New Roman" panose="02020603050405020304" pitchFamily="18" charset="0"/>
                <a:cs typeface="Times New Roman" panose="02020603050405020304" pitchFamily="18" charset="0"/>
              </a:rPr>
              <a:t>Закупкой сельскохозяйственной продукции у членов сельскохозяйственного потребительского кооператива</a:t>
            </a:r>
          </a:p>
        </p:txBody>
      </p:sp>
      <p:sp>
        <p:nvSpPr>
          <p:cNvPr id="9" name="Заголовок 1"/>
          <p:cNvSpPr txBox="1">
            <a:spLocks/>
          </p:cNvSpPr>
          <p:nvPr/>
        </p:nvSpPr>
        <p:spPr>
          <a:xfrm>
            <a:off x="1475656" y="4955288"/>
            <a:ext cx="6552728" cy="121001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400"/>
              </a:spcAft>
              <a:tabLst>
                <a:tab pos="0" algn="l"/>
              </a:tabLst>
            </a:pPr>
            <a:r>
              <a:rPr lang="ru-RU" sz="1400" dirty="0" smtClean="0">
                <a:solidFill>
                  <a:schemeClr val="accent2"/>
                </a:solidFill>
                <a:latin typeface="Arial" panose="020B0604020202020204" pitchFamily="34" charset="0"/>
                <a:ea typeface="Times New Roman"/>
                <a:cs typeface="Arial" panose="020B0604020202020204" pitchFamily="34" charset="0"/>
              </a:rPr>
              <a:t>НОВОЕ! </a:t>
            </a:r>
            <a:r>
              <a:rPr lang="ru-RU" sz="1600" dirty="0">
                <a:solidFill>
                  <a:srgbClr val="FF0000"/>
                </a:solidFill>
                <a:latin typeface="Times New Roman" panose="02020603050405020304" pitchFamily="18" charset="0"/>
                <a:cs typeface="Times New Roman" panose="02020603050405020304" pitchFamily="18" charset="0"/>
              </a:rPr>
              <a:t>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a:t>
            </a:r>
            <a:endParaRPr lang="ru-RU"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224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587353" y="365126"/>
            <a:ext cx="4927997" cy="1325563"/>
          </a:xfrm>
        </p:spPr>
        <p:txBody>
          <a:bodyPr>
            <a:normAutofit fontScale="90000"/>
          </a:bodyPr>
          <a:lstStyle/>
          <a:p>
            <a:pPr algn="ctr" eaLnBrk="1" hangingPunct="1"/>
            <a:r>
              <a:rPr lang="ru-RU" altLang="ru-RU" dirty="0" smtClean="0"/>
              <a:t>Правовое основание</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587292"/>
              </p:ext>
            </p:extLst>
          </p:nvPr>
        </p:nvGraphicFramePr>
        <p:xfrm>
          <a:off x="467544" y="1412776"/>
          <a:ext cx="818496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00" name="TextBox 2"/>
          <p:cNvSpPr txBox="1">
            <a:spLocks noChangeArrowheads="1"/>
          </p:cNvSpPr>
          <p:nvPr/>
        </p:nvSpPr>
        <p:spPr bwMode="auto">
          <a:xfrm>
            <a:off x="6660232" y="1484784"/>
            <a:ext cx="1944216" cy="584775"/>
          </a:xfrm>
          <a:prstGeom prst="rect">
            <a:avLst/>
          </a:prstGeom>
          <a:noFill/>
          <a:ln w="9525">
            <a:noFill/>
            <a:miter lim="800000"/>
            <a:headEnd/>
            <a:tailEnd/>
          </a:ln>
        </p:spPr>
        <p:txBody>
          <a:bodyPr wrap="square">
            <a:spAutoFit/>
          </a:bodyPr>
          <a:lstStyle/>
          <a:p>
            <a:pPr algn="ctr" eaLnBrk="1" hangingPunct="1"/>
            <a:r>
              <a:rPr lang="ru-RU" altLang="ru-RU" sz="1600" dirty="0">
                <a:solidFill>
                  <a:schemeClr val="bg1"/>
                </a:solidFill>
              </a:rPr>
              <a:t>Минсельхоз </a:t>
            </a:r>
            <a:r>
              <a:rPr lang="ru-RU" altLang="ru-RU" sz="1600" dirty="0" smtClean="0">
                <a:solidFill>
                  <a:schemeClr val="bg1"/>
                </a:solidFill>
              </a:rPr>
              <a:t>Кировской области</a:t>
            </a:r>
            <a:endParaRPr lang="ru-RU" altLang="ru-RU" sz="1600" dirty="0">
              <a:solidFill>
                <a:schemeClr val="bg1"/>
              </a:solidFill>
            </a:endParaRPr>
          </a:p>
        </p:txBody>
      </p:sp>
    </p:spTree>
    <p:extLst>
      <p:ext uri="{BB962C8B-B14F-4D97-AF65-F5344CB8AC3E}">
        <p14:creationId xmlns:p14="http://schemas.microsoft.com/office/powerpoint/2010/main" val="2846555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chor="t">
            <a:normAutofit/>
          </a:bodyPr>
          <a:lstStyle/>
          <a:p>
            <a:r>
              <a:rPr lang="ru-RU" sz="2300" dirty="0" smtClean="0">
                <a:latin typeface="Arial" panose="020B0604020202020204" pitchFamily="34" charset="0"/>
                <a:cs typeface="Arial" panose="020B0604020202020204" pitchFamily="34" charset="0"/>
              </a:rPr>
              <a:t>Категории получателей</a:t>
            </a:r>
            <a:endParaRPr lang="ru-RU" sz="2300" dirty="0">
              <a:latin typeface="Arial" panose="020B0604020202020204" pitchFamily="34" charset="0"/>
              <a:cs typeface="Arial" panose="020B0604020202020204" pitchFamily="34"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221194658"/>
              </p:ext>
            </p:extLst>
          </p:nvPr>
        </p:nvGraphicFramePr>
        <p:xfrm>
          <a:off x="539552" y="908720"/>
          <a:ext cx="7931224" cy="5858976"/>
        </p:xfrm>
        <a:graphic>
          <a:graphicData uri="http://schemas.openxmlformats.org/drawingml/2006/table">
            <a:tbl>
              <a:tblPr firstRow="1" bandRow="1">
                <a:tableStyleId>{5940675A-B579-460E-94D1-54222C63F5DA}</a:tableStyleId>
              </a:tblPr>
              <a:tblGrid>
                <a:gridCol w="442392"/>
                <a:gridCol w="4248472"/>
                <a:gridCol w="3240360"/>
              </a:tblGrid>
              <a:tr h="407497">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условия</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выполнение условия</a:t>
                      </a:r>
                      <a:endParaRPr lang="ru-RU" sz="1200" dirty="0">
                        <a:latin typeface="Arial" panose="020B0604020202020204" pitchFamily="34" charset="0"/>
                        <a:cs typeface="Arial" panose="020B0604020202020204" pitchFamily="34" charset="0"/>
                      </a:endParaRPr>
                    </a:p>
                  </a:txBody>
                  <a:tcPr/>
                </a:tc>
              </a:tr>
              <a:tr h="1874484">
                <a:tc>
                  <a:txBody>
                    <a:bodyPr/>
                    <a:lstStyle/>
                    <a:p>
                      <a:pPr algn="ctr"/>
                      <a:r>
                        <a:rPr lang="ru-RU" sz="1200" dirty="0" smtClean="0">
                          <a:latin typeface="Arial" panose="020B0604020202020204" pitchFamily="34" charset="0"/>
                          <a:cs typeface="Arial" panose="020B0604020202020204" pitchFamily="34" charset="0"/>
                        </a:rPr>
                        <a:t>1</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Созданный </a:t>
                      </a:r>
                      <a:r>
                        <a:rPr lang="ru-RU" sz="1200" b="0" i="0" u="none" strike="noStrike" baseline="0" dirty="0" smtClean="0">
                          <a:latin typeface="Arial" panose="020B0604020202020204" pitchFamily="34" charset="0"/>
                          <a:cs typeface="Arial" panose="020B0604020202020204" pitchFamily="34" charset="0"/>
                        </a:rPr>
                        <a:t>в соответствии с Федеральным </a:t>
                      </a:r>
                      <a:r>
                        <a:rPr lang="ru-RU" sz="1200" b="0" i="0" u="none" strike="noStrike" baseline="0" dirty="0" smtClean="0">
                          <a:solidFill>
                            <a:schemeClr val="tx1"/>
                          </a:solidFill>
                          <a:latin typeface="Arial" panose="020B0604020202020204" pitchFamily="34" charset="0"/>
                          <a:cs typeface="Arial" panose="020B0604020202020204" pitchFamily="34" charset="0"/>
                        </a:rPr>
                        <a:t>законом от 08.12.1995 № 193-ФЗ «О сельскохозяйственной кооперации»:</a:t>
                      </a:r>
                    </a:p>
                    <a:p>
                      <a:pPr marL="0" indent="177800" algn="just"/>
                      <a:r>
                        <a:rPr lang="ru-RU" sz="1200" dirty="0" smtClean="0">
                          <a:effectLst/>
                          <a:latin typeface="Arial" panose="020B0604020202020204" pitchFamily="34" charset="0"/>
                          <a:ea typeface="Times New Roman"/>
                          <a:cs typeface="Arial" panose="020B0604020202020204" pitchFamily="34" charset="0"/>
                        </a:rPr>
                        <a:t>- сельскохозяйственными товаропроизводителями и (или) ведущими личное подсобное хозяйство гражданами;</a:t>
                      </a:r>
                    </a:p>
                    <a:p>
                      <a:pPr marL="0" indent="177800" algn="just"/>
                      <a:r>
                        <a:rPr lang="ru-RU" sz="1200" dirty="0" smtClean="0">
                          <a:effectLst/>
                          <a:latin typeface="Arial" panose="020B0604020202020204" pitchFamily="34" charset="0"/>
                          <a:ea typeface="Times New Roman"/>
                          <a:cs typeface="Arial" panose="020B0604020202020204" pitchFamily="34" charset="0"/>
                        </a:rPr>
                        <a:t>- не менее чем двумя юридическими лицами или не менее чем пятью гражданами;</a:t>
                      </a:r>
                    </a:p>
                    <a:p>
                      <a:pPr marL="0" indent="177800" algn="just"/>
                      <a:r>
                        <a:rPr lang="ru-RU" sz="1200" dirty="0" smtClean="0">
                          <a:effectLst/>
                          <a:latin typeface="Arial" panose="020B0604020202020204" pitchFamily="34" charset="0"/>
                          <a:ea typeface="Times New Roman"/>
                          <a:cs typeface="Arial" panose="020B0604020202020204" pitchFamily="34" charset="0"/>
                        </a:rPr>
                        <a:t>- в наименовании присутствует указание на основную цель его деятельности, а также слова «сельскохозяйственный потребительский кооператив».</a:t>
                      </a:r>
                      <a:endParaRPr lang="ru-RU" sz="1200" b="0" i="0" u="none" strike="noStrike" baseline="0" dirty="0" smtClean="0">
                        <a:solidFill>
                          <a:srgbClr val="0000FF"/>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p>
                      <a:r>
                        <a:rPr lang="ru-RU" sz="1200" dirty="0" smtClean="0">
                          <a:latin typeface="Arial" panose="020B0604020202020204" pitchFamily="34" charset="0"/>
                          <a:cs typeface="Arial" panose="020B0604020202020204" pitchFamily="34" charset="0"/>
                        </a:rPr>
                        <a:t>протокол общего организационного собрания,</a:t>
                      </a:r>
                    </a:p>
                    <a:p>
                      <a:r>
                        <a:rPr lang="ru-RU" sz="1200" dirty="0" smtClean="0">
                          <a:latin typeface="Arial" panose="020B0604020202020204" pitchFamily="34" charset="0"/>
                          <a:cs typeface="Arial" panose="020B0604020202020204" pitchFamily="34" charset="0"/>
                        </a:rPr>
                        <a:t>выписки из похозяйственных</a:t>
                      </a:r>
                      <a:r>
                        <a:rPr lang="ru-RU" sz="1200" baseline="0" dirty="0" smtClean="0">
                          <a:latin typeface="Arial" panose="020B0604020202020204" pitchFamily="34" charset="0"/>
                          <a:cs typeface="Arial" panose="020B0604020202020204" pitchFamily="34" charset="0"/>
                        </a:rPr>
                        <a:t> </a:t>
                      </a:r>
                      <a:r>
                        <a:rPr lang="ru-RU" sz="1200" dirty="0" smtClean="0">
                          <a:latin typeface="Arial" panose="020B0604020202020204" pitchFamily="34" charset="0"/>
                          <a:cs typeface="Arial" panose="020B0604020202020204" pitchFamily="34" charset="0"/>
                        </a:rPr>
                        <a:t>книг ЛПХ,</a:t>
                      </a:r>
                    </a:p>
                    <a:p>
                      <a:r>
                        <a:rPr lang="ru-RU" sz="1200" dirty="0" smtClean="0">
                          <a:latin typeface="Arial" panose="020B0604020202020204" pitchFamily="34" charset="0"/>
                          <a:cs typeface="Arial" panose="020B0604020202020204" pitchFamily="34" charset="0"/>
                        </a:rPr>
                        <a:t>бухгалтерская отчетность юр. лиц</a:t>
                      </a:r>
                      <a:endParaRPr lang="ru-RU" sz="1200" dirty="0">
                        <a:latin typeface="Arial" panose="020B0604020202020204" pitchFamily="34" charset="0"/>
                        <a:cs typeface="Arial" panose="020B0604020202020204" pitchFamily="34" charset="0"/>
                      </a:endParaRPr>
                    </a:p>
                  </a:txBody>
                  <a:tcPr/>
                </a:tc>
              </a:tr>
              <a:tr h="464016">
                <a:tc>
                  <a:txBody>
                    <a:bodyPr/>
                    <a:lstStyle/>
                    <a:p>
                      <a:pPr algn="ctr"/>
                      <a:r>
                        <a:rPr lang="ru-RU" sz="1200" dirty="0" smtClean="0">
                          <a:latin typeface="Arial" panose="020B0604020202020204" pitchFamily="34" charset="0"/>
                          <a:cs typeface="Arial" panose="020B0604020202020204" pitchFamily="34" charset="0"/>
                        </a:rPr>
                        <a:t>2</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kern="1200" dirty="0" smtClean="0">
                          <a:solidFill>
                            <a:schemeClr val="tx1"/>
                          </a:solidFill>
                          <a:effectLst/>
                          <a:latin typeface="Arial" panose="020B0604020202020204" pitchFamily="34" charset="0"/>
                          <a:ea typeface="+mn-ea"/>
                          <a:cs typeface="Arial" panose="020B0604020202020204" pitchFamily="34" charset="0"/>
                        </a:rPr>
                        <a:t>Зарегистрированный на сельской территории Кировской области</a:t>
                      </a:r>
                      <a:endParaRPr lang="ru-RU" sz="1200" b="0" i="0" u="none" strike="noStrike" baseline="0" dirty="0" smtClean="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endParaRPr lang="ru-RU" sz="1200" baseline="0" dirty="0" smtClean="0">
                        <a:latin typeface="Arial" panose="020B0604020202020204" pitchFamily="34" charset="0"/>
                        <a:cs typeface="Arial" panose="020B0604020202020204" pitchFamily="34" charset="0"/>
                      </a:endParaRPr>
                    </a:p>
                  </a:txBody>
                  <a:tcPr/>
                </a:tc>
              </a:tr>
              <a:tr h="407497">
                <a:tc>
                  <a:txBody>
                    <a:bodyPr/>
                    <a:lstStyle/>
                    <a:p>
                      <a:pPr algn="ctr"/>
                      <a:r>
                        <a:rPr lang="ru-RU" sz="1200" dirty="0" smtClean="0">
                          <a:latin typeface="Arial" panose="020B0604020202020204" pitchFamily="34" charset="0"/>
                          <a:cs typeface="Arial" panose="020B0604020202020204" pitchFamily="34" charset="0"/>
                        </a:rPr>
                        <a:t>3</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spc="-10" dirty="0" smtClean="0">
                          <a:effectLst/>
                          <a:latin typeface="Arial" panose="020B0604020202020204" pitchFamily="34" charset="0"/>
                          <a:ea typeface="Times New Roman"/>
                          <a:cs typeface="Arial" panose="020B0604020202020204" pitchFamily="34" charset="0"/>
                        </a:rPr>
                        <a:t>Состоящий в едином реестре субъектов малого и среднего предпринимательства, размещенном на сайте Федеральной налоговой службы</a:t>
                      </a:r>
                      <a:endParaRPr lang="ru-RU"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министерство самостоятельно проверяет информацию</a:t>
                      </a:r>
                    </a:p>
                  </a:txBody>
                  <a:tcPr/>
                </a:tc>
              </a:tr>
              <a:tr h="407497">
                <a:tc>
                  <a:txBody>
                    <a:bodyPr/>
                    <a:lstStyle/>
                    <a:p>
                      <a:pPr algn="ctr"/>
                      <a:r>
                        <a:rPr lang="ru-RU" sz="1200" dirty="0" smtClean="0">
                          <a:latin typeface="Arial" panose="020B0604020202020204" pitchFamily="34" charset="0"/>
                          <a:cs typeface="Arial" panose="020B0604020202020204" pitchFamily="34" charset="0"/>
                        </a:rPr>
                        <a:t>4</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effectLst/>
                          <a:latin typeface="Arial" panose="020B0604020202020204" pitchFamily="34" charset="0"/>
                          <a:ea typeface="Times New Roman"/>
                          <a:cs typeface="Arial" panose="020B0604020202020204" pitchFamily="34" charset="0"/>
                        </a:rPr>
                        <a:t>Количество членов которого составляет не менее 5 личных подсобных хозяйств и (или) 3 иных сельскохозяйственных товаропроизводителей</a:t>
                      </a:r>
                      <a:endParaRPr lang="ru-RU"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tc>
                <a:tc>
                  <a:txBody>
                    <a:bodyPr/>
                    <a:lstStyle/>
                    <a:p>
                      <a:pPr algn="just"/>
                      <a:r>
                        <a:rPr lang="ru-RU" sz="1200" dirty="0" smtClean="0">
                          <a:effectLst/>
                          <a:latin typeface="Arial" panose="020B0604020202020204" pitchFamily="34" charset="0"/>
                          <a:ea typeface="Times New Roman"/>
                          <a:cs typeface="Arial" panose="020B0604020202020204" pitchFamily="34" charset="0"/>
                        </a:rPr>
                        <a:t>Реестр членов кооператива по состоянию на 1-е число месяца представления документов в орган местного самоуправления</a:t>
                      </a:r>
                      <a:endParaRPr lang="ru-RU" sz="1200" b="0" i="0" u="none" strike="noStrike" baseline="0" dirty="0" smtClean="0">
                        <a:latin typeface="Arial" panose="020B0604020202020204" pitchFamily="34" charset="0"/>
                        <a:cs typeface="Arial" panose="020B0604020202020204" pitchFamily="34" charset="0"/>
                      </a:endParaRPr>
                    </a:p>
                  </a:txBody>
                  <a:tcPr/>
                </a:tc>
              </a:tr>
              <a:tr h="407497">
                <a:tc>
                  <a:txBody>
                    <a:bodyPr/>
                    <a:lstStyle/>
                    <a:p>
                      <a:pPr algn="ctr"/>
                      <a:r>
                        <a:rPr lang="ru-RU" sz="1200" dirty="0" smtClean="0">
                          <a:latin typeface="Arial" panose="020B0604020202020204" pitchFamily="34" charset="0"/>
                          <a:cs typeface="Arial" panose="020B0604020202020204" pitchFamily="34" charset="0"/>
                        </a:rPr>
                        <a:t>5</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effectLst/>
                          <a:latin typeface="Arial" panose="020B0604020202020204" pitchFamily="34" charset="0"/>
                          <a:ea typeface="Times New Roman"/>
                          <a:cs typeface="Arial" panose="020B0604020202020204" pitchFamily="34" charset="0"/>
                        </a:rPr>
                        <a:t>Члены которого из числа сельскохозяйственных товаропроизводителей, кроме личных подсобных хозяйств, отвечают установленным Федеральным законом </a:t>
                      </a:r>
                      <a:r>
                        <a:rPr lang="ru-RU" sz="1200" spc="-10" dirty="0" smtClean="0">
                          <a:effectLst/>
                          <a:latin typeface="Arial" panose="020B0604020202020204" pitchFamily="34" charset="0"/>
                          <a:ea typeface="Times New Roman"/>
                          <a:cs typeface="Arial" panose="020B0604020202020204" pitchFamily="34" charset="0"/>
                        </a:rPr>
                        <a:t>от 24.07.2007 № 209-ФЗ</a:t>
                      </a:r>
                      <a:r>
                        <a:rPr lang="ru-RU" sz="1200" dirty="0" smtClean="0">
                          <a:effectLst/>
                          <a:latin typeface="Arial" panose="020B0604020202020204" pitchFamily="34" charset="0"/>
                          <a:ea typeface="Times New Roman"/>
                          <a:cs typeface="Arial" panose="020B0604020202020204" pitchFamily="34" charset="0"/>
                        </a:rPr>
                        <a:t> «О развитии малого и среднего предпринимательства в Российской Федерации» критериям </a:t>
                      </a:r>
                      <a:r>
                        <a:rPr lang="ru-RU" sz="1200" dirty="0" err="1" smtClean="0">
                          <a:effectLst/>
                          <a:latin typeface="Arial" panose="020B0604020202020204" pitchFamily="34" charset="0"/>
                          <a:ea typeface="Times New Roman"/>
                          <a:cs typeface="Arial" panose="020B0604020202020204" pitchFamily="34" charset="0"/>
                        </a:rPr>
                        <a:t>микропредприятия</a:t>
                      </a:r>
                      <a:r>
                        <a:rPr lang="ru-RU" sz="1200" dirty="0" smtClean="0">
                          <a:effectLst/>
                          <a:latin typeface="Arial" panose="020B0604020202020204" pitchFamily="34" charset="0"/>
                          <a:ea typeface="Times New Roman"/>
                          <a:cs typeface="Arial" panose="020B0604020202020204" pitchFamily="34" charset="0"/>
                        </a:rPr>
                        <a:t> </a:t>
                      </a:r>
                      <a:r>
                        <a:rPr lang="ru-RU" sz="1200" dirty="0" smtClean="0">
                          <a:solidFill>
                            <a:srgbClr val="FF0000"/>
                          </a:solidFill>
                          <a:effectLst/>
                          <a:latin typeface="Arial" panose="020B0604020202020204" pitchFamily="34" charset="0"/>
                          <a:ea typeface="Times New Roman"/>
                          <a:cs typeface="Arial" panose="020B0604020202020204" pitchFamily="34" charset="0"/>
                        </a:rPr>
                        <a:t>или малого предприятия</a:t>
                      </a:r>
                      <a:endParaRPr lang="ru-RU" sz="1200" b="0" i="0" u="none" strike="noStrike" kern="1200" baseline="0" dirty="0" smtClean="0">
                        <a:solidFill>
                          <a:srgbClr val="FF0000"/>
                        </a:solidFill>
                        <a:latin typeface="Arial" panose="020B0604020202020204" pitchFamily="34" charset="0"/>
                        <a:ea typeface="+mn-ea"/>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b="0" i="0" u="none" strike="noStrike" baseline="0" dirty="0" smtClean="0">
                          <a:latin typeface="Arial" panose="020B0604020202020204" pitchFamily="34" charset="0"/>
                          <a:cs typeface="Arial" panose="020B0604020202020204" pitchFamily="34" charset="0"/>
                        </a:rPr>
                        <a:t>министерство самостоятельно проверяет информацию</a:t>
                      </a:r>
                    </a:p>
                  </a:txBody>
                  <a:tcPr/>
                </a:tc>
              </a:tr>
            </a:tbl>
          </a:graphicData>
        </a:graphic>
      </p:graphicFrame>
    </p:spTree>
    <p:extLst>
      <p:ext uri="{BB962C8B-B14F-4D97-AF65-F5344CB8AC3E}">
        <p14:creationId xmlns:p14="http://schemas.microsoft.com/office/powerpoint/2010/main" val="1554653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chor="t">
            <a:normAutofit/>
          </a:bodyPr>
          <a:lstStyle/>
          <a:p>
            <a:r>
              <a:rPr lang="ru-RU" sz="2300" dirty="0" smtClean="0">
                <a:latin typeface="Arial" panose="020B0604020202020204" pitchFamily="34" charset="0"/>
                <a:cs typeface="Arial" panose="020B0604020202020204" pitchFamily="34" charset="0"/>
              </a:rPr>
              <a:t>Общие условия предоставления субсидий</a:t>
            </a:r>
            <a:endParaRPr lang="ru-RU" sz="2300" dirty="0">
              <a:latin typeface="Arial" panose="020B0604020202020204" pitchFamily="34" charset="0"/>
              <a:cs typeface="Arial" panose="020B0604020202020204" pitchFamily="34"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2747829864"/>
              </p:ext>
            </p:extLst>
          </p:nvPr>
        </p:nvGraphicFramePr>
        <p:xfrm>
          <a:off x="539552" y="1124744"/>
          <a:ext cx="7931224" cy="4328160"/>
        </p:xfrm>
        <a:graphic>
          <a:graphicData uri="http://schemas.openxmlformats.org/drawingml/2006/table">
            <a:tbl>
              <a:tblPr firstRow="1" bandRow="1">
                <a:tableStyleId>{5940675A-B579-460E-94D1-54222C63F5DA}</a:tableStyleId>
              </a:tblPr>
              <a:tblGrid>
                <a:gridCol w="442392"/>
                <a:gridCol w="4248472"/>
                <a:gridCol w="3240360"/>
              </a:tblGrid>
              <a:tr h="407497">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Наименование условия</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baseline="0" dirty="0" smtClean="0">
                          <a:latin typeface="Times New Roman" panose="02020603050405020304" pitchFamily="18" charset="0"/>
                          <a:cs typeface="Times New Roman" panose="02020603050405020304" pitchFamily="18" charset="0"/>
                        </a:rPr>
                        <a:t>Подтверждение выполнения условия</a:t>
                      </a:r>
                      <a:endParaRPr lang="ru-RU" sz="1600" dirty="0">
                        <a:latin typeface="Times New Roman" panose="02020603050405020304" pitchFamily="18" charset="0"/>
                        <a:cs typeface="Times New Roman" panose="02020603050405020304" pitchFamily="18" charset="0"/>
                      </a:endParaRPr>
                    </a:p>
                  </a:txBody>
                  <a:tcPr/>
                </a:tc>
              </a:tr>
              <a:tr h="570495">
                <a:tc>
                  <a:txBody>
                    <a:bodyPr/>
                    <a:lstStyle/>
                    <a:p>
                      <a:pPr algn="ctr"/>
                      <a:r>
                        <a:rPr lang="ru-RU" sz="1200" dirty="0" smtClean="0">
                          <a:latin typeface="Arial" panose="020B0604020202020204" pitchFamily="34" charset="0"/>
                          <a:cs typeface="Arial" panose="020B0604020202020204" pitchFamily="34" charset="0"/>
                        </a:rPr>
                        <a:t>1</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Times New Roman" panose="02020603050405020304" pitchFamily="18" charset="0"/>
                          <a:ea typeface="+mn-ea"/>
                          <a:cs typeface="Times New Roman" panose="02020603050405020304" pitchFamily="18" charset="0"/>
                        </a:rPr>
                        <a:t>В случае наличия соглашения (дополнительного соглашения) между министерством и сельскохозяйственным потребительским кооперативом о предоставлении соответствующей субсидии, согласно типовой форме, установленной министерством финансов Кировской области, предусматривающего результат предоставления субсидии и его значение, требование к отчетности о выполнении соглашения о предоставлении субсидии, формы отчетности и сроки их предоставления, а также формы дополнительной отчетности и сроки их представления </a:t>
                      </a:r>
                      <a:endParaRPr lang="ru-RU" sz="16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just"/>
                      <a:r>
                        <a:rPr lang="ru-RU" sz="1600" dirty="0" smtClean="0">
                          <a:latin typeface="Times New Roman" panose="02020603050405020304" pitchFamily="18" charset="0"/>
                          <a:cs typeface="Times New Roman" panose="02020603050405020304" pitchFamily="18" charset="0"/>
                        </a:rPr>
                        <a:t>согласованное</a:t>
                      </a:r>
                      <a:r>
                        <a:rPr lang="ru-RU" sz="1600" baseline="0" dirty="0" smtClean="0">
                          <a:latin typeface="Times New Roman" panose="02020603050405020304" pitchFamily="18" charset="0"/>
                          <a:cs typeface="Times New Roman" panose="02020603050405020304" pitchFamily="18" charset="0"/>
                        </a:rPr>
                        <a:t> с министерством значение </a:t>
                      </a:r>
                      <a:r>
                        <a:rPr lang="ru-RU" sz="1600" baseline="0" dirty="0" smtClean="0">
                          <a:latin typeface="Times New Roman" panose="02020603050405020304" pitchFamily="18" charset="0"/>
                          <a:cs typeface="Times New Roman" panose="02020603050405020304" pitchFamily="18" charset="0"/>
                        </a:rPr>
                        <a:t>результата «</a:t>
                      </a:r>
                      <a:r>
                        <a:rPr lang="ru-RU" sz="1600" dirty="0" smtClean="0">
                          <a:effectLst/>
                          <a:latin typeface="Times New Roman" panose="02020603050405020304" pitchFamily="18" charset="0"/>
                          <a:ea typeface="Times New Roman"/>
                          <a:cs typeface="Times New Roman" panose="02020603050405020304" pitchFamily="18" charset="0"/>
                        </a:rPr>
                        <a:t>Количество </a:t>
                      </a:r>
                      <a:r>
                        <a:rPr lang="ru-RU" sz="1600" dirty="0" smtClean="0">
                          <a:effectLst/>
                          <a:latin typeface="Times New Roman" panose="02020603050405020304" pitchFamily="18" charset="0"/>
                          <a:ea typeface="Times New Roman"/>
                          <a:cs typeface="Times New Roman" panose="02020603050405020304" pitchFamily="18" charset="0"/>
                        </a:rPr>
                        <a:t>принятых членов сельскохозяйственных потребительских кооперативов (кроме кредитных) из числа субъектов МСП, включая личных подсобных хозяйств и крестьянских (фермерских) хозяйств, в году предоставления государственной поддержки»</a:t>
                      </a:r>
                      <a:endParaRPr lang="ru-RU" sz="16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222891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587353" y="365126"/>
            <a:ext cx="4927997" cy="1325563"/>
          </a:xfrm>
        </p:spPr>
        <p:txBody>
          <a:bodyPr>
            <a:normAutofit fontScale="90000"/>
          </a:bodyPr>
          <a:lstStyle/>
          <a:p>
            <a:pPr algn="ctr" eaLnBrk="1" hangingPunct="1"/>
            <a:r>
              <a:rPr lang="ru-RU" altLang="ru-RU" dirty="0" smtClean="0"/>
              <a:t>Правовое основание</a:t>
            </a:r>
          </a:p>
        </p:txBody>
      </p:sp>
      <p:graphicFrame>
        <p:nvGraphicFramePr>
          <p:cNvPr id="4" name="Content Placeholder 3"/>
          <p:cNvGraphicFramePr>
            <a:graphicFrameLocks noGrp="1"/>
          </p:cNvGraphicFramePr>
          <p:nvPr>
            <p:ph idx="1"/>
          </p:nvPr>
        </p:nvGraphicFramePr>
        <p:xfrm>
          <a:off x="467544" y="1412776"/>
          <a:ext cx="818496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00" name="TextBox 2"/>
          <p:cNvSpPr txBox="1">
            <a:spLocks noChangeArrowheads="1"/>
          </p:cNvSpPr>
          <p:nvPr/>
        </p:nvSpPr>
        <p:spPr bwMode="auto">
          <a:xfrm>
            <a:off x="6660232" y="1484784"/>
            <a:ext cx="1944216" cy="584775"/>
          </a:xfrm>
          <a:prstGeom prst="rect">
            <a:avLst/>
          </a:prstGeom>
          <a:noFill/>
          <a:ln w="9525">
            <a:noFill/>
            <a:miter lim="800000"/>
            <a:headEnd/>
            <a:tailEnd/>
          </a:ln>
        </p:spPr>
        <p:txBody>
          <a:bodyPr wrap="square">
            <a:spAutoFit/>
          </a:bodyPr>
          <a:lstStyle/>
          <a:p>
            <a:pPr algn="ctr" eaLnBrk="1" hangingPunct="1"/>
            <a:r>
              <a:rPr lang="ru-RU" altLang="ru-RU" sz="1600" dirty="0">
                <a:solidFill>
                  <a:schemeClr val="bg1"/>
                </a:solidFill>
              </a:rPr>
              <a:t>Минсельхоз </a:t>
            </a:r>
            <a:r>
              <a:rPr lang="ru-RU" altLang="ru-RU" sz="1600" dirty="0" smtClean="0">
                <a:solidFill>
                  <a:schemeClr val="bg1"/>
                </a:solidFill>
              </a:rPr>
              <a:t>Кировской области</a:t>
            </a:r>
            <a:endParaRPr lang="ru-RU" altLang="ru-RU" sz="1600"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4"/>
          <p:cNvGraphicFramePr>
            <a:graphicFrameLocks noGrp="1"/>
          </p:cNvGraphicFramePr>
          <p:nvPr>
            <p:ph idx="1"/>
            <p:extLst>
              <p:ext uri="{D42A27DB-BD31-4B8C-83A1-F6EECF244321}">
                <p14:modId xmlns:p14="http://schemas.microsoft.com/office/powerpoint/2010/main" val="3514572131"/>
              </p:ext>
            </p:extLst>
          </p:nvPr>
        </p:nvGraphicFramePr>
        <p:xfrm>
          <a:off x="539552" y="1124745"/>
          <a:ext cx="7931224" cy="5212080"/>
        </p:xfrm>
        <a:graphic>
          <a:graphicData uri="http://schemas.openxmlformats.org/drawingml/2006/table">
            <a:tbl>
              <a:tblPr firstRow="1" bandRow="1">
                <a:tableStyleId>{5940675A-B579-460E-94D1-54222C63F5DA}</a:tableStyleId>
              </a:tblPr>
              <a:tblGrid>
                <a:gridCol w="442392"/>
                <a:gridCol w="4248472"/>
                <a:gridCol w="3240360"/>
              </a:tblGrid>
              <a:tr h="422122">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условия</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baseline="0" dirty="0" smtClean="0">
                          <a:latin typeface="Arial" panose="020B0604020202020204" pitchFamily="34" charset="0"/>
                          <a:cs typeface="Arial" panose="020B0604020202020204" pitchFamily="34" charset="0"/>
                        </a:rPr>
                        <a:t>Подтверждение выполнения условия</a:t>
                      </a:r>
                      <a:endParaRPr lang="ru-RU" sz="1200" dirty="0">
                        <a:latin typeface="Arial" panose="020B0604020202020204" pitchFamily="34" charset="0"/>
                        <a:cs typeface="Arial" panose="020B0604020202020204" pitchFamily="34" charset="0"/>
                      </a:endParaRPr>
                    </a:p>
                  </a:txBody>
                  <a:tcPr/>
                </a:tc>
              </a:tr>
              <a:tr h="525780">
                <a:tc>
                  <a:txBody>
                    <a:bodyPr/>
                    <a:lstStyle/>
                    <a:p>
                      <a:pPr algn="ctr"/>
                      <a:r>
                        <a:rPr lang="ru-RU" sz="1200" dirty="0" smtClean="0">
                          <a:latin typeface="Arial" panose="020B0604020202020204" pitchFamily="34" charset="0"/>
                          <a:cs typeface="Arial" panose="020B0604020202020204" pitchFamily="34" charset="0"/>
                        </a:rPr>
                        <a:t>2</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В случае если по состоянию на 1-е число месяца обращения за субсидиями:</a:t>
                      </a:r>
                    </a:p>
                    <a:p>
                      <a:pPr marL="360363" indent="0" algn="just"/>
                      <a:r>
                        <a:rPr lang="ru-RU" sz="1200" b="0" i="0" u="none" strike="noStrike" baseline="0" dirty="0" smtClean="0">
                          <a:latin typeface="Arial" panose="020B0604020202020204" pitchFamily="34" charset="0"/>
                          <a:cs typeface="Arial" panose="020B0604020202020204" pitchFamily="34" charset="0"/>
                        </a:rPr>
                        <a:t>у кооператива отсутствует неисполненная обязанность по уплате налогов, сборов, страховых взносов, пеней, штрафов, процентов, подлежащих уплате в соответствии с законодательством Российской Федерации о налогах и сборах;</a:t>
                      </a:r>
                    </a:p>
                    <a:p>
                      <a:pPr marL="360363" indent="0" algn="just"/>
                      <a:r>
                        <a:rPr lang="ru-RU" sz="1200" b="0" i="0" u="none" strike="noStrike" baseline="0" dirty="0" smtClean="0">
                          <a:latin typeface="Arial" panose="020B0604020202020204" pitchFamily="34" charset="0"/>
                          <a:cs typeface="Arial" panose="020B0604020202020204" pitchFamily="34" charset="0"/>
                        </a:rPr>
                        <a:t>у кооператива отсутствует просроченная задолженность по возврату в областной бюджет субсидий, бюджетных инвестиций, предоставленных в том числе в соответствии с иными правовыми актами, и иная просроченная задолженность перед областным бюджетом;</a:t>
                      </a:r>
                    </a:p>
                    <a:p>
                      <a:pPr marL="360363" indent="0" algn="just"/>
                      <a:r>
                        <a:rPr lang="ru-RU" sz="1200" b="0" i="0" u="none" strike="noStrike" baseline="0" dirty="0" smtClean="0">
                          <a:latin typeface="Arial" panose="020B0604020202020204" pitchFamily="34" charset="0"/>
                          <a:cs typeface="Arial" panose="020B0604020202020204" pitchFamily="34" charset="0"/>
                        </a:rPr>
                        <a:t>кооператив не находится в процессе реорганизации, ликвидации, банкротства</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b="0" i="0" u="none" strike="noStrike" spc="-20" baseline="0" dirty="0" smtClean="0">
                          <a:latin typeface="Arial"/>
                        </a:rPr>
                        <a:t>справки об отсутствии (наличии) у заявителя задолженности по налогам (сборам), по страховым взносам и начисленным по ним пеням и штрафам, выданные налоговым органом и региональным отделением Фонда социального страхования Российской Федерации</a:t>
                      </a:r>
                      <a:endParaRPr lang="ru-RU" sz="12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dirty="0" smtClean="0">
                        <a:latin typeface="Arial" panose="020B0604020202020204" pitchFamily="34" charset="0"/>
                        <a:cs typeface="Arial" panose="020B0604020202020204" pitchFamily="34" charset="0"/>
                      </a:endParaRPr>
                    </a:p>
                  </a:txBody>
                  <a:tcPr/>
                </a:tc>
              </a:tr>
              <a:tr h="411480">
                <a:tc>
                  <a:txBody>
                    <a:bodyPr/>
                    <a:lstStyle/>
                    <a:p>
                      <a:pPr algn="ctr"/>
                      <a:r>
                        <a:rPr lang="ru-RU" sz="1200" dirty="0" smtClean="0">
                          <a:latin typeface="Arial" panose="020B0604020202020204" pitchFamily="34" charset="0"/>
                          <a:cs typeface="Arial" panose="020B0604020202020204" pitchFamily="34" charset="0"/>
                        </a:rPr>
                        <a:t>3</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spc="-20" dirty="0" smtClean="0">
                          <a:effectLst/>
                          <a:latin typeface="Arial" panose="020B0604020202020204" pitchFamily="34" charset="0"/>
                          <a:ea typeface="Times New Roman"/>
                          <a:cs typeface="Arial" panose="020B0604020202020204" pitchFamily="34" charset="0"/>
                        </a:rPr>
                        <a:t>Кооператив не получал средства на цели</a:t>
                      </a:r>
                      <a:r>
                        <a:rPr lang="ru-RU" sz="1200" spc="-20" baseline="0" dirty="0" smtClean="0">
                          <a:effectLst/>
                          <a:latin typeface="Arial" panose="020B0604020202020204" pitchFamily="34" charset="0"/>
                          <a:ea typeface="Times New Roman"/>
                          <a:cs typeface="Arial" panose="020B0604020202020204" pitchFamily="34" charset="0"/>
                        </a:rPr>
                        <a:t> </a:t>
                      </a:r>
                      <a:r>
                        <a:rPr lang="ru-RU" sz="1200" spc="-10" dirty="0" smtClean="0">
                          <a:effectLst/>
                          <a:latin typeface="Arial" panose="020B0604020202020204" pitchFamily="34" charset="0"/>
                          <a:ea typeface="Times New Roman"/>
                          <a:cs typeface="Arial" panose="020B0604020202020204" pitchFamily="34" charset="0"/>
                        </a:rPr>
                        <a:t>на основании иных нормативных правовых актов или муниципальных правовых актов</a:t>
                      </a:r>
                      <a:endParaRPr lang="ru-RU"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tc>
                <a:tc>
                  <a:txBody>
                    <a:bodyPr/>
                    <a:lstStyle/>
                    <a:p>
                      <a:pPr algn="just"/>
                      <a:r>
                        <a:rPr lang="ru-RU" sz="1200" dirty="0" smtClean="0">
                          <a:latin typeface="Arial" panose="020B0604020202020204" pitchFamily="34" charset="0"/>
                          <a:cs typeface="Arial" panose="020B0604020202020204" pitchFamily="34" charset="0"/>
                        </a:rPr>
                        <a:t>информация о соблюдении указывается в заявлении;</a:t>
                      </a:r>
                    </a:p>
                    <a:p>
                      <a:pPr algn="just"/>
                      <a:r>
                        <a:rPr lang="ru-RU" sz="1200" dirty="0" smtClean="0">
                          <a:latin typeface="Arial" panose="020B0604020202020204" pitchFamily="34" charset="0"/>
                          <a:cs typeface="Arial" panose="020B0604020202020204" pitchFamily="34" charset="0"/>
                        </a:rPr>
                        <a:t>министерство</a:t>
                      </a:r>
                      <a:r>
                        <a:rPr lang="ru-RU" sz="1200" baseline="0" dirty="0" smtClean="0">
                          <a:latin typeface="Arial" panose="020B0604020202020204" pitchFamily="34" charset="0"/>
                          <a:cs typeface="Arial" panose="020B0604020202020204" pitchFamily="34" charset="0"/>
                        </a:rPr>
                        <a:t> проводит проверку выполнения условия</a:t>
                      </a:r>
                      <a:endParaRPr lang="ru-RU" sz="1200" dirty="0">
                        <a:latin typeface="Arial" panose="020B0604020202020204" pitchFamily="34" charset="0"/>
                        <a:cs typeface="Arial" panose="020B0604020202020204" pitchFamily="34" charset="0"/>
                      </a:endParaRPr>
                    </a:p>
                  </a:txBody>
                  <a:tcPr/>
                </a:tc>
              </a:tr>
              <a:tr h="422122">
                <a:tc>
                  <a:txBody>
                    <a:bodyPr/>
                    <a:lstStyle/>
                    <a:p>
                      <a:pPr algn="ctr"/>
                      <a:r>
                        <a:rPr lang="ru-RU" sz="1200" dirty="0" smtClean="0">
                          <a:latin typeface="Arial" panose="020B0604020202020204" pitchFamily="34" charset="0"/>
                          <a:cs typeface="Arial" panose="020B0604020202020204" pitchFamily="34" charset="0"/>
                        </a:rPr>
                        <a:t>4</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dirty="0" smtClean="0">
                          <a:effectLst/>
                          <a:latin typeface="Arial" panose="020B0604020202020204" pitchFamily="34" charset="0"/>
                          <a:ea typeface="Times New Roman"/>
                          <a:cs typeface="Arial" panose="020B0604020202020204" pitchFamily="34" charset="0"/>
                        </a:rPr>
                        <a:t>В случае если кооператив не менее 50% объема работ (услуг) оказывает членам кооператива</a:t>
                      </a:r>
                      <a:endParaRPr lang="ru-RU" sz="1200" b="0" i="0" u="none" strike="noStrike" baseline="0" dirty="0" smtClean="0">
                        <a:latin typeface="Arial" panose="020B0604020202020204" pitchFamily="34" charset="0"/>
                        <a:cs typeface="Arial" panose="020B0604020202020204" pitchFamily="34" charset="0"/>
                      </a:endParaRPr>
                    </a:p>
                  </a:txBody>
                  <a:tcPr/>
                </a:tc>
                <a:tc>
                  <a:txBody>
                    <a:bodyPr/>
                    <a:lstStyle/>
                    <a:p>
                      <a:pPr algn="just"/>
                      <a:r>
                        <a:rPr lang="ru-RU" sz="1200" spc="-20" dirty="0" smtClean="0">
                          <a:effectLst/>
                          <a:latin typeface="Arial" panose="020B0604020202020204" pitchFamily="34" charset="0"/>
                          <a:ea typeface="Times New Roman"/>
                          <a:cs typeface="Arial" panose="020B0604020202020204" pitchFamily="34" charset="0"/>
                        </a:rPr>
                        <a:t>заключение ревизионного </a:t>
                      </a:r>
                      <a:r>
                        <a:rPr lang="ru-RU" sz="1200" spc="-20" dirty="0" smtClean="0">
                          <a:effectLst/>
                          <a:latin typeface="Arial" panose="020B0604020202020204" pitchFamily="34" charset="0"/>
                          <a:ea typeface="Times New Roman"/>
                          <a:cs typeface="Arial" panose="020B0604020202020204" pitchFamily="34" charset="0"/>
                        </a:rPr>
                        <a:t>союза</a:t>
                      </a:r>
                      <a:endParaRPr lang="ru-RU" sz="1200" dirty="0" smtClean="0">
                        <a:latin typeface="Arial" panose="020B0604020202020204" pitchFamily="34" charset="0"/>
                        <a:cs typeface="Arial" panose="020B0604020202020204" pitchFamily="34" charset="0"/>
                      </a:endParaRPr>
                    </a:p>
                  </a:txBody>
                  <a:tcPr/>
                </a:tc>
              </a:tr>
              <a:tr h="556174">
                <a:tc>
                  <a:txBody>
                    <a:bodyPr/>
                    <a:lstStyle/>
                    <a:p>
                      <a:pPr algn="ctr"/>
                      <a:r>
                        <a:rPr lang="ru-RU" sz="1200" dirty="0" smtClean="0">
                          <a:latin typeface="Arial" panose="020B0604020202020204" pitchFamily="34" charset="0"/>
                          <a:cs typeface="Arial" panose="020B0604020202020204" pitchFamily="34" charset="0"/>
                        </a:rPr>
                        <a:t>5</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kern="1200" dirty="0" smtClean="0">
                          <a:solidFill>
                            <a:schemeClr val="tx1"/>
                          </a:solidFill>
                          <a:effectLst/>
                          <a:latin typeface="Arial" panose="020B0604020202020204" pitchFamily="34" charset="0"/>
                          <a:ea typeface="+mn-ea"/>
                          <a:cs typeface="Arial" panose="020B0604020202020204" pitchFamily="34" charset="0"/>
                        </a:rPr>
                        <a:t>В случае если кооператив является членом одного из ревизионных союзов</a:t>
                      </a:r>
                      <a:endParaRPr lang="ru-RU" sz="1200" b="0" i="0" u="none" strike="noStrike" baseline="0" dirty="0" smtClean="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b="0" i="0" u="none" strike="noStrike" baseline="0" dirty="0" smtClean="0">
                          <a:latin typeface="Arial"/>
                        </a:rPr>
                        <a:t>справка (уведомление) о членстве в ревизионном союзе, выданную ревизионным союзом </a:t>
                      </a:r>
                    </a:p>
                  </a:txBody>
                  <a:tcPr/>
                </a:tc>
              </a:tr>
            </a:tbl>
          </a:graphicData>
        </a:graphic>
      </p:graphicFrame>
    </p:spTree>
    <p:extLst>
      <p:ext uri="{BB962C8B-B14F-4D97-AF65-F5344CB8AC3E}">
        <p14:creationId xmlns:p14="http://schemas.microsoft.com/office/powerpoint/2010/main" val="267415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354162"/>
          </a:xfrm>
        </p:spPr>
        <p:txBody>
          <a:bodyPr anchor="t">
            <a:noAutofit/>
          </a:bodyPr>
          <a:lstStyle/>
          <a:p>
            <a:r>
              <a:rPr lang="ru-RU" sz="1800" dirty="0">
                <a:latin typeface="Times New Roman" panose="02020603050405020304" pitchFamily="18" charset="0"/>
                <a:ea typeface="Times New Roman"/>
                <a:cs typeface="Times New Roman" panose="02020603050405020304" pitchFamily="18" charset="0"/>
              </a:rPr>
              <a:t>Субсидия из областного бюджета на возмещение части затрат, связанных с приобретением имущества по перечню, утвержденному Министерством сельского хозяйства Российской Федерации, в целях последующей передачи (реализации) приобретенного имущества в собственность членам </a:t>
            </a:r>
            <a:r>
              <a:rPr lang="ru-RU" sz="1800" dirty="0" smtClean="0">
                <a:latin typeface="Times New Roman" panose="02020603050405020304" pitchFamily="18" charset="0"/>
                <a:ea typeface="Times New Roman"/>
                <a:cs typeface="Times New Roman" panose="02020603050405020304" pitchFamily="18" charset="0"/>
              </a:rPr>
              <a:t>(кроме ассоциированных членов) данного </a:t>
            </a:r>
            <a:r>
              <a:rPr lang="ru-RU" sz="1800" dirty="0">
                <a:latin typeface="Times New Roman" panose="02020603050405020304" pitchFamily="18" charset="0"/>
                <a:ea typeface="Times New Roman"/>
                <a:cs typeface="Times New Roman" panose="02020603050405020304" pitchFamily="18" charset="0"/>
              </a:rPr>
              <a:t>сельскохозяйственного потребительского кооператива</a:t>
            </a:r>
            <a:endParaRPr lang="ru-RU" sz="1800" dirty="0">
              <a:latin typeface="Times New Roman" panose="02020603050405020304" pitchFamily="18" charset="0"/>
              <a:cs typeface="Times New Roman" panose="02020603050405020304" pitchFamily="18"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3761219933"/>
              </p:ext>
            </p:extLst>
          </p:nvPr>
        </p:nvGraphicFramePr>
        <p:xfrm>
          <a:off x="616732" y="2132856"/>
          <a:ext cx="7931224" cy="4006761"/>
        </p:xfrm>
        <a:graphic>
          <a:graphicData uri="http://schemas.openxmlformats.org/drawingml/2006/table">
            <a:tbl>
              <a:tblPr firstRow="1" bandRow="1">
                <a:tableStyleId>{5940675A-B579-460E-94D1-54222C63F5DA}</a:tableStyleId>
              </a:tblPr>
              <a:tblGrid>
                <a:gridCol w="442392"/>
                <a:gridCol w="4248472"/>
                <a:gridCol w="3240360"/>
              </a:tblGrid>
              <a:tr h="548909">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требования, порядок расчета</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требованию</a:t>
                      </a:r>
                      <a:endParaRPr lang="ru-RU" sz="1200" dirty="0">
                        <a:latin typeface="Arial" panose="020B0604020202020204" pitchFamily="34" charset="0"/>
                        <a:cs typeface="Arial" panose="020B0604020202020204" pitchFamily="34" charset="0"/>
                      </a:endParaRPr>
                    </a:p>
                  </a:txBody>
                  <a:tcPr/>
                </a:tc>
              </a:tr>
              <a:tr h="1389295">
                <a:tc>
                  <a:txBody>
                    <a:bodyPr/>
                    <a:lstStyle/>
                    <a:p>
                      <a:pPr algn="ctr"/>
                      <a:r>
                        <a:rPr lang="ru-RU" sz="1400" dirty="0" smtClean="0">
                          <a:latin typeface="Times New Roman" panose="02020603050405020304" pitchFamily="18" charset="0"/>
                          <a:cs typeface="Times New Roman" panose="02020603050405020304" pitchFamily="18" charset="0"/>
                        </a:rPr>
                        <a:t>1</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Имущество должно быть передано в собственность членов соответствующего </a:t>
                      </a: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кооператива (кроме ассоциированных членов).</a:t>
                      </a:r>
                    </a:p>
                    <a:p>
                      <a:pPr algn="just"/>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r>
                        <a:rPr lang="ru-RU" sz="1400" kern="1200" dirty="0" smtClean="0">
                          <a:solidFill>
                            <a:srgbClr val="FF0000"/>
                          </a:solidFill>
                          <a:effectLst/>
                          <a:latin typeface="Times New Roman" panose="02020603050405020304" pitchFamily="18" charset="0"/>
                          <a:ea typeface="+mn-ea"/>
                          <a:cs typeface="Times New Roman" panose="02020603050405020304" pitchFamily="18" charset="0"/>
                        </a:rPr>
                        <a:t>Имущество не может быть приобретено у членов (в том числе ассоциированных членов) данного кооператива</a:t>
                      </a:r>
                      <a:endParaRPr lang="ru-RU" sz="1400" b="0" i="0" u="none" strike="noStrike" baseline="0" dirty="0" smtClean="0">
                        <a:solidFill>
                          <a:srgbClr val="FF0000"/>
                        </a:solidFill>
                        <a:latin typeface="Times New Roman" panose="02020603050405020304" pitchFamily="18" charset="0"/>
                        <a:cs typeface="Times New Roman" panose="02020603050405020304" pitchFamily="18" charset="0"/>
                      </a:endParaRPr>
                    </a:p>
                  </a:txBody>
                  <a:tcPr/>
                </a:tc>
                <a:tc>
                  <a:txBody>
                    <a:bodyPr/>
                    <a:lstStyle/>
                    <a:p>
                      <a:pPr algn="just"/>
                      <a:r>
                        <a:rPr lang="ru-RU" sz="1400" dirty="0" smtClean="0">
                          <a:latin typeface="Times New Roman" panose="02020603050405020304" pitchFamily="18" charset="0"/>
                          <a:cs typeface="Times New Roman" panose="02020603050405020304" pitchFamily="18" charset="0"/>
                        </a:rPr>
                        <a:t>договоры купли-продажи с поставщиками</a:t>
                      </a:r>
                      <a:r>
                        <a:rPr lang="ru-RU" sz="1400" baseline="0" dirty="0" smtClean="0">
                          <a:latin typeface="Times New Roman" panose="02020603050405020304" pitchFamily="18" charset="0"/>
                          <a:cs typeface="Times New Roman" panose="02020603050405020304" pitchFamily="18" charset="0"/>
                        </a:rPr>
                        <a:t>, накладные, акты приема передач с поставщиками, платежные документы </a:t>
                      </a: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об оплате приобретаемого имущества</a:t>
                      </a:r>
                      <a:r>
                        <a:rPr lang="ru-RU" sz="1400" baseline="0" dirty="0" smtClean="0">
                          <a:latin typeface="Times New Roman" panose="02020603050405020304" pitchFamily="18" charset="0"/>
                          <a:cs typeface="Times New Roman" panose="02020603050405020304" pitchFamily="18" charset="0"/>
                        </a:rPr>
                        <a:t>;</a:t>
                      </a:r>
                    </a:p>
                    <a:p>
                      <a:pPr algn="just"/>
                      <a:r>
                        <a:rPr lang="ru-RU" sz="1400" baseline="0" dirty="0" smtClean="0">
                          <a:latin typeface="Times New Roman" panose="02020603050405020304" pitchFamily="18" charset="0"/>
                          <a:cs typeface="Times New Roman" panose="02020603050405020304" pitchFamily="18" charset="0"/>
                        </a:rPr>
                        <a:t>договоры купли продажи с членами кооператива,</a:t>
                      </a:r>
                    </a:p>
                    <a:p>
                      <a:pPr algn="just"/>
                      <a:r>
                        <a:rPr lang="ru-RU" sz="1400" baseline="0" dirty="0" smtClean="0">
                          <a:latin typeface="Times New Roman" panose="02020603050405020304" pitchFamily="18" charset="0"/>
                          <a:cs typeface="Times New Roman" panose="02020603050405020304" pitchFamily="18" charset="0"/>
                        </a:rPr>
                        <a:t>акты приема передач с членами кооператива</a:t>
                      </a:r>
                      <a:endParaRPr lang="ru-RU" sz="1400" dirty="0">
                        <a:latin typeface="Times New Roman" panose="02020603050405020304" pitchFamily="18" charset="0"/>
                        <a:cs typeface="Times New Roman" panose="02020603050405020304" pitchFamily="18" charset="0"/>
                      </a:endParaRPr>
                    </a:p>
                  </a:txBody>
                  <a:tcPr/>
                </a:tc>
              </a:tr>
              <a:tr h="1446172">
                <a:tc>
                  <a:txBody>
                    <a:bodyPr/>
                    <a:lstStyle/>
                    <a:p>
                      <a:pPr algn="ctr"/>
                      <a:r>
                        <a:rPr lang="ru-RU" sz="1400" dirty="0" smtClean="0">
                          <a:latin typeface="Times New Roman" panose="02020603050405020304" pitchFamily="18" charset="0"/>
                          <a:cs typeface="Times New Roman" panose="02020603050405020304" pitchFamily="18" charset="0"/>
                        </a:rPr>
                        <a:t>2</a:t>
                      </a:r>
                      <a:endParaRPr lang="ru-RU" sz="1400" dirty="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tx1"/>
                          </a:solidFill>
                          <a:effectLst/>
                          <a:latin typeface="Times New Roman" panose="02020603050405020304" pitchFamily="18" charset="0"/>
                          <a:ea typeface="+mn-ea"/>
                          <a:cs typeface="Times New Roman" panose="02020603050405020304" pitchFamily="18" charset="0"/>
                        </a:rPr>
                        <a:t>С</a:t>
                      </a:r>
                      <a:r>
                        <a:rPr lang="ru-RU" sz="1400" dirty="0" smtClean="0">
                          <a:effectLst/>
                          <a:latin typeface="Times New Roman" panose="02020603050405020304" pitchFamily="18" charset="0"/>
                          <a:ea typeface="Times New Roman"/>
                          <a:cs typeface="Times New Roman" panose="02020603050405020304" pitchFamily="18" charset="0"/>
                        </a:rPr>
                        <a:t>тоимость приобретенного с использованием средств государственной поддержки имущества, передаваемого (реализуемого) в собственность одного члена сельскохозяйственного потребительского кооператива, не может превышать 30% общей стоимости данного имущества</a:t>
                      </a:r>
                      <a:endPar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справка-расчет </a:t>
                      </a: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суммы субсидии</a:t>
                      </a:r>
                      <a:endParaRPr lang="ru-RU" sz="1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874953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354162"/>
          </a:xfrm>
        </p:spPr>
        <p:txBody>
          <a:bodyPr anchor="t">
            <a:noAutofit/>
          </a:bodyPr>
          <a:lstStyle/>
          <a:p>
            <a:r>
              <a:rPr lang="ru-RU" sz="1800" dirty="0">
                <a:latin typeface="Times New Roman" panose="02020603050405020304" pitchFamily="18" charset="0"/>
                <a:ea typeface="Times New Roman"/>
                <a:cs typeface="Times New Roman" panose="02020603050405020304" pitchFamily="18" charset="0"/>
              </a:rPr>
              <a:t>Субсидия из областного бюджета на возмещение части затрат, связанных с приобретением имущества по перечню, утвержденному Министерством сельского хозяйства Российской Федерации, в целях последующей передачи (реализации) приобретенного имущества в собственность членам </a:t>
            </a:r>
            <a:r>
              <a:rPr lang="ru-RU" sz="1800" dirty="0" smtClean="0">
                <a:latin typeface="Times New Roman" panose="02020603050405020304" pitchFamily="18" charset="0"/>
                <a:ea typeface="Times New Roman"/>
                <a:cs typeface="Times New Roman" panose="02020603050405020304" pitchFamily="18" charset="0"/>
              </a:rPr>
              <a:t>(кроме ассоциированных членов) данного </a:t>
            </a:r>
            <a:r>
              <a:rPr lang="ru-RU" sz="1800" dirty="0">
                <a:latin typeface="Times New Roman" panose="02020603050405020304" pitchFamily="18" charset="0"/>
                <a:ea typeface="Times New Roman"/>
                <a:cs typeface="Times New Roman" panose="02020603050405020304" pitchFamily="18" charset="0"/>
              </a:rPr>
              <a:t>сельскохозяйственного потребительского кооператива</a:t>
            </a:r>
            <a:endParaRPr lang="ru-RU" sz="1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2492896"/>
            <a:ext cx="8229600" cy="3633267"/>
          </a:xfrm>
        </p:spPr>
        <p:txBody>
          <a:bodyPr/>
          <a:lstStyle/>
          <a:p>
            <a:pPr marL="0" indent="0" algn="just">
              <a:buNone/>
            </a:pPr>
            <a:endParaRPr lang="ru-RU" sz="2400" dirty="0" smtClean="0">
              <a:latin typeface="Times New Roman" panose="02020603050405020304" pitchFamily="18" charset="0"/>
              <a:cs typeface="Times New Roman" panose="02020603050405020304" pitchFamily="18" charset="0"/>
            </a:endParaRPr>
          </a:p>
          <a:p>
            <a:pPr marL="0" indent="0" algn="just">
              <a:buNone/>
            </a:pP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smtClean="0">
                <a:latin typeface="Times New Roman" panose="02020603050405020304" pitchFamily="18" charset="0"/>
                <a:cs typeface="Times New Roman" panose="02020603050405020304" pitchFamily="18" charset="0"/>
              </a:rPr>
              <a:t>Сумма </a:t>
            </a:r>
            <a:r>
              <a:rPr lang="ru-RU" sz="2400" dirty="0">
                <a:latin typeface="Times New Roman" panose="02020603050405020304" pitchFamily="18" charset="0"/>
                <a:cs typeface="Times New Roman" panose="02020603050405020304" pitchFamily="18" charset="0"/>
              </a:rPr>
              <a:t>субсидии рассчитывается в размере 50% стоимости приобретаемого кооперативом имущества, но не более 3 млн. рублей на один сельскохозяйственный потребительский кооператив (без учета налога на добавленную </a:t>
            </a:r>
            <a:r>
              <a:rPr lang="ru-RU" sz="2400" dirty="0" smtClean="0">
                <a:latin typeface="Times New Roman" panose="02020603050405020304" pitchFamily="18" charset="0"/>
                <a:cs typeface="Times New Roman" panose="02020603050405020304" pitchFamily="18" charset="0"/>
              </a:rPr>
              <a:t>стоимость)</a:t>
            </a:r>
            <a:endParaRPr lang="ru-RU" dirty="0"/>
          </a:p>
        </p:txBody>
      </p:sp>
    </p:spTree>
    <p:extLst>
      <p:ext uri="{BB962C8B-B14F-4D97-AF65-F5344CB8AC3E}">
        <p14:creationId xmlns:p14="http://schemas.microsoft.com/office/powerpoint/2010/main" val="7089794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chor="t">
            <a:noAutofit/>
          </a:bodyPr>
          <a:lstStyle/>
          <a:p>
            <a:r>
              <a:rPr lang="ru-RU" sz="1800" spc="-20" dirty="0">
                <a:latin typeface="Arial" panose="020B0604020202020204" pitchFamily="34" charset="0"/>
                <a:ea typeface="Times New Roman"/>
                <a:cs typeface="Arial" panose="020B0604020202020204" pitchFamily="34" charset="0"/>
              </a:rPr>
              <a:t>Субсидия из областного бюджета на возмещение части затрат, связанных с приобретением сельскохозяйственной техники, оборудования для переработки сельскохозяйственной продукции (за исключением  продукции свиноводства) и мобильных торговых объектов для оказания услуг членам сельскохозяйственного потребительского </a:t>
            </a:r>
            <a:r>
              <a:rPr lang="ru-RU" sz="1800" spc="-20" dirty="0" smtClean="0">
                <a:latin typeface="Arial" panose="020B0604020202020204" pitchFamily="34" charset="0"/>
                <a:ea typeface="Times New Roman"/>
                <a:cs typeface="Arial" panose="020B0604020202020204" pitchFamily="34" charset="0"/>
              </a:rPr>
              <a:t>кооператива</a:t>
            </a:r>
            <a:endParaRPr lang="ru-RU" sz="1800" dirty="0">
              <a:latin typeface="Arial" panose="020B0604020202020204" pitchFamily="34" charset="0"/>
              <a:cs typeface="Arial" panose="020B0604020202020204" pitchFamily="34"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823828820"/>
              </p:ext>
            </p:extLst>
          </p:nvPr>
        </p:nvGraphicFramePr>
        <p:xfrm>
          <a:off x="611560" y="1988839"/>
          <a:ext cx="7931224" cy="4267200"/>
        </p:xfrm>
        <a:graphic>
          <a:graphicData uri="http://schemas.openxmlformats.org/drawingml/2006/table">
            <a:tbl>
              <a:tblPr firstRow="1" bandRow="1">
                <a:tableStyleId>{5940675A-B579-460E-94D1-54222C63F5DA}</a:tableStyleId>
              </a:tblPr>
              <a:tblGrid>
                <a:gridCol w="442392"/>
                <a:gridCol w="4248472"/>
                <a:gridCol w="3240360"/>
              </a:tblGrid>
              <a:tr h="241176">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требования, порядок расчета</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1</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spc="-20" dirty="0" smtClean="0">
                          <a:effectLst/>
                          <a:latin typeface="Times New Roman" panose="02020603050405020304" pitchFamily="18" charset="0"/>
                          <a:ea typeface="Times New Roman"/>
                          <a:cs typeface="Times New Roman" panose="02020603050405020304" pitchFamily="18" charset="0"/>
                        </a:rPr>
                        <a:t>Срок эксплуатации сельскохозяйственной техники, оборудования, мобильных торговых объектов не превышает трех лет с даты их производства до даты </a:t>
                      </a:r>
                      <a:r>
                        <a:rPr lang="ru-RU" sz="1400" spc="-20" dirty="0" smtClean="0">
                          <a:effectLst/>
                          <a:latin typeface="Times New Roman" panose="02020603050405020304" pitchFamily="18" charset="0"/>
                          <a:ea typeface="Times New Roman"/>
                          <a:cs typeface="Times New Roman" panose="02020603050405020304" pitchFamily="18" charset="0"/>
                        </a:rPr>
                        <a:t>получения средств</a:t>
                      </a:r>
                      <a:endParaRPr lang="ru-RU" sz="1400" b="0" i="0" u="none" strike="noStrike" baseline="0" dirty="0" smtClean="0">
                        <a:latin typeface="Times New Roman" panose="02020603050405020304" pitchFamily="18" charset="0"/>
                        <a:cs typeface="Times New Roman" panose="02020603050405020304" pitchFamily="18" charset="0"/>
                      </a:endParaRPr>
                    </a:p>
                  </a:txBody>
                  <a:tcPr/>
                </a:tc>
                <a:tc>
                  <a:txBody>
                    <a:bodyPr/>
                    <a:lstStyle/>
                    <a:p>
                      <a:pPr algn="just"/>
                      <a:r>
                        <a:rPr lang="ru-RU" sz="1400" dirty="0" smtClean="0">
                          <a:effectLst/>
                          <a:latin typeface="Times New Roman" panose="02020603050405020304" pitchFamily="18" charset="0"/>
                          <a:ea typeface="Times New Roman"/>
                          <a:cs typeface="Times New Roman" panose="02020603050405020304" pitchFamily="18" charset="0"/>
                        </a:rPr>
                        <a:t>договоры купли-продажи, </a:t>
                      </a:r>
                      <a:r>
                        <a:rPr lang="ru-RU" sz="1400" dirty="0" smtClean="0">
                          <a:effectLst/>
                          <a:latin typeface="Times New Roman" panose="02020603050405020304" pitchFamily="18" charset="0"/>
                          <a:ea typeface="Calibri"/>
                          <a:cs typeface="Times New Roman" panose="02020603050405020304" pitchFamily="18" charset="0"/>
                        </a:rPr>
                        <a:t>акты приема-передачи;</a:t>
                      </a:r>
                    </a:p>
                    <a:p>
                      <a:pPr algn="just"/>
                      <a:r>
                        <a:rPr lang="ru-RU" sz="1400" dirty="0" smtClean="0">
                          <a:effectLst/>
                          <a:latin typeface="Times New Roman" panose="02020603050405020304" pitchFamily="18" charset="0"/>
                          <a:ea typeface="Times New Roman"/>
                          <a:cs typeface="Times New Roman" panose="02020603050405020304" pitchFamily="18" charset="0"/>
                        </a:rPr>
                        <a:t>копии платежных документов;</a:t>
                      </a:r>
                    </a:p>
                    <a:p>
                      <a:pPr algn="just"/>
                      <a:r>
                        <a:rPr lang="ru-RU" sz="1400" spc="-20" dirty="0" smtClean="0">
                          <a:effectLst/>
                          <a:latin typeface="Times New Roman" panose="02020603050405020304" pitchFamily="18" charset="0"/>
                          <a:ea typeface="Calibri"/>
                          <a:cs typeface="Times New Roman" panose="02020603050405020304" pitchFamily="18" charset="0"/>
                        </a:rPr>
                        <a:t>копии технических паспортов, свидетельств, инструкций по эксплуатации либо иного документа, выданного производителем или официальным представителем производителя, подтверждающего целевое назначение, что они произведены не ранее трех лет, предшествующих году обращения за субсидией</a:t>
                      </a:r>
                      <a:endParaRPr lang="ru-RU" sz="1400" dirty="0">
                        <a:latin typeface="Times New Roman" panose="02020603050405020304" pitchFamily="18" charset="0"/>
                        <a:cs typeface="Times New Roman" panose="02020603050405020304" pitchFamily="18"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2</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Сельскохозяйственная техника, оборудование, мобильные торговые объекты не могут быть приобретены у членов (в том числе ассоциированных членов) данного кооператива</a:t>
                      </a:r>
                      <a:endParaRPr lang="ru-RU" sz="1400" b="0" i="0" u="none" strike="noStrike" baseline="0" dirty="0" smtClean="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Реестр членов кооператива</a:t>
                      </a:r>
                      <a:endParaRPr lang="ru-RU" sz="1400" dirty="0" smtClean="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9669044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chor="t">
            <a:noAutofit/>
          </a:bodyPr>
          <a:lstStyle/>
          <a:p>
            <a:r>
              <a:rPr lang="ru-RU" sz="1800" spc="-20" dirty="0">
                <a:latin typeface="Arial" panose="020B0604020202020204" pitchFamily="34" charset="0"/>
                <a:ea typeface="Times New Roman"/>
                <a:cs typeface="Arial" panose="020B0604020202020204" pitchFamily="34" charset="0"/>
              </a:rPr>
              <a:t>Субсидия из областного бюджета на возмещение части затрат, связанных с приобретением сельскохозяйственной техники, оборудования для переработки сельскохозяйственной продукции (за исключением  продукции свиноводства) и мобильных торговых объектов для оказания услуг членам сельскохозяйственного потребительского </a:t>
            </a:r>
            <a:r>
              <a:rPr lang="ru-RU" sz="1800" spc="-20" dirty="0" smtClean="0">
                <a:latin typeface="Arial" panose="020B0604020202020204" pitchFamily="34" charset="0"/>
                <a:ea typeface="Times New Roman"/>
                <a:cs typeface="Arial" panose="020B0604020202020204" pitchFamily="34" charset="0"/>
              </a:rPr>
              <a:t>кооператива</a:t>
            </a:r>
            <a:endParaRPr lang="ru-RU" sz="18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pPr marL="0" indent="0">
              <a:buNone/>
            </a:pPr>
            <a:endParaRPr lang="ru-RU" sz="2400" dirty="0" smtClean="0">
              <a:latin typeface="Times New Roman" panose="02020603050405020304" pitchFamily="18" charset="0"/>
              <a:cs typeface="Times New Roman" panose="02020603050405020304" pitchFamily="18" charset="0"/>
            </a:endParaRPr>
          </a:p>
          <a:p>
            <a:pPr marL="0" indent="0">
              <a:buNone/>
            </a:pPr>
            <a:endParaRPr lang="ru-RU" sz="2400" dirty="0">
              <a:latin typeface="Times New Roman" panose="02020603050405020304" pitchFamily="18" charset="0"/>
              <a:cs typeface="Times New Roman" panose="02020603050405020304" pitchFamily="18" charset="0"/>
            </a:endParaRPr>
          </a:p>
          <a:p>
            <a:pPr marL="0" indent="0">
              <a:buNone/>
            </a:pPr>
            <a:endParaRPr lang="ru-RU" sz="2400" dirty="0" smtClean="0">
              <a:latin typeface="Times New Roman" panose="02020603050405020304" pitchFamily="18" charset="0"/>
              <a:cs typeface="Times New Roman" panose="02020603050405020304" pitchFamily="18" charset="0"/>
            </a:endParaRPr>
          </a:p>
          <a:p>
            <a:pPr marL="0" indent="0" algn="just">
              <a:buNone/>
            </a:pPr>
            <a:r>
              <a:rPr lang="ru-RU" sz="2400" dirty="0" smtClean="0">
                <a:latin typeface="Times New Roman" panose="02020603050405020304" pitchFamily="18" charset="0"/>
                <a:cs typeface="Times New Roman" panose="02020603050405020304" pitchFamily="18" charset="0"/>
              </a:rPr>
              <a:t>Сумма </a:t>
            </a:r>
            <a:r>
              <a:rPr lang="ru-RU" sz="2400" dirty="0">
                <a:latin typeface="Times New Roman" panose="02020603050405020304" pitchFamily="18" charset="0"/>
                <a:cs typeface="Times New Roman" panose="02020603050405020304" pitchFamily="18" charset="0"/>
              </a:rPr>
              <a:t>субсидии рассчитывается в размере 50% стоимости приобретаемых сельскохозяйственной техники, оборудования, мобильных торговых объектов, но не более 10 млн. рублей на один сельскохозяйственный потребительский кооператив (без учета НДС)</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4834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a:latin typeface="Arial" panose="020B0604020202020204" pitchFamily="34" charset="0"/>
                <a:ea typeface="Times New Roman"/>
                <a:cs typeface="Arial" panose="020B0604020202020204" pitchFamily="34" charset="0"/>
              </a:rPr>
              <a:t>Субсидия из областного бюджета на возмещение части затрат, связанных с закупкой сельскохозяйственной продукции у членов сельскохозяйственного потребительского кооператива, предоставляется при соблюдении следующих требований</a:t>
            </a:r>
            <a:endParaRPr lang="ru-RU" sz="1800" dirty="0">
              <a:latin typeface="Arial" panose="020B0604020202020204" pitchFamily="34" charset="0"/>
              <a:cs typeface="Arial" panose="020B0604020202020204" pitchFamily="34"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3929432716"/>
              </p:ext>
            </p:extLst>
          </p:nvPr>
        </p:nvGraphicFramePr>
        <p:xfrm>
          <a:off x="611560" y="1556792"/>
          <a:ext cx="7931224" cy="3657600"/>
        </p:xfrm>
        <a:graphic>
          <a:graphicData uri="http://schemas.openxmlformats.org/drawingml/2006/table">
            <a:tbl>
              <a:tblPr firstRow="1" bandRow="1">
                <a:tableStyleId>{5940675A-B579-460E-94D1-54222C63F5DA}</a:tableStyleId>
              </a:tblPr>
              <a:tblGrid>
                <a:gridCol w="442392"/>
                <a:gridCol w="4248472"/>
                <a:gridCol w="3240360"/>
              </a:tblGrid>
              <a:tr h="241176">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требования, порядок расчета</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478904">
                <a:tc>
                  <a:txBody>
                    <a:bodyPr/>
                    <a:lstStyle/>
                    <a:p>
                      <a:pPr algn="ctr"/>
                      <a:r>
                        <a:rPr lang="ru-RU" sz="1200" dirty="0" smtClean="0">
                          <a:latin typeface="Arial" panose="020B0604020202020204" pitchFamily="34" charset="0"/>
                          <a:cs typeface="Arial" panose="020B0604020202020204" pitchFamily="34" charset="0"/>
                        </a:rPr>
                        <a:t>1</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К сельскохозяйственной продукции, закупленной у членов кооператива, относится продукция, содержащаяся в перечне, утвержденном распоряжением Правительства Российской Федерации от 25.01.2017 № 79-р</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договоры купли-продажи</a:t>
                      </a:r>
                      <a:r>
                        <a:rPr lang="ru-RU" sz="1200" baseline="0" dirty="0" smtClean="0">
                          <a:latin typeface="Arial" panose="020B0604020202020204" pitchFamily="34" charset="0"/>
                          <a:cs typeface="Arial" panose="020B0604020202020204" pitchFamily="34" charset="0"/>
                        </a:rPr>
                        <a:t> с членами кооперативов;</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baseline="0" dirty="0" smtClean="0">
                          <a:latin typeface="Arial" panose="020B0604020202020204" pitchFamily="34" charset="0"/>
                          <a:cs typeface="Arial" panose="020B0604020202020204" pitchFamily="34" charset="0"/>
                        </a:rPr>
                        <a:t>акты приема-передач</a:t>
                      </a:r>
                      <a:endParaRPr lang="ru-RU" sz="1200" dirty="0" smtClean="0">
                        <a:latin typeface="Arial" panose="020B0604020202020204" pitchFamily="34" charset="0"/>
                        <a:cs typeface="Arial" panose="020B0604020202020204" pitchFamily="34" charset="0"/>
                      </a:endParaRPr>
                    </a:p>
                  </a:txBody>
                  <a:tcPr/>
                </a:tc>
              </a:tr>
              <a:tr h="478904">
                <a:tc>
                  <a:txBody>
                    <a:bodyPr/>
                    <a:lstStyle/>
                    <a:p>
                      <a:pPr algn="ctr"/>
                      <a:r>
                        <a:rPr lang="ru-RU" sz="1200" dirty="0" smtClean="0">
                          <a:latin typeface="Arial" panose="020B0604020202020204" pitchFamily="34" charset="0"/>
                          <a:cs typeface="Arial" panose="020B0604020202020204" pitchFamily="34" charset="0"/>
                        </a:rPr>
                        <a:t>2</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Объем сельскохозяйственной продукции, закупленной у одного члена сельскохозяйственного потребительского кооператива, не должен превышать 15% всего объема закупленной данным кооперативом продукции </a:t>
                      </a:r>
                      <a:r>
                        <a:rPr lang="ru-RU" sz="1200" b="0" i="0" u="none" strike="noStrike" baseline="0" dirty="0" smtClean="0">
                          <a:latin typeface="Arial" panose="020B0604020202020204" pitchFamily="34" charset="0"/>
                          <a:cs typeface="Arial" panose="020B0604020202020204" pitchFamily="34" charset="0"/>
                        </a:rPr>
                        <a:t>(в стоимостном выражении) у </a:t>
                      </a:r>
                      <a:r>
                        <a:rPr lang="ru-RU" sz="1200" b="0" i="0" u="none" strike="noStrike" baseline="0" dirty="0" smtClean="0">
                          <a:latin typeface="Arial" panose="020B0604020202020204" pitchFamily="34" charset="0"/>
                          <a:cs typeface="Arial" panose="020B0604020202020204" pitchFamily="34" charset="0"/>
                        </a:rPr>
                        <a:t>членов кооператива по итогам отчетного бухгалтерского периода (квартала) текущего финансового года, за который предоставляется возмещение части затрат</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договоры купли-продажи</a:t>
                      </a:r>
                      <a:r>
                        <a:rPr lang="ru-RU" sz="1200" baseline="0" dirty="0" smtClean="0">
                          <a:latin typeface="Arial" panose="020B0604020202020204" pitchFamily="34" charset="0"/>
                          <a:cs typeface="Arial" panose="020B0604020202020204" pitchFamily="34" charset="0"/>
                        </a:rPr>
                        <a:t> с членами кооперативов;</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baseline="0" dirty="0" smtClean="0">
                          <a:latin typeface="Arial" panose="020B0604020202020204" pitchFamily="34" charset="0"/>
                          <a:cs typeface="Arial" panose="020B0604020202020204" pitchFamily="34" charset="0"/>
                        </a:rPr>
                        <a:t>акты приема-передач;</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baseline="0" dirty="0" smtClean="0">
                          <a:latin typeface="Arial" panose="020B0604020202020204" pitchFamily="34" charset="0"/>
                          <a:cs typeface="Arial" panose="020B0604020202020204" pitchFamily="34" charset="0"/>
                        </a:rPr>
                        <a:t>бухгалтерская отчетность (форма справки 1-спр);</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baseline="0" dirty="0" smtClean="0">
                          <a:latin typeface="Arial" panose="020B0604020202020204" pitchFamily="34" charset="0"/>
                          <a:cs typeface="Arial" panose="020B0604020202020204" pitchFamily="34" charset="0"/>
                        </a:rPr>
                        <a:t>справка-расчет суммы субсидии</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200" dirty="0" smtClean="0">
                        <a:latin typeface="Arial" panose="020B0604020202020204" pitchFamily="34" charset="0"/>
                        <a:cs typeface="Arial" panose="020B0604020202020204" pitchFamily="34" charset="0"/>
                      </a:endParaRPr>
                    </a:p>
                  </a:txBody>
                  <a:tcPr/>
                </a:tc>
              </a:tr>
              <a:tr h="478904">
                <a:tc>
                  <a:txBody>
                    <a:bodyPr/>
                    <a:lstStyle/>
                    <a:p>
                      <a:pPr algn="ctr"/>
                      <a:r>
                        <a:rPr lang="ru-RU" sz="1200" dirty="0" smtClean="0">
                          <a:latin typeface="Arial" panose="020B0604020202020204" pitchFamily="34" charset="0"/>
                          <a:cs typeface="Arial" panose="020B0604020202020204" pitchFamily="34" charset="0"/>
                        </a:rPr>
                        <a:t>3</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Сельскохозяйственная продукция, закупленная у членов кооператива, должна быть полностью оплачена кооперативом</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платежные документы</a:t>
                      </a:r>
                    </a:p>
                  </a:txBody>
                  <a:tcPr/>
                </a:tc>
              </a:tr>
            </a:tbl>
          </a:graphicData>
        </a:graphic>
      </p:graphicFrame>
    </p:spTree>
    <p:extLst>
      <p:ext uri="{BB962C8B-B14F-4D97-AF65-F5344CB8AC3E}">
        <p14:creationId xmlns:p14="http://schemas.microsoft.com/office/powerpoint/2010/main" val="6672409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4"/>
          <p:cNvGraphicFramePr>
            <a:graphicFrameLocks noGrp="1"/>
          </p:cNvGraphicFramePr>
          <p:nvPr>
            <p:ph idx="1"/>
            <p:extLst>
              <p:ext uri="{D42A27DB-BD31-4B8C-83A1-F6EECF244321}">
                <p14:modId xmlns:p14="http://schemas.microsoft.com/office/powerpoint/2010/main" val="2446622444"/>
              </p:ext>
            </p:extLst>
          </p:nvPr>
        </p:nvGraphicFramePr>
        <p:xfrm>
          <a:off x="611560" y="620688"/>
          <a:ext cx="8064896" cy="5050904"/>
        </p:xfrm>
        <a:graphic>
          <a:graphicData uri="http://schemas.openxmlformats.org/drawingml/2006/table">
            <a:tbl>
              <a:tblPr firstRow="1" bandRow="1">
                <a:tableStyleId>{5940675A-B579-460E-94D1-54222C63F5DA}</a:tableStyleId>
              </a:tblPr>
              <a:tblGrid>
                <a:gridCol w="3888432"/>
                <a:gridCol w="4176464"/>
              </a:tblGrid>
              <a:tr h="241176">
                <a:tc>
                  <a:txBody>
                    <a:bodyPr/>
                    <a:lstStyle/>
                    <a:p>
                      <a:pPr algn="ctr"/>
                      <a:r>
                        <a:rPr lang="ru-RU" sz="1200" dirty="0" smtClean="0">
                          <a:latin typeface="Arial" panose="020B0604020202020204" pitchFamily="34" charset="0"/>
                          <a:cs typeface="Arial" panose="020B0604020202020204" pitchFamily="34" charset="0"/>
                        </a:rPr>
                        <a:t>Наименование требования, порядок расчета</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478904">
                <a:tc>
                  <a:txBody>
                    <a:bodyPr/>
                    <a:lstStyle/>
                    <a:p>
                      <a:pPr algn="just"/>
                      <a:r>
                        <a:rPr lang="ru-RU" sz="1200" kern="1200" dirty="0" smtClean="0">
                          <a:solidFill>
                            <a:schemeClr val="tx1"/>
                          </a:solidFill>
                          <a:effectLst/>
                          <a:latin typeface="Arial" panose="020B0604020202020204" pitchFamily="34" charset="0"/>
                          <a:ea typeface="+mn-ea"/>
                          <a:cs typeface="Arial" panose="020B0604020202020204" pitchFamily="34" charset="0"/>
                        </a:rPr>
                        <a:t>Сумма субсидии рассчитывается в размере:</a:t>
                      </a:r>
                      <a:endParaRPr lang="ru-RU" sz="1200" b="0" i="0" u="none" strike="noStrike" baseline="0" dirty="0" smtClean="0">
                        <a:latin typeface="Arial" panose="020B0604020202020204" pitchFamily="34" charset="0"/>
                        <a:cs typeface="Arial" panose="020B0604020202020204" pitchFamily="34" charset="0"/>
                      </a:endParaRPr>
                    </a:p>
                  </a:txBody>
                  <a:tcPr/>
                </a:tc>
                <a:tc>
                  <a:txBody>
                    <a:bodyPr/>
                    <a:lstStyle/>
                    <a:p>
                      <a:endParaRPr lang="ru-RU" dirty="0"/>
                    </a:p>
                  </a:txBody>
                  <a:tcPr/>
                </a:tc>
              </a:tr>
              <a:tr h="478904">
                <a:tc>
                  <a:txBody>
                    <a:bodyPr/>
                    <a:lstStyle/>
                    <a:p>
                      <a:pPr algn="just"/>
                      <a:r>
                        <a:rPr lang="ru-RU" sz="1200" b="0" i="0" u="none" strike="noStrike" baseline="0" dirty="0" smtClean="0">
                          <a:latin typeface="Arial" panose="020B0604020202020204" pitchFamily="34" charset="0"/>
                          <a:cs typeface="Arial" panose="020B0604020202020204" pitchFamily="34" charset="0"/>
                        </a:rPr>
                        <a:t>10% затрат</a:t>
                      </a:r>
                    </a:p>
                  </a:txBody>
                  <a:tcPr/>
                </a:tc>
                <a:tc>
                  <a:txBody>
                    <a:bodyPr/>
                    <a:lstStyle/>
                    <a:p>
                      <a:pPr algn="just"/>
                      <a:r>
                        <a:rPr lang="ru-RU" sz="1200" dirty="0" smtClean="0">
                          <a:latin typeface="Arial" panose="020B0604020202020204" pitchFamily="34" charset="0"/>
                          <a:cs typeface="Arial" panose="020B0604020202020204" pitchFamily="34" charset="0"/>
                        </a:rPr>
                        <a:t>выручка от реализации продукции, закупленной у членов кооператива по итогам отчетного бухгалтерского периода (квартала) текущего финансового года, за который предоставляется возмещение части затрат, составляет от 100000,00 рубля до 2500000,00 рубля</a:t>
                      </a:r>
                    </a:p>
                    <a:p>
                      <a:pPr algn="just"/>
                      <a:r>
                        <a:rPr lang="ru-RU" sz="1200" dirty="0" smtClean="0">
                          <a:latin typeface="Arial" panose="020B0604020202020204" pitchFamily="34" charset="0"/>
                          <a:cs typeface="Arial" panose="020B0604020202020204" pitchFamily="34" charset="0"/>
                        </a:rPr>
                        <a:t>(на основании бухгалтерской</a:t>
                      </a:r>
                      <a:r>
                        <a:rPr lang="ru-RU" sz="1200" baseline="0" dirty="0" smtClean="0">
                          <a:latin typeface="Arial" panose="020B0604020202020204" pitchFamily="34" charset="0"/>
                          <a:cs typeface="Arial" panose="020B0604020202020204" pitchFamily="34" charset="0"/>
                        </a:rPr>
                        <a:t> отчетности)</a:t>
                      </a:r>
                      <a:endParaRPr lang="ru-RU" sz="1200" dirty="0">
                        <a:latin typeface="Arial" panose="020B0604020202020204" pitchFamily="34" charset="0"/>
                        <a:cs typeface="Arial" panose="020B0604020202020204" pitchFamily="34" charset="0"/>
                      </a:endParaRPr>
                    </a:p>
                  </a:txBody>
                  <a:tcPr/>
                </a:tc>
              </a:tr>
              <a:tr h="478904">
                <a:tc>
                  <a:txBody>
                    <a:bodyPr/>
                    <a:lstStyle/>
                    <a:p>
                      <a:pPr algn="just"/>
                      <a:r>
                        <a:rPr lang="ru-RU" sz="1200" b="0" i="0" u="none" strike="noStrike" baseline="0" dirty="0" smtClean="0">
                          <a:latin typeface="Arial" panose="020B0604020202020204" pitchFamily="34" charset="0"/>
                          <a:cs typeface="Arial" panose="020B0604020202020204" pitchFamily="34" charset="0"/>
                        </a:rPr>
                        <a:t>12% затрат</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выручка от реализации продукции, закупленной у членов кооператива по итогам отчетного бухгалтерского периода (квартала) текущего финансового года, за который предоставляется возмещение части затрат, составляет свыше</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2501000,00 рубля до 5000000,00 рубля</a:t>
                      </a:r>
                    </a:p>
                  </a:txBody>
                  <a:tcPr/>
                </a:tc>
              </a:tr>
              <a:tr h="478904">
                <a:tc>
                  <a:txBody>
                    <a:bodyPr/>
                    <a:lstStyle/>
                    <a:p>
                      <a:pPr algn="just"/>
                      <a:r>
                        <a:rPr lang="ru-RU" sz="1200" b="0" i="0" u="none" strike="noStrike" baseline="0" dirty="0" smtClean="0">
                          <a:latin typeface="Arial" panose="020B0604020202020204" pitchFamily="34" charset="0"/>
                          <a:cs typeface="Arial" panose="020B0604020202020204" pitchFamily="34" charset="0"/>
                        </a:rPr>
                        <a:t>15% затрат</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выручка от реализации продукции, закупленной у членов кооператива по итогам отчетного бухгалтерского периода (квартала) текущего финансового года, за который предоставляется возмещение части затрат, составляет свыше</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5001000,00 рубля (сумма выручки округляется до четвертого знака после запятой по математическим правилам), но не более 10000000,00 рубля</a:t>
                      </a:r>
                    </a:p>
                  </a:txBody>
                  <a:tcPr/>
                </a:tc>
              </a:tr>
            </a:tbl>
          </a:graphicData>
        </a:graphic>
      </p:graphicFrame>
    </p:spTree>
    <p:extLst>
      <p:ext uri="{BB962C8B-B14F-4D97-AF65-F5344CB8AC3E}">
        <p14:creationId xmlns:p14="http://schemas.microsoft.com/office/powerpoint/2010/main" val="33360629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chor="t">
            <a:noAutofit/>
          </a:bodyPr>
          <a:lstStyle/>
          <a:p>
            <a:r>
              <a:rPr lang="ru-RU" sz="1800" dirty="0">
                <a:latin typeface="Times New Roman" panose="02020603050405020304" pitchFamily="18" charset="0"/>
                <a:cs typeface="Times New Roman" panose="02020603050405020304" pitchFamily="18" charset="0"/>
              </a:rPr>
              <a:t>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a:t>
            </a:r>
            <a:endParaRPr lang="ru-RU" sz="1800" dirty="0">
              <a:latin typeface="Times New Roman" panose="02020603050405020304" pitchFamily="18" charset="0"/>
              <a:cs typeface="Times New Roman" panose="02020603050405020304" pitchFamily="18"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293556506"/>
              </p:ext>
            </p:extLst>
          </p:nvPr>
        </p:nvGraphicFramePr>
        <p:xfrm>
          <a:off x="611560" y="1988839"/>
          <a:ext cx="7931224" cy="3261360"/>
        </p:xfrm>
        <a:graphic>
          <a:graphicData uri="http://schemas.openxmlformats.org/drawingml/2006/table">
            <a:tbl>
              <a:tblPr firstRow="1" bandRow="1">
                <a:tableStyleId>{5940675A-B579-460E-94D1-54222C63F5DA}</a:tableStyleId>
              </a:tblPr>
              <a:tblGrid>
                <a:gridCol w="442392"/>
                <a:gridCol w="4248472"/>
                <a:gridCol w="3240360"/>
              </a:tblGrid>
              <a:tr h="241176">
                <a:tc>
                  <a:txBody>
                    <a:bodyPr/>
                    <a:lstStyle/>
                    <a:p>
                      <a:pPr algn="ctr"/>
                      <a:r>
                        <a:rPr lang="ru-RU" sz="1400" dirty="0" smtClean="0">
                          <a:latin typeface="Times New Roman" panose="02020603050405020304" pitchFamily="18" charset="0"/>
                          <a:cs typeface="Times New Roman" panose="02020603050405020304" pitchFamily="18" charset="0"/>
                        </a:rPr>
                        <a:t>№</a:t>
                      </a:r>
                    </a:p>
                    <a:p>
                      <a:pPr algn="ctr"/>
                      <a:r>
                        <a:rPr lang="ru-RU" sz="1400" dirty="0" smtClean="0">
                          <a:latin typeface="Times New Roman" panose="02020603050405020304" pitchFamily="18" charset="0"/>
                          <a:cs typeface="Times New Roman" panose="02020603050405020304" pitchFamily="18" charset="0"/>
                        </a:rPr>
                        <a:t>п/п</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Наименование требования, порядок расчета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Документы,</a:t>
                      </a:r>
                      <a:r>
                        <a:rPr lang="ru-RU" sz="1400" baseline="0" dirty="0" smtClean="0">
                          <a:latin typeface="Times New Roman" panose="02020603050405020304" pitchFamily="18" charset="0"/>
                          <a:cs typeface="Times New Roman" panose="02020603050405020304" pitchFamily="18" charset="0"/>
                        </a:rPr>
                        <a:t> подтверждающие соответствие заявителя требованиям</a:t>
                      </a:r>
                      <a:endParaRPr lang="ru-RU" sz="1400" dirty="0">
                        <a:latin typeface="Times New Roman" panose="02020603050405020304" pitchFamily="18" charset="0"/>
                        <a:cs typeface="Times New Roman" panose="02020603050405020304" pitchFamily="18"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1</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Стоимость крупного рогатого скота, передаваемого (реализуемого) в собственность одного члена сельскохозяйственного потребительского кооператива, не может превышать 30% общей стоимости приобретаемого поголовья</a:t>
                      </a:r>
                      <a:endParaRPr lang="ru-RU"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справка-расчет </a:t>
                      </a: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суммы субсидии</a:t>
                      </a:r>
                      <a:endParaRPr lang="ru-RU" sz="1400" dirty="0">
                        <a:latin typeface="Times New Roman" panose="02020603050405020304" pitchFamily="18" charset="0"/>
                        <a:cs typeface="Times New Roman" panose="02020603050405020304" pitchFamily="18"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2</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Возраст приобретаемого крупного рогатого скота не должен превышать двух лет</a:t>
                      </a:r>
                      <a:endParaRPr lang="ru-RU"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Копии договоров купли-продажи приобретаемого кооперативом крупного рогатого скота, содержащих информацию о дате рождения скота, копии накладных, актов приема-передачи, платежных документов об оплате приобретаемых животных</a:t>
                      </a:r>
                      <a:endParaRPr lang="ru-RU" sz="1100" dirty="0" smtClean="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4222797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chor="t">
            <a:noAutofit/>
          </a:bodyPr>
          <a:lstStyle/>
          <a:p>
            <a:r>
              <a:rPr lang="ru-RU" sz="1800" dirty="0">
                <a:latin typeface="Times New Roman" panose="02020603050405020304" pitchFamily="18" charset="0"/>
                <a:cs typeface="Times New Roman" panose="02020603050405020304" pitchFamily="18" charset="0"/>
              </a:rPr>
              <a:t>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a:t>
            </a:r>
            <a:endParaRPr lang="ru-RU" sz="1800" dirty="0">
              <a:latin typeface="Times New Roman" panose="02020603050405020304" pitchFamily="18" charset="0"/>
              <a:cs typeface="Times New Roman" panose="02020603050405020304" pitchFamily="18" charset="0"/>
            </a:endParaRPr>
          </a:p>
        </p:txBody>
      </p:sp>
      <p:graphicFrame>
        <p:nvGraphicFramePr>
          <p:cNvPr id="4" name="Объект 4"/>
          <p:cNvGraphicFramePr>
            <a:graphicFrameLocks noGrp="1"/>
          </p:cNvGraphicFramePr>
          <p:nvPr>
            <p:ph idx="1"/>
            <p:extLst>
              <p:ext uri="{D42A27DB-BD31-4B8C-83A1-F6EECF244321}">
                <p14:modId xmlns:p14="http://schemas.microsoft.com/office/powerpoint/2010/main" val="3101023022"/>
              </p:ext>
            </p:extLst>
          </p:nvPr>
        </p:nvGraphicFramePr>
        <p:xfrm>
          <a:off x="611560" y="1988839"/>
          <a:ext cx="7931224" cy="2773680"/>
        </p:xfrm>
        <a:graphic>
          <a:graphicData uri="http://schemas.openxmlformats.org/drawingml/2006/table">
            <a:tbl>
              <a:tblPr firstRow="1" bandRow="1">
                <a:tableStyleId>{5940675A-B579-460E-94D1-54222C63F5DA}</a:tableStyleId>
              </a:tblPr>
              <a:tblGrid>
                <a:gridCol w="442392"/>
                <a:gridCol w="4248472"/>
                <a:gridCol w="3240360"/>
              </a:tblGrid>
              <a:tr h="241176">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Наименование требования, порядок расчета</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3</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Замена крупного рогатого скота больного или инфицированного лейкозом, принадлежащего членам (кроме ассоциированных членов) кооператива, осуществлена в порядке, установленном министерством</a:t>
                      </a:r>
                      <a:endParaRPr lang="ru-RU" sz="1400" b="0" i="0" u="none" strike="noStrike" baseline="0" dirty="0" smtClean="0">
                        <a:latin typeface="Times New Roman" panose="02020603050405020304" pitchFamily="18" charset="0"/>
                        <a:cs typeface="Times New Roman" panose="02020603050405020304" pitchFamily="18" charset="0"/>
                      </a:endParaRPr>
                    </a:p>
                  </a:txBody>
                  <a:tcPr/>
                </a:tc>
                <a:tc>
                  <a:txBody>
                    <a:bodyPr/>
                    <a:lstStyle/>
                    <a:p>
                      <a:pPr algn="just"/>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Копии ветеринарных свидетельств или ветеринарных справок, выданных на больной или инфицированный крупный рогатый скот, с отметкой о его болезни или инфицировании лейкозом</a:t>
                      </a:r>
                      <a:endParaRPr lang="ru-RU" sz="1400" dirty="0">
                        <a:latin typeface="Times New Roman" panose="02020603050405020304" pitchFamily="18" charset="0"/>
                        <a:cs typeface="Times New Roman" panose="02020603050405020304" pitchFamily="18" charset="0"/>
                      </a:endParaRPr>
                    </a:p>
                  </a:txBody>
                  <a:tcPr/>
                </a:tc>
              </a:tr>
              <a:tr h="478904">
                <a:tc>
                  <a:txBody>
                    <a:bodyPr/>
                    <a:lstStyle/>
                    <a:p>
                      <a:pPr algn="ctr"/>
                      <a:r>
                        <a:rPr lang="ru-RU" sz="1400" dirty="0" smtClean="0">
                          <a:latin typeface="Times New Roman" panose="02020603050405020304" pitchFamily="18" charset="0"/>
                          <a:cs typeface="Times New Roman" panose="02020603050405020304" pitchFamily="18" charset="0"/>
                        </a:rPr>
                        <a:t>4</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Крупный рогатый скот в целях замены крупного рогатого скота, больного или инфицированного лейкозом, не может быть приобретен у членов (в том числе ассоциированных членов) данного кооператива</a:t>
                      </a:r>
                      <a:endParaRPr lang="ru-RU" sz="1400" b="0" i="0" u="none" strike="noStrike" baseline="0" dirty="0" smtClean="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Реестр членов кооператива</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400" dirty="0" smtClean="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589784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chor="t">
            <a:noAutofit/>
          </a:bodyPr>
          <a:lstStyle/>
          <a:p>
            <a:r>
              <a:rPr lang="ru-RU" sz="1800" dirty="0">
                <a:latin typeface="Times New Roman" panose="02020603050405020304" pitchFamily="18" charset="0"/>
                <a:cs typeface="Times New Roman" panose="02020603050405020304" pitchFamily="18" charset="0"/>
              </a:rPr>
              <a:t>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a:t>
            </a:r>
            <a:endParaRPr lang="ru-RU" sz="1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buNone/>
            </a:pPr>
            <a:endParaRPr lang="ru-RU" sz="2400" dirty="0" smtClean="0">
              <a:latin typeface="Times New Roman" panose="02020603050405020304" pitchFamily="18" charset="0"/>
              <a:cs typeface="Times New Roman" panose="02020603050405020304" pitchFamily="18" charset="0"/>
            </a:endParaRPr>
          </a:p>
          <a:p>
            <a:pPr marL="0" indent="0">
              <a:buNone/>
            </a:pPr>
            <a:endParaRPr lang="ru-RU" sz="2400" dirty="0">
              <a:latin typeface="Times New Roman" panose="02020603050405020304" pitchFamily="18" charset="0"/>
              <a:cs typeface="Times New Roman" panose="02020603050405020304" pitchFamily="18" charset="0"/>
            </a:endParaRPr>
          </a:p>
          <a:p>
            <a:pPr marL="0" indent="0">
              <a:buNone/>
            </a:pPr>
            <a:endParaRPr lang="ru-RU" sz="2400" dirty="0" smtClean="0">
              <a:latin typeface="Times New Roman" panose="02020603050405020304" pitchFamily="18" charset="0"/>
              <a:cs typeface="Times New Roman" panose="02020603050405020304" pitchFamily="18" charset="0"/>
            </a:endParaRPr>
          </a:p>
          <a:p>
            <a:pPr marL="0" indent="0" algn="just">
              <a:buNone/>
            </a:pPr>
            <a:r>
              <a:rPr lang="ru-RU" sz="2400" dirty="0">
                <a:latin typeface="Times New Roman" panose="02020603050405020304" pitchFamily="18" charset="0"/>
                <a:cs typeface="Times New Roman" panose="02020603050405020304" pitchFamily="18" charset="0"/>
              </a:rPr>
              <a:t>Сумма субсидии рассчитывается в размере 50% стоимости приобретаемого крупного рогатого скота, но не более 10 млн. рублей на один сельскохозяйственный потребительский кооператив (без учета НДС)</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22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300" b="1" dirty="0" smtClean="0">
                <a:latin typeface="Times New Roman" pitchFamily="18" charset="0"/>
                <a:cs typeface="Times New Roman" pitchFamily="18" charset="0"/>
              </a:rPr>
              <a:t>Проведение конкурса по отбору сельскохозяйственных потребительских кооперативов для предоставления из областного бюджета грантов на развитие материально-технической базы</a:t>
            </a:r>
            <a:endParaRPr lang="ru-RU" sz="2300" b="1" dirty="0">
              <a:latin typeface="Times New Roman" pitchFamily="18" charset="0"/>
              <a:cs typeface="Times New Roman" pitchFamily="18" charset="0"/>
            </a:endParaRPr>
          </a:p>
        </p:txBody>
      </p:sp>
      <p:sp>
        <p:nvSpPr>
          <p:cNvPr id="3" name="Объект 2"/>
          <p:cNvSpPr>
            <a:spLocks noGrp="1"/>
          </p:cNvSpPr>
          <p:nvPr>
            <p:ph idx="1"/>
          </p:nvPr>
        </p:nvSpPr>
        <p:spPr>
          <a:xfrm>
            <a:off x="467544" y="2420888"/>
            <a:ext cx="8229600" cy="2304256"/>
          </a:xfrm>
        </p:spPr>
        <p:txBody>
          <a:bodyPr>
            <a:normAutofit lnSpcReduction="10000"/>
          </a:bodyPr>
          <a:lstStyle/>
          <a:p>
            <a:pPr marL="268288" indent="-268288" algn="ctr">
              <a:spcBef>
                <a:spcPts val="0"/>
              </a:spcBef>
              <a:buNone/>
            </a:pPr>
            <a:r>
              <a:rPr lang="ru-RU" sz="1600" b="1" spc="-30" dirty="0" smtClean="0">
                <a:latin typeface="Arial" panose="020B0604020202020204" pitchFamily="34" charset="0"/>
                <a:cs typeface="Arial" panose="020B0604020202020204" pitchFamily="34" charset="0"/>
              </a:rPr>
              <a:t>	</a:t>
            </a:r>
            <a:r>
              <a:rPr lang="ru-RU" sz="2000" b="1" spc="-30" dirty="0" smtClean="0">
                <a:latin typeface="Times New Roman" pitchFamily="18" charset="0"/>
                <a:cs typeface="Times New Roman" pitchFamily="18" charset="0"/>
              </a:rPr>
              <a:t>ЗАЯВИТЕЛЬ</a:t>
            </a:r>
          </a:p>
          <a:p>
            <a:pPr marL="268288" indent="-268288" algn="ctr">
              <a:spcBef>
                <a:spcPts val="0"/>
              </a:spcBef>
              <a:buNone/>
            </a:pPr>
            <a:endParaRPr lang="ru-RU" sz="2000" dirty="0" smtClean="0">
              <a:latin typeface="Times New Roman" pitchFamily="18" charset="0"/>
              <a:cs typeface="Times New Roman" pitchFamily="18" charset="0"/>
            </a:endParaRPr>
          </a:p>
          <a:p>
            <a:pPr marL="268288" indent="-268288" algn="ctr">
              <a:spcBef>
                <a:spcPts val="0"/>
              </a:spcBef>
              <a:buNone/>
            </a:pPr>
            <a:r>
              <a:rPr lang="ru-RU" sz="2000" dirty="0" smtClean="0">
                <a:latin typeface="Times New Roman" pitchFamily="18" charset="0"/>
                <a:cs typeface="Times New Roman" pitchFamily="18" charset="0"/>
              </a:rPr>
              <a:t>сельскохозяйственный потребительский кооператив, </a:t>
            </a:r>
          </a:p>
          <a:p>
            <a:pPr marL="268288" indent="-268288" algn="ctr">
              <a:spcBef>
                <a:spcPts val="0"/>
              </a:spcBef>
              <a:buNone/>
            </a:pPr>
            <a:r>
              <a:rPr lang="ru-RU" sz="2000" dirty="0" smtClean="0">
                <a:latin typeface="Times New Roman" pitchFamily="18" charset="0"/>
                <a:cs typeface="Times New Roman" pitchFamily="18" charset="0"/>
              </a:rPr>
              <a:t>подавший заявку в конкурсную комиссию по проведению конкурса по отбору сельскохозяйственных потребительских кооперативов для предоставления из областного бюджета грантов на развитие материально-технической базы и отвечающий следующим квалификационным требованиям:</a:t>
            </a:r>
            <a:endParaRPr lang="ru-RU" sz="2000" dirty="0" smtClean="0">
              <a:latin typeface="Times New Roman" pitchFamily="18" charset="0"/>
              <a:cs typeface="Times New Roman" pitchFamily="18" charset="0"/>
              <a:hlinkClick r:id="rId2"/>
            </a:endParaRPr>
          </a:p>
          <a:p>
            <a:pPr marL="268288" indent="-268288" algn="just">
              <a:spcBef>
                <a:spcPts val="600"/>
              </a:spcBef>
              <a:spcAft>
                <a:spcPts val="1200"/>
              </a:spcAft>
            </a:pPr>
            <a:endParaRPr lang="ru-RU" sz="1600" b="1" dirty="0" smtClean="0">
              <a:latin typeface="Arial"/>
            </a:endParaRPr>
          </a:p>
          <a:p>
            <a:pPr algn="just"/>
            <a:endParaRPr lang="ru-RU" sz="1600" dirty="0">
              <a:latin typeface="Arial"/>
            </a:endParaRPr>
          </a:p>
          <a:p>
            <a:pPr marL="0" indent="0">
              <a:buNone/>
            </a:pPr>
            <a:endParaRPr lang="ru-RU" sz="1600" dirty="0"/>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296144"/>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a:t>
            </a:r>
            <a:r>
              <a:rPr lang="ru-RU" sz="2300" b="1" dirty="0" smtClean="0">
                <a:latin typeface="Arial" panose="020B0604020202020204" pitchFamily="34" charset="0"/>
                <a:cs typeface="Arial" panose="020B0604020202020204" pitchFamily="34" charset="0"/>
              </a:rPr>
              <a:t>субсидии</a:t>
            </a:r>
            <a:br>
              <a:rPr lang="ru-RU" sz="2300" b="1" dirty="0" smtClean="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
            </a:r>
            <a:br>
              <a:rPr lang="ru-RU" sz="2300" b="1" dirty="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ОРГАН МЕСТНОГО САМОУПРАВЛЕНИЯ</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813547" y="836712"/>
            <a:ext cx="7772400" cy="11365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spcAft>
                <a:spcPts val="1200"/>
              </a:spcAft>
            </a:pPr>
            <a:endParaRPr lang="ru-RU" sz="14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919526" y="1408445"/>
            <a:ext cx="7772400" cy="48965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just"/>
            <a:r>
              <a:rPr lang="ru-RU" dirty="0">
                <a:latin typeface="Times New Roman" panose="02020603050405020304" pitchFamily="18" charset="0"/>
                <a:cs typeface="Times New Roman" panose="02020603050405020304" pitchFamily="18" charset="0"/>
              </a:rPr>
              <a:t>Проставляет в описи полученных </a:t>
            </a:r>
            <a:r>
              <a:rPr lang="ru-RU" dirty="0" smtClean="0">
                <a:latin typeface="Times New Roman" panose="02020603050405020304" pitchFamily="18" charset="0"/>
                <a:cs typeface="Times New Roman" panose="02020603050405020304" pitchFamily="18" charset="0"/>
              </a:rPr>
              <a:t>от кооператива документов </a:t>
            </a:r>
            <a:r>
              <a:rPr lang="ru-RU" dirty="0">
                <a:latin typeface="Times New Roman" panose="02020603050405020304" pitchFamily="18" charset="0"/>
                <a:cs typeface="Times New Roman" panose="02020603050405020304" pitchFamily="18" charset="0"/>
              </a:rPr>
              <a:t>дату их </a:t>
            </a:r>
            <a:r>
              <a:rPr lang="ru-RU" dirty="0" smtClean="0">
                <a:latin typeface="Times New Roman" panose="02020603050405020304" pitchFamily="18" charset="0"/>
                <a:cs typeface="Times New Roman" panose="02020603050405020304" pitchFamily="18" charset="0"/>
              </a:rPr>
              <a:t>получения.</a:t>
            </a:r>
            <a:endParaRPr lang="ru-RU" dirty="0">
              <a:latin typeface="Times New Roman" panose="02020603050405020304" pitchFamily="18" charset="0"/>
              <a:cs typeface="Times New Roman" panose="02020603050405020304" pitchFamily="18" charset="0"/>
            </a:endParaRPr>
          </a:p>
          <a:p>
            <a:pPr lvl="1" algn="just"/>
            <a:endParaRPr lang="ru-RU" dirty="0" smtClean="0">
              <a:latin typeface="Times New Roman" panose="02020603050405020304" pitchFamily="18" charset="0"/>
              <a:cs typeface="Times New Roman" panose="02020603050405020304" pitchFamily="18" charset="0"/>
            </a:endParaRPr>
          </a:p>
          <a:p>
            <a:pPr lvl="1" algn="just"/>
            <a:r>
              <a:rPr lang="ru-RU" dirty="0" smtClean="0">
                <a:latin typeface="Times New Roman" panose="02020603050405020304" pitchFamily="18" charset="0"/>
                <a:cs typeface="Times New Roman" panose="02020603050405020304" pitchFamily="18" charset="0"/>
              </a:rPr>
              <a:t>Проверяет </a:t>
            </a:r>
            <a:r>
              <a:rPr lang="ru-RU" dirty="0">
                <a:latin typeface="Times New Roman" panose="02020603050405020304" pitchFamily="18" charset="0"/>
                <a:cs typeface="Times New Roman" panose="02020603050405020304" pitchFamily="18" charset="0"/>
              </a:rPr>
              <a:t>полноту представленных кооперативом документов, достоверность сведений, содержащихся в них, включая суммы произведенных затрат, правильность исчисления размеров субсидий, подлежащих предоставлению кооперативам, а также соблюдение установленных форм документов и сроков их представления.</a:t>
            </a:r>
          </a:p>
          <a:p>
            <a:pPr lvl="1" algn="just"/>
            <a:endParaRPr lang="ru-RU" dirty="0" smtClean="0">
              <a:latin typeface="Times New Roman" panose="02020603050405020304" pitchFamily="18" charset="0"/>
              <a:cs typeface="Times New Roman" panose="02020603050405020304" pitchFamily="18" charset="0"/>
            </a:endParaRPr>
          </a:p>
          <a:p>
            <a:pPr lvl="1" algn="just"/>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случае выявления неполноты и (или) недостоверности сведений в представленных документах, нарушения форм документов и сроков их представления возвращает документы подавшему их кооперативу в течение 5 рабочих дней со дня представления документов с указанием причин возврата с нарочным (под подпись) или заказным письмом с уведомлением о вручении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6094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296144"/>
          </a:xfrm>
        </p:spPr>
        <p:txBody>
          <a:bodyPr>
            <a:normAutofit/>
          </a:bodyPr>
          <a:lstStyle/>
          <a:p>
            <a:r>
              <a:rPr lang="ru-RU" sz="2300" b="1" dirty="0" smtClean="0">
                <a:latin typeface="Arial" panose="020B0604020202020204" pitchFamily="34" charset="0"/>
                <a:cs typeface="Arial" panose="020B0604020202020204" pitchFamily="34" charset="0"/>
              </a:rPr>
              <a:t>Порядок предоставления </a:t>
            </a:r>
            <a:r>
              <a:rPr lang="ru-RU" sz="2300" b="1" dirty="0" smtClean="0">
                <a:latin typeface="Arial" panose="020B0604020202020204" pitchFamily="34" charset="0"/>
                <a:cs typeface="Arial" panose="020B0604020202020204" pitchFamily="34" charset="0"/>
              </a:rPr>
              <a:t>субсидии</a:t>
            </a:r>
            <a:br>
              <a:rPr lang="ru-RU" sz="2300" b="1" dirty="0" smtClean="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
            </a:r>
            <a:br>
              <a:rPr lang="ru-RU" sz="2300" b="1" dirty="0">
                <a:latin typeface="Arial" panose="020B0604020202020204" pitchFamily="34" charset="0"/>
                <a:cs typeface="Arial" panose="020B0604020202020204" pitchFamily="34" charset="0"/>
              </a:rPr>
            </a:br>
            <a:r>
              <a:rPr lang="ru-RU" sz="2300" b="1" dirty="0">
                <a:latin typeface="Arial" panose="020B0604020202020204" pitchFamily="34" charset="0"/>
                <a:cs typeface="Arial" panose="020B0604020202020204" pitchFamily="34" charset="0"/>
              </a:rPr>
              <a:t>ОРГАН МЕСТНОГО САМОУПРАВЛЕНИЯ</a:t>
            </a:r>
            <a:endParaRPr lang="ru-RU" sz="2300" b="1" dirty="0">
              <a:latin typeface="Arial" panose="020B0604020202020204" pitchFamily="34" charset="0"/>
              <a:cs typeface="Arial" panose="020B0604020202020204" pitchFamily="34" charset="0"/>
            </a:endParaRPr>
          </a:p>
        </p:txBody>
      </p:sp>
      <p:sp>
        <p:nvSpPr>
          <p:cNvPr id="5" name="Заголовок 1"/>
          <p:cNvSpPr txBox="1">
            <a:spLocks/>
          </p:cNvSpPr>
          <p:nvPr/>
        </p:nvSpPr>
        <p:spPr>
          <a:xfrm>
            <a:off x="813547" y="836712"/>
            <a:ext cx="7772400" cy="11365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360363" algn="just">
              <a:spcAft>
                <a:spcPts val="1200"/>
              </a:spcAft>
            </a:pPr>
            <a:endParaRPr lang="ru-RU" sz="14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179512" y="2010057"/>
            <a:ext cx="8512414" cy="3693319"/>
          </a:xfrm>
          <a:prstGeom prst="rect">
            <a:avLst/>
          </a:prstGeom>
        </p:spPr>
        <p:txBody>
          <a:bodyPr vert="horz" lIns="91440" tIns="45720" rIns="91440" bIns="45720" rtlCol="0" anchor="ctr" anchorCtr="1">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2"/>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отсутствии указанных недостатков в представленных </a:t>
            </a:r>
            <a:r>
              <a:rPr lang="ru-RU" dirty="0" smtClean="0">
                <a:latin typeface="Times New Roman" panose="02020603050405020304" pitchFamily="18" charset="0"/>
                <a:cs typeface="Times New Roman" panose="02020603050405020304" pitchFamily="18" charset="0"/>
              </a:rPr>
              <a:t>документах:</a:t>
            </a:r>
          </a:p>
          <a:p>
            <a:pPr lvl="2" algn="just"/>
            <a:r>
              <a:rPr lang="ru-RU" dirty="0" smtClean="0">
                <a:latin typeface="Times New Roman" panose="02020603050405020304" pitchFamily="18" charset="0"/>
                <a:cs typeface="Times New Roman" panose="02020603050405020304" pitchFamily="18" charset="0"/>
              </a:rPr>
              <a:t>делает </a:t>
            </a:r>
            <a:r>
              <a:rPr lang="ru-RU" dirty="0">
                <a:latin typeface="Times New Roman" panose="02020603050405020304" pitchFamily="18" charset="0"/>
                <a:cs typeface="Times New Roman" panose="02020603050405020304" pitchFamily="18" charset="0"/>
              </a:rPr>
              <a:t>соответствующую отметку в справке-расчете </a:t>
            </a:r>
            <a:r>
              <a:rPr lang="ru-RU" dirty="0" smtClean="0">
                <a:latin typeface="Times New Roman" panose="02020603050405020304" pitchFamily="18" charset="0"/>
                <a:cs typeface="Times New Roman" panose="02020603050405020304" pitchFamily="18" charset="0"/>
              </a:rPr>
              <a:t>суммы </a:t>
            </a:r>
            <a:r>
              <a:rPr lang="ru-RU" dirty="0">
                <a:latin typeface="Times New Roman" panose="02020603050405020304" pitchFamily="18" charset="0"/>
                <a:cs typeface="Times New Roman" panose="02020603050405020304" pitchFamily="18" charset="0"/>
              </a:rPr>
              <a:t>субсидии, представленной </a:t>
            </a:r>
            <a:r>
              <a:rPr lang="ru-RU" dirty="0" smtClean="0">
                <a:latin typeface="Times New Roman" panose="02020603050405020304" pitchFamily="18" charset="0"/>
                <a:cs typeface="Times New Roman" panose="02020603050405020304" pitchFamily="18" charset="0"/>
              </a:rPr>
              <a:t>кооперативом.</a:t>
            </a:r>
          </a:p>
          <a:p>
            <a:pPr lvl="2" algn="just"/>
            <a:endParaRPr lang="ru-RU" dirty="0">
              <a:latin typeface="Times New Roman" panose="02020603050405020304" pitchFamily="18" charset="0"/>
              <a:cs typeface="Times New Roman" panose="02020603050405020304" pitchFamily="18" charset="0"/>
            </a:endParaRPr>
          </a:p>
          <a:p>
            <a:pPr lvl="2" algn="just"/>
            <a:r>
              <a:rPr lang="ru-RU" dirty="0" smtClean="0">
                <a:latin typeface="Times New Roman" panose="02020603050405020304" pitchFamily="18" charset="0"/>
                <a:cs typeface="Times New Roman" panose="02020603050405020304" pitchFamily="18" charset="0"/>
              </a:rPr>
              <a:t>передает </a:t>
            </a:r>
            <a:r>
              <a:rPr lang="ru-RU" dirty="0">
                <a:latin typeface="Times New Roman" panose="02020603050405020304" pitchFamily="18" charset="0"/>
                <a:cs typeface="Times New Roman" panose="02020603050405020304" pitchFamily="18" charset="0"/>
              </a:rPr>
              <a:t>в министерство </a:t>
            </a:r>
            <a:r>
              <a:rPr lang="ru-RU" dirty="0" smtClean="0">
                <a:latin typeface="Times New Roman" panose="02020603050405020304" pitchFamily="18" charset="0"/>
                <a:cs typeface="Times New Roman" panose="02020603050405020304" pitchFamily="18" charset="0"/>
              </a:rPr>
              <a:t>документы</a:t>
            </a:r>
            <a:r>
              <a:rPr lang="ru-RU" dirty="0">
                <a:latin typeface="Times New Roman" panose="02020603050405020304" pitchFamily="18" charset="0"/>
                <a:cs typeface="Times New Roman" panose="02020603050405020304" pitchFamily="18" charset="0"/>
              </a:rPr>
              <a:t>, поданные кооперативами в соответствии с разделом 4 </a:t>
            </a:r>
            <a:r>
              <a:rPr lang="ru-RU" dirty="0" smtClean="0">
                <a:latin typeface="Times New Roman" panose="02020603050405020304" pitchFamily="18" charset="0"/>
                <a:cs typeface="Times New Roman" panose="02020603050405020304" pitchFamily="18" charset="0"/>
              </a:rPr>
              <a:t>Порядка определения объема и предоставления субсидий из областного бюджета на развитие сельскохозяйственной потребительской кооперации, утвержденного постановлением Правительства Кировской области от 23.05.2019 № 254-П, </a:t>
            </a:r>
            <a:r>
              <a:rPr lang="ru-RU" dirty="0">
                <a:latin typeface="Times New Roman" panose="02020603050405020304" pitchFamily="18" charset="0"/>
                <a:cs typeface="Times New Roman" panose="02020603050405020304" pitchFamily="18" charset="0"/>
              </a:rPr>
              <a:t>согласно хронологической последовательности, в которой кооперативами были поданы соответствующие установленным требованиям документы.</a:t>
            </a:r>
          </a:p>
        </p:txBody>
      </p:sp>
    </p:spTree>
    <p:extLst>
      <p:ext uri="{BB962C8B-B14F-4D97-AF65-F5344CB8AC3E}">
        <p14:creationId xmlns:p14="http://schemas.microsoft.com/office/powerpoint/2010/main" val="31290830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sz="6600" dirty="0" smtClean="0">
                <a:latin typeface="Times New Roman" panose="02020603050405020304" pitchFamily="18" charset="0"/>
                <a:cs typeface="Times New Roman" panose="02020603050405020304" pitchFamily="18" charset="0"/>
              </a:rPr>
              <a:t>СПАСИБО ЗА ВНИМАНИЕ!</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7671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936104"/>
          </a:xfrm>
        </p:spPr>
        <p:txBody>
          <a:bodyPr>
            <a:noAutofit/>
          </a:bodyPr>
          <a:lstStyle/>
          <a:p>
            <a:r>
              <a:rPr lang="ru-RU" sz="2300" b="1" dirty="0" smtClean="0">
                <a:latin typeface="Arial" panose="020B0604020202020204" pitchFamily="34" charset="0"/>
                <a:cs typeface="Arial" panose="020B0604020202020204" pitchFamily="34" charset="0"/>
              </a:rPr>
              <a:t>Квалификационные требования</a:t>
            </a:r>
            <a:endParaRPr lang="ru-RU" sz="2300" b="1" dirty="0">
              <a:latin typeface="Arial" panose="020B0604020202020204" pitchFamily="34" charset="0"/>
              <a:cs typeface="Arial" panose="020B0604020202020204" pitchFamily="34"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4129342657"/>
              </p:ext>
            </p:extLst>
          </p:nvPr>
        </p:nvGraphicFramePr>
        <p:xfrm>
          <a:off x="611560" y="1124744"/>
          <a:ext cx="7931224" cy="5400601"/>
        </p:xfrm>
        <a:graphic>
          <a:graphicData uri="http://schemas.openxmlformats.org/drawingml/2006/table">
            <a:tbl>
              <a:tblPr firstRow="1" bandRow="1">
                <a:tableStyleId>{5940675A-B579-460E-94D1-54222C63F5DA}</a:tableStyleId>
              </a:tblPr>
              <a:tblGrid>
                <a:gridCol w="442392"/>
                <a:gridCol w="4248472"/>
                <a:gridCol w="3240360"/>
              </a:tblGrid>
              <a:tr h="485224">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Квалификационные требования</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679314">
                <a:tc>
                  <a:txBody>
                    <a:bodyPr/>
                    <a:lstStyle/>
                    <a:p>
                      <a:pPr algn="ctr"/>
                      <a:r>
                        <a:rPr lang="ru-RU" sz="1200" dirty="0" smtClean="0">
                          <a:latin typeface="Arial" panose="020B0604020202020204" pitchFamily="34" charset="0"/>
                          <a:cs typeface="Arial" panose="020B0604020202020204" pitchFamily="34" charset="0"/>
                        </a:rPr>
                        <a:t>1</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Arial" panose="020B0604020202020204" pitchFamily="34" charset="0"/>
                          <a:ea typeface="+mn-ea"/>
                          <a:cs typeface="Arial" panose="020B0604020202020204" pitchFamily="34" charset="0"/>
                        </a:rPr>
                        <a:t>Зарегистрирован в установленном порядке и в соответствии с действующим законодательством на территории Кировской области</a:t>
                      </a:r>
                    </a:p>
                  </a:txBody>
                  <a:tcPr/>
                </a:tc>
                <a:tc>
                  <a:txBody>
                    <a:bodyPr/>
                    <a:lstStyle/>
                    <a:p>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endParaRPr lang="ru-RU" sz="1200" dirty="0">
                        <a:latin typeface="Arial" panose="020B0604020202020204" pitchFamily="34" charset="0"/>
                        <a:cs typeface="Arial" panose="020B0604020202020204" pitchFamily="34" charset="0"/>
                      </a:endParaRPr>
                    </a:p>
                  </a:txBody>
                  <a:tcPr/>
                </a:tc>
              </a:tr>
              <a:tr h="2232031">
                <a:tc>
                  <a:txBody>
                    <a:bodyPr/>
                    <a:lstStyle/>
                    <a:p>
                      <a:pPr algn="ctr"/>
                      <a:r>
                        <a:rPr lang="ru-RU" sz="1200" dirty="0" smtClean="0">
                          <a:latin typeface="Arial" panose="020B0604020202020204" pitchFamily="34" charset="0"/>
                          <a:cs typeface="Arial" panose="020B0604020202020204" pitchFamily="34" charset="0"/>
                        </a:rPr>
                        <a:t>2</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Создан в соответствии с Федеральным </a:t>
                      </a:r>
                      <a:r>
                        <a:rPr lang="ru-RU" sz="1200" b="0" i="0" u="none" strike="noStrike" baseline="0" dirty="0" smtClean="0">
                          <a:solidFill>
                            <a:schemeClr val="tx1"/>
                          </a:solidFill>
                          <a:latin typeface="Arial" panose="020B0604020202020204" pitchFamily="34" charset="0"/>
                          <a:cs typeface="Arial" panose="020B0604020202020204" pitchFamily="34" charset="0"/>
                        </a:rPr>
                        <a:t>законом от 08.12.1995 № 193-ФЗ «О сельскохозяйственной кооперации»:</a:t>
                      </a:r>
                    </a:p>
                    <a:p>
                      <a:pPr marL="0" indent="177800" algn="just"/>
                      <a:r>
                        <a:rPr lang="ru-RU" sz="1200" dirty="0" smtClean="0">
                          <a:effectLst/>
                          <a:latin typeface="Arial" panose="020B0604020202020204" pitchFamily="34" charset="0"/>
                          <a:ea typeface="Times New Roman"/>
                          <a:cs typeface="Arial" panose="020B0604020202020204" pitchFamily="34" charset="0"/>
                        </a:rPr>
                        <a:t>- сельскохозяйственными товаропроизводителями и (или) ведущими личное подсобное хозяйство гражданами;</a:t>
                      </a:r>
                    </a:p>
                    <a:p>
                      <a:pPr marL="0" indent="177800" algn="just"/>
                      <a:r>
                        <a:rPr lang="ru-RU" sz="1200" dirty="0" smtClean="0">
                          <a:effectLst/>
                          <a:latin typeface="Arial" panose="020B0604020202020204" pitchFamily="34" charset="0"/>
                          <a:ea typeface="Times New Roman"/>
                          <a:cs typeface="Arial" panose="020B0604020202020204" pitchFamily="34" charset="0"/>
                        </a:rPr>
                        <a:t>- не менее чем двумя юридическими лицами или не менее чем пятью гражданами;</a:t>
                      </a:r>
                    </a:p>
                    <a:p>
                      <a:pPr marL="0" indent="177800" algn="just"/>
                      <a:r>
                        <a:rPr lang="ru-RU" sz="1200" dirty="0" smtClean="0">
                          <a:effectLst/>
                          <a:latin typeface="Arial" panose="020B0604020202020204" pitchFamily="34" charset="0"/>
                          <a:ea typeface="Times New Roman"/>
                          <a:cs typeface="Arial" panose="020B0604020202020204" pitchFamily="34" charset="0"/>
                        </a:rPr>
                        <a:t>- в наименовании присутствует указание на основную цель его деятельности, а также слова «сельскохозяйственный потребительский кооператив».</a:t>
                      </a:r>
                      <a:endParaRPr lang="ru-RU" sz="1200" b="0" i="0" u="none" strike="noStrike" baseline="0" dirty="0" smtClean="0">
                        <a:solidFill>
                          <a:srgbClr val="0000FF"/>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p>
                      <a:r>
                        <a:rPr lang="ru-RU" sz="1200" dirty="0" smtClean="0">
                          <a:latin typeface="Arial" panose="020B0604020202020204" pitchFamily="34" charset="0"/>
                          <a:cs typeface="Arial" panose="020B0604020202020204" pitchFamily="34" charset="0"/>
                        </a:rPr>
                        <a:t>протокол общего организационного собрания членов кооператива,</a:t>
                      </a:r>
                    </a:p>
                    <a:p>
                      <a:r>
                        <a:rPr lang="ru-RU" sz="1200" dirty="0" smtClean="0">
                          <a:latin typeface="Arial" panose="020B0604020202020204" pitchFamily="34" charset="0"/>
                          <a:cs typeface="Arial" panose="020B0604020202020204" pitchFamily="34" charset="0"/>
                        </a:rPr>
                        <a:t>выписки из похозяйственных</a:t>
                      </a:r>
                      <a:r>
                        <a:rPr lang="ru-RU" sz="1200" baseline="0" dirty="0" smtClean="0">
                          <a:latin typeface="Arial" panose="020B0604020202020204" pitchFamily="34" charset="0"/>
                          <a:cs typeface="Arial" panose="020B0604020202020204" pitchFamily="34" charset="0"/>
                        </a:rPr>
                        <a:t> </a:t>
                      </a:r>
                      <a:r>
                        <a:rPr lang="ru-RU" sz="1200" dirty="0" smtClean="0">
                          <a:latin typeface="Arial" panose="020B0604020202020204" pitchFamily="34" charset="0"/>
                          <a:cs typeface="Arial" panose="020B0604020202020204" pitchFamily="34" charset="0"/>
                        </a:rPr>
                        <a:t>книг ЛПХ,</a:t>
                      </a:r>
                    </a:p>
                    <a:p>
                      <a:r>
                        <a:rPr lang="ru-RU" sz="1200" dirty="0" smtClean="0">
                          <a:latin typeface="Arial" panose="020B0604020202020204" pitchFamily="34" charset="0"/>
                          <a:cs typeface="Arial" panose="020B0604020202020204" pitchFamily="34" charset="0"/>
                        </a:rPr>
                        <a:t>бухгалтерская отчетность юридических лиц</a:t>
                      </a:r>
                      <a:endParaRPr lang="ru-RU" sz="1200" dirty="0">
                        <a:latin typeface="Arial" panose="020B0604020202020204" pitchFamily="34" charset="0"/>
                        <a:cs typeface="Arial" panose="020B0604020202020204" pitchFamily="34" charset="0"/>
                      </a:endParaRPr>
                    </a:p>
                  </a:txBody>
                  <a:tcPr/>
                </a:tc>
              </a:tr>
              <a:tr h="645404">
                <a:tc>
                  <a:txBody>
                    <a:bodyPr/>
                    <a:lstStyle/>
                    <a:p>
                      <a:pPr algn="ctr"/>
                      <a:r>
                        <a:rPr lang="ru-RU" sz="1200" dirty="0" smtClean="0">
                          <a:latin typeface="Arial" panose="020B0604020202020204" pitchFamily="34" charset="0"/>
                          <a:cs typeface="Arial" panose="020B0604020202020204" pitchFamily="34" charset="0"/>
                        </a:rPr>
                        <a:t>3</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Срок деятельности на дату подачи заявки превышает 12 месяцев с даты регистрации</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p>
                      <a:r>
                        <a:rPr lang="ru-RU" sz="1200" dirty="0" smtClean="0">
                          <a:latin typeface="Arial" panose="020B0604020202020204" pitchFamily="34" charset="0"/>
                          <a:cs typeface="Arial" panose="020B0604020202020204" pitchFamily="34" charset="0"/>
                        </a:rPr>
                        <a:t>бухгалтерская</a:t>
                      </a:r>
                      <a:r>
                        <a:rPr lang="ru-RU" sz="1200" baseline="0" dirty="0" smtClean="0">
                          <a:latin typeface="Arial" panose="020B0604020202020204" pitchFamily="34" charset="0"/>
                          <a:cs typeface="Arial" panose="020B0604020202020204" pitchFamily="34" charset="0"/>
                        </a:rPr>
                        <a:t> отчетность</a:t>
                      </a:r>
                    </a:p>
                  </a:txBody>
                  <a:tcPr/>
                </a:tc>
              </a:tr>
              <a:tr h="485224">
                <a:tc>
                  <a:txBody>
                    <a:bodyPr/>
                    <a:lstStyle/>
                    <a:p>
                      <a:pPr algn="ctr"/>
                      <a:r>
                        <a:rPr lang="ru-RU" sz="1200" dirty="0" smtClean="0">
                          <a:latin typeface="Arial" panose="020B0604020202020204" pitchFamily="34" charset="0"/>
                          <a:cs typeface="Arial" panose="020B0604020202020204" pitchFamily="34" charset="0"/>
                        </a:rPr>
                        <a:t>4</a:t>
                      </a:r>
                      <a:endParaRPr lang="ru-RU" sz="12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Arial" panose="020B0604020202020204" pitchFamily="34" charset="0"/>
                          <a:ea typeface="+mn-ea"/>
                          <a:cs typeface="Arial" panose="020B0604020202020204" pitchFamily="34" charset="0"/>
                        </a:rPr>
                        <a:t>Не менее 50% объема работ (услуг) оказывает членам кооператива</a:t>
                      </a: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заключение ревизионного союза</a:t>
                      </a:r>
                    </a:p>
                  </a:txBody>
                  <a:tcPr/>
                </a:tc>
              </a:tr>
              <a:tr h="873404">
                <a:tc>
                  <a:txBody>
                    <a:bodyPr/>
                    <a:lstStyle/>
                    <a:p>
                      <a:pPr algn="ctr"/>
                      <a:r>
                        <a:rPr lang="ru-RU" sz="1200" dirty="0" smtClean="0">
                          <a:latin typeface="Arial" panose="020B0604020202020204" pitchFamily="34" charset="0"/>
                          <a:cs typeface="Arial" panose="020B0604020202020204" pitchFamily="34" charset="0"/>
                        </a:rPr>
                        <a:t>5</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panose="020B0604020202020204" pitchFamily="34" charset="0"/>
                          <a:cs typeface="Arial" panose="020B0604020202020204" pitchFamily="34" charset="0"/>
                        </a:rPr>
                        <a:t>Выручка от перерабатывающей и (или) сбытовой деятельности кооператива составляет не менее 70% от общего объема выручки в году, предшествующем году проведения конкурса</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baseline="0" dirty="0" smtClean="0">
                          <a:latin typeface="Arial" panose="020B0604020202020204" pitchFamily="34" charset="0"/>
                          <a:cs typeface="Arial" panose="020B0604020202020204" pitchFamily="34" charset="0"/>
                        </a:rPr>
                        <a:t>заключение ревизионного союза</a:t>
                      </a:r>
                    </a:p>
                  </a:txBody>
                  <a:tcPr/>
                </a:tc>
              </a:tr>
            </a:tbl>
          </a:graphicData>
        </a:graphic>
      </p:graphicFrame>
    </p:spTree>
    <p:extLst>
      <p:ext uri="{BB962C8B-B14F-4D97-AF65-F5344CB8AC3E}">
        <p14:creationId xmlns:p14="http://schemas.microsoft.com/office/powerpoint/2010/main" val="1820997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517649850"/>
              </p:ext>
            </p:extLst>
          </p:nvPr>
        </p:nvGraphicFramePr>
        <p:xfrm>
          <a:off x="755576" y="124544"/>
          <a:ext cx="7931224" cy="6400800"/>
        </p:xfrm>
        <a:graphic>
          <a:graphicData uri="http://schemas.openxmlformats.org/drawingml/2006/table">
            <a:tbl>
              <a:tblPr firstRow="1" bandRow="1">
                <a:tableStyleId>{5940675A-B579-460E-94D1-54222C63F5DA}</a:tableStyleId>
              </a:tblPr>
              <a:tblGrid>
                <a:gridCol w="442392"/>
                <a:gridCol w="4248472"/>
                <a:gridCol w="3240360"/>
              </a:tblGrid>
              <a:tr h="370840">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Квалификационные требования</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370840">
                <a:tc>
                  <a:txBody>
                    <a:bodyPr/>
                    <a:lstStyle/>
                    <a:p>
                      <a:pPr algn="ctr"/>
                      <a:r>
                        <a:rPr lang="ru-RU" sz="1200" dirty="0" smtClean="0">
                          <a:latin typeface="Arial" panose="020B0604020202020204" pitchFamily="34" charset="0"/>
                          <a:cs typeface="Arial" panose="020B0604020202020204" pitchFamily="34" charset="0"/>
                        </a:rPr>
                        <a:t>6</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spc="-20" baseline="0" dirty="0" smtClean="0">
                          <a:solidFill>
                            <a:schemeClr val="tx1"/>
                          </a:solidFill>
                          <a:latin typeface="Arial"/>
                        </a:rPr>
                        <a:t>Имеющие, по сведениям Единого государственного реестра юридических лиц, вид деятельности, относящийся согласно Общероссийскому классификатору видов экономической деятельности, утвержденному приказом Федерального агентства по техническому регулированию и метрологии от 31.01.2014 N 14-ст «Общероссийский классификатор видов экономической деятельности (ОКВЭД2) ОК 029-2014 (КДЕС Ред. 2)», к одному из видов экономической деятельности, установленных правовым актом министерства</a:t>
                      </a:r>
                    </a:p>
                  </a:txBody>
                  <a:tcPr/>
                </a:tc>
                <a:tc>
                  <a:txBody>
                    <a:bodyPr/>
                    <a:lstStyle/>
                    <a:p>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p>
                      <a:endParaRPr lang="ru-RU" sz="1200" dirty="0" smtClean="0">
                        <a:latin typeface="Arial" panose="020B0604020202020204" pitchFamily="34" charset="0"/>
                        <a:cs typeface="Arial" panose="020B0604020202020204" pitchFamily="34" charset="0"/>
                      </a:endParaRPr>
                    </a:p>
                    <a:p>
                      <a:r>
                        <a:rPr lang="ru-RU" sz="1200" dirty="0" smtClean="0">
                          <a:latin typeface="Arial" panose="020B0604020202020204" pitchFamily="34" charset="0"/>
                          <a:cs typeface="Arial" panose="020B0604020202020204" pitchFamily="34" charset="0"/>
                        </a:rPr>
                        <a:t>Приложение</a:t>
                      </a:r>
                      <a:r>
                        <a:rPr lang="ru-RU" sz="1200" baseline="0" dirty="0" smtClean="0">
                          <a:latin typeface="Arial" panose="020B0604020202020204" pitchFamily="34" charset="0"/>
                          <a:cs typeface="Arial" panose="020B0604020202020204" pitchFamily="34" charset="0"/>
                        </a:rPr>
                        <a:t> № 4 к распоряжению департамента сельского хозяйства и продовольствия Кировской области          от 12.05.2015 № 29</a:t>
                      </a:r>
                      <a:endParaRPr lang="ru-RU" sz="1200" dirty="0" smtClean="0">
                        <a:latin typeface="Arial" panose="020B0604020202020204" pitchFamily="34" charset="0"/>
                        <a:cs typeface="Arial" panose="020B0604020202020204" pitchFamily="34" charset="0"/>
                      </a:endParaRPr>
                    </a:p>
                    <a:p>
                      <a:endParaRPr lang="ru-RU" sz="1200" dirty="0">
                        <a:latin typeface="Arial" panose="020B0604020202020204" pitchFamily="34" charset="0"/>
                        <a:cs typeface="Arial" panose="020B0604020202020204" pitchFamily="34" charset="0"/>
                      </a:endParaRPr>
                    </a:p>
                  </a:txBody>
                  <a:tcPr/>
                </a:tc>
              </a:tr>
              <a:tr h="370840">
                <a:tc>
                  <a:txBody>
                    <a:bodyPr/>
                    <a:lstStyle/>
                    <a:p>
                      <a:pPr algn="ctr"/>
                      <a:r>
                        <a:rPr lang="ru-RU" sz="1200" dirty="0" smtClean="0">
                          <a:latin typeface="Arial" panose="020B0604020202020204" pitchFamily="34" charset="0"/>
                          <a:cs typeface="Arial" panose="020B0604020202020204" pitchFamily="34" charset="0"/>
                        </a:rPr>
                        <a:t>7</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Объединяющие не менее 10 сельскохозяйственных товаропроизводителей на правах членов кооперативов (кроме ассоциированных членов)</a:t>
                      </a:r>
                    </a:p>
                  </a:txBody>
                  <a:tcPr/>
                </a:tc>
                <a:tc>
                  <a:txBody>
                    <a:bodyPr/>
                    <a:lstStyle/>
                    <a:p>
                      <a:pPr algn="just"/>
                      <a:r>
                        <a:rPr lang="ru-RU" sz="1200" b="0" i="0" u="none" strike="noStrike" baseline="0" dirty="0" smtClean="0">
                          <a:latin typeface="Arial"/>
                        </a:rPr>
                        <a:t>реестр членов кооператива по состоянию на 1-е число месяца подачи заявки на участие в конкурсе;</a:t>
                      </a:r>
                      <a:endParaRPr lang="ru-RU" sz="1200" dirty="0" smtClean="0">
                        <a:latin typeface="Arial" panose="020B0604020202020204" pitchFamily="34" charset="0"/>
                        <a:cs typeface="Arial" panose="020B0604020202020204" pitchFamily="34" charset="0"/>
                      </a:endParaRPr>
                    </a:p>
                    <a:p>
                      <a:r>
                        <a:rPr lang="ru-RU" sz="1200" dirty="0" smtClean="0">
                          <a:latin typeface="Arial" panose="020B0604020202020204" pitchFamily="34" charset="0"/>
                          <a:cs typeface="Arial" panose="020B0604020202020204" pitchFamily="34" charset="0"/>
                        </a:rPr>
                        <a:t>выписки из похозяйственных</a:t>
                      </a:r>
                      <a:r>
                        <a:rPr lang="ru-RU" sz="1200" baseline="0" dirty="0" smtClean="0">
                          <a:latin typeface="Arial" panose="020B0604020202020204" pitchFamily="34" charset="0"/>
                          <a:cs typeface="Arial" panose="020B0604020202020204" pitchFamily="34" charset="0"/>
                        </a:rPr>
                        <a:t> </a:t>
                      </a:r>
                      <a:r>
                        <a:rPr lang="ru-RU" sz="1200" dirty="0" smtClean="0">
                          <a:latin typeface="Arial" panose="020B0604020202020204" pitchFamily="34" charset="0"/>
                          <a:cs typeface="Arial" panose="020B0604020202020204" pitchFamily="34" charset="0"/>
                        </a:rPr>
                        <a:t>книг ЛПХ,</a:t>
                      </a:r>
                    </a:p>
                    <a:p>
                      <a:r>
                        <a:rPr lang="ru-RU" sz="1200" dirty="0" smtClean="0">
                          <a:latin typeface="Arial" panose="020B0604020202020204" pitchFamily="34" charset="0"/>
                          <a:cs typeface="Arial" panose="020B0604020202020204" pitchFamily="34" charset="0"/>
                        </a:rPr>
                        <a:t>бухгалтерская отчетность юр. лиц</a:t>
                      </a:r>
                      <a:endParaRPr lang="ru-RU" sz="1200" dirty="0">
                        <a:latin typeface="Arial" panose="020B0604020202020204" pitchFamily="34" charset="0"/>
                        <a:cs typeface="Arial" panose="020B0604020202020204" pitchFamily="34" charset="0"/>
                      </a:endParaRPr>
                    </a:p>
                  </a:txBody>
                  <a:tcPr/>
                </a:tc>
              </a:tr>
              <a:tr h="370840">
                <a:tc>
                  <a:txBody>
                    <a:bodyPr/>
                    <a:lstStyle/>
                    <a:p>
                      <a:pPr algn="ctr"/>
                      <a:r>
                        <a:rPr lang="ru-RU" sz="1200" dirty="0" smtClean="0">
                          <a:latin typeface="Arial" panose="020B0604020202020204" pitchFamily="34" charset="0"/>
                          <a:cs typeface="Arial" panose="020B0604020202020204" pitchFamily="34" charset="0"/>
                        </a:rPr>
                        <a:t>8</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Входящие в один из ревизионных союзов по их выбору</a:t>
                      </a:r>
                    </a:p>
                  </a:txBody>
                  <a:tcPr/>
                </a:tc>
                <a:tc>
                  <a:txBody>
                    <a:bodyPr/>
                    <a:lstStyle/>
                    <a:p>
                      <a:pPr algn="just"/>
                      <a:r>
                        <a:rPr lang="ru-RU" sz="1200" b="0" i="0" u="none" strike="noStrike" baseline="0" dirty="0" smtClean="0">
                          <a:latin typeface="Arial"/>
                        </a:rPr>
                        <a:t>справка (уведомление) о членстве в ревизионном союзе, выданную ревизионным союзом.</a:t>
                      </a:r>
                    </a:p>
                  </a:txBody>
                  <a:tcPr/>
                </a:tc>
              </a:tr>
              <a:tr h="370840">
                <a:tc>
                  <a:txBody>
                    <a:bodyPr/>
                    <a:lstStyle/>
                    <a:p>
                      <a:pPr algn="ctr"/>
                      <a:r>
                        <a:rPr lang="ru-RU" sz="1200" dirty="0" smtClean="0">
                          <a:latin typeface="Arial" panose="020B0604020202020204" pitchFamily="34" charset="0"/>
                          <a:cs typeface="Arial" panose="020B0604020202020204" pitchFamily="34" charset="0"/>
                        </a:rPr>
                        <a:t>9</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spc="-20" baseline="0" dirty="0" smtClean="0">
                          <a:latin typeface="Arial"/>
                        </a:rPr>
                        <a:t>В отношении которых на дату подачи заявки не приняты в установленном законодательством порядке решения о ликвидации, реорганизации, приостановлении деятельности, не проводятся процедуры банкротства</a:t>
                      </a:r>
                    </a:p>
                  </a:txBody>
                  <a:tcPr/>
                </a:tc>
                <a:tc>
                  <a:txBody>
                    <a:bodyPr/>
                    <a:lstStyle/>
                    <a:p>
                      <a:pPr algn="just"/>
                      <a:r>
                        <a:rPr lang="ru-RU" sz="1200" dirty="0" smtClean="0">
                          <a:latin typeface="Arial" panose="020B0604020202020204" pitchFamily="34" charset="0"/>
                          <a:cs typeface="Arial" panose="020B0604020202020204" pitchFamily="34" charset="0"/>
                        </a:rPr>
                        <a:t>выписка из ЕГРЮЛ (министерство производит запрос самостоятельно)</a:t>
                      </a:r>
                    </a:p>
                  </a:txBody>
                  <a:tcPr/>
                </a:tc>
              </a:tr>
              <a:tr h="1418376">
                <a:tc>
                  <a:txBody>
                    <a:bodyPr/>
                    <a:lstStyle/>
                    <a:p>
                      <a:pPr algn="ctr"/>
                      <a:r>
                        <a:rPr lang="ru-RU" sz="1200" dirty="0" smtClean="0">
                          <a:latin typeface="Arial" panose="020B0604020202020204" pitchFamily="34" charset="0"/>
                          <a:cs typeface="Arial" panose="020B0604020202020204" pitchFamily="34" charset="0"/>
                        </a:rPr>
                        <a:t>10</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Не имеющие задолженности по платежам в бюджеты всех уровней и бюджеты государственных внебюджетных фондов по состоянию на 1-е число месяца подачи заявки на участие в конкурсе</a:t>
                      </a:r>
                    </a:p>
                  </a:txBody>
                  <a:tcPr/>
                </a:tc>
                <a:tc>
                  <a:txBody>
                    <a:bodyPr/>
                    <a:lstStyle/>
                    <a:p>
                      <a:pPr algn="just"/>
                      <a:r>
                        <a:rPr lang="ru-RU" sz="1200" b="0" i="0" u="none" strike="noStrike" spc="-20" baseline="0" dirty="0" smtClean="0">
                          <a:latin typeface="Arial"/>
                        </a:rPr>
                        <a:t>справки об отсутствии (наличии) у заявителя задолженности по налогам (сборам), по страховым взносам и начисленным по ним пеням и штрафам, выданные налоговым органом и региональным отделением Фонда социального страхования Российской Федерации</a:t>
                      </a:r>
                    </a:p>
                  </a:txBody>
                  <a:tcPr/>
                </a:tc>
              </a:tr>
            </a:tbl>
          </a:graphicData>
        </a:graphic>
      </p:graphicFrame>
    </p:spTree>
    <p:extLst>
      <p:ext uri="{BB962C8B-B14F-4D97-AF65-F5344CB8AC3E}">
        <p14:creationId xmlns:p14="http://schemas.microsoft.com/office/powerpoint/2010/main" val="1471393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211137540"/>
              </p:ext>
            </p:extLst>
          </p:nvPr>
        </p:nvGraphicFramePr>
        <p:xfrm>
          <a:off x="755576" y="476672"/>
          <a:ext cx="7931224" cy="5852160"/>
        </p:xfrm>
        <a:graphic>
          <a:graphicData uri="http://schemas.openxmlformats.org/drawingml/2006/table">
            <a:tbl>
              <a:tblPr firstRow="1" bandRow="1">
                <a:tableStyleId>{5940675A-B579-460E-94D1-54222C63F5DA}</a:tableStyleId>
              </a:tblPr>
              <a:tblGrid>
                <a:gridCol w="442392"/>
                <a:gridCol w="4248472"/>
                <a:gridCol w="3240360"/>
              </a:tblGrid>
              <a:tr h="370840">
                <a:tc>
                  <a:txBody>
                    <a:bodyPr/>
                    <a:lstStyle/>
                    <a:p>
                      <a:pPr algn="ctr"/>
                      <a:r>
                        <a:rPr lang="ru-RU" sz="1200" dirty="0" smtClean="0">
                          <a:latin typeface="Arial" panose="020B0604020202020204" pitchFamily="34" charset="0"/>
                          <a:cs typeface="Arial" panose="020B0604020202020204" pitchFamily="34" charset="0"/>
                        </a:rPr>
                        <a:t>№</a:t>
                      </a:r>
                    </a:p>
                    <a:p>
                      <a:pPr algn="ctr"/>
                      <a:r>
                        <a:rPr lang="ru-RU" sz="1200" dirty="0" smtClean="0">
                          <a:latin typeface="Arial" panose="020B0604020202020204" pitchFamily="34" charset="0"/>
                          <a:cs typeface="Arial" panose="020B0604020202020204" pitchFamily="34" charset="0"/>
                        </a:rPr>
                        <a:t>п/п</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Квалификационные требования</a:t>
                      </a:r>
                      <a:endParaRPr lang="ru-RU" sz="1200" dirty="0">
                        <a:latin typeface="Arial" panose="020B0604020202020204" pitchFamily="34" charset="0"/>
                        <a:cs typeface="Arial" panose="020B0604020202020204" pitchFamily="34" charset="0"/>
                      </a:endParaRPr>
                    </a:p>
                  </a:txBody>
                  <a:tcPr/>
                </a:tc>
                <a:tc>
                  <a:txBody>
                    <a:bodyPr/>
                    <a:lstStyle/>
                    <a:p>
                      <a:pPr algn="ctr"/>
                      <a:r>
                        <a:rPr lang="ru-RU" sz="1200" dirty="0" smtClean="0">
                          <a:latin typeface="Arial" panose="020B0604020202020204" pitchFamily="34" charset="0"/>
                          <a:cs typeface="Arial" panose="020B0604020202020204" pitchFamily="34" charset="0"/>
                        </a:rPr>
                        <a:t>Документы,</a:t>
                      </a:r>
                      <a:r>
                        <a:rPr lang="ru-RU" sz="1200" baseline="0" dirty="0" smtClean="0">
                          <a:latin typeface="Arial" panose="020B0604020202020204" pitchFamily="34" charset="0"/>
                          <a:cs typeface="Arial" panose="020B0604020202020204" pitchFamily="34" charset="0"/>
                        </a:rPr>
                        <a:t> подтверждающие соответствие заявителя требованиям</a:t>
                      </a:r>
                      <a:endParaRPr lang="ru-RU" sz="1200" dirty="0">
                        <a:latin typeface="Arial" panose="020B0604020202020204" pitchFamily="34" charset="0"/>
                        <a:cs typeface="Arial" panose="020B0604020202020204" pitchFamily="34" charset="0"/>
                      </a:endParaRPr>
                    </a:p>
                  </a:txBody>
                  <a:tcPr/>
                </a:tc>
              </a:tr>
              <a:tr h="370840">
                <a:tc>
                  <a:txBody>
                    <a:bodyPr/>
                    <a:lstStyle/>
                    <a:p>
                      <a:pPr algn="ctr"/>
                      <a:r>
                        <a:rPr lang="ru-RU" sz="1200" dirty="0" smtClean="0">
                          <a:latin typeface="Arial" panose="020B0604020202020204" pitchFamily="34" charset="0"/>
                          <a:cs typeface="Arial" panose="020B0604020202020204" pitchFamily="34" charset="0"/>
                        </a:rPr>
                        <a:t>11</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Не имеющие просроченной задолженности по возврату в областной бюджет субсидий, бюджетных инвестиций, предоставленных в том числе в соответствии с иными правовыми актами, и иной просроченной задолженности перед областным бюджетом</a:t>
                      </a:r>
                    </a:p>
                  </a:txBody>
                  <a:tcPr/>
                </a:tc>
                <a:tc>
                  <a:txBody>
                    <a:bodyPr/>
                    <a:lstStyle/>
                    <a:p>
                      <a:r>
                        <a:rPr lang="ru-RU" sz="1200" dirty="0" smtClean="0">
                          <a:latin typeface="Arial" panose="020B0604020202020204" pitchFamily="34" charset="0"/>
                          <a:cs typeface="Arial" panose="020B0604020202020204" pitchFamily="34" charset="0"/>
                        </a:rPr>
                        <a:t>министерство производит запрос самостоятельно</a:t>
                      </a:r>
                      <a:endParaRPr lang="ru-RU" sz="1200" dirty="0">
                        <a:latin typeface="Arial" panose="020B0604020202020204" pitchFamily="34" charset="0"/>
                        <a:cs typeface="Arial" panose="020B0604020202020204" pitchFamily="34" charset="0"/>
                      </a:endParaRPr>
                    </a:p>
                  </a:txBody>
                  <a:tcPr/>
                </a:tc>
              </a:tr>
              <a:tr h="370840">
                <a:tc>
                  <a:txBody>
                    <a:bodyPr/>
                    <a:lstStyle/>
                    <a:p>
                      <a:pPr algn="ctr"/>
                      <a:r>
                        <a:rPr lang="ru-RU" sz="1200" dirty="0" smtClean="0">
                          <a:latin typeface="Arial" panose="020B0604020202020204" pitchFamily="34" charset="0"/>
                          <a:cs typeface="Arial" panose="020B0604020202020204" pitchFamily="34" charset="0"/>
                        </a:rPr>
                        <a:t>12</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 В случае строительства, реконструкции или модернизации производственных объектов</a:t>
                      </a:r>
                      <a:endParaRPr lang="ru-RU" sz="1200" b="0" i="0" u="none" strike="noStrike" baseline="0" dirty="0" smtClean="0">
                        <a:solidFill>
                          <a:srgbClr val="0000FF"/>
                        </a:solidFill>
                        <a:latin typeface="Arial"/>
                      </a:endParaRPr>
                    </a:p>
                  </a:txBody>
                  <a:tcPr/>
                </a:tc>
                <a:tc>
                  <a:txBody>
                    <a:bodyPr/>
                    <a:lstStyle/>
                    <a:p>
                      <a:pPr algn="just"/>
                      <a:r>
                        <a:rPr lang="ru-RU" sz="1200" b="0" i="0" u="none" strike="noStrike" spc="-20" baseline="0" dirty="0" smtClean="0">
                          <a:latin typeface="Arial"/>
                        </a:rPr>
                        <a:t>разрешение на строительство, полученное в соответствии с действующим законодательством;</a:t>
                      </a:r>
                    </a:p>
                    <a:p>
                      <a:pPr algn="just"/>
                      <a:r>
                        <a:rPr lang="ru-RU" sz="1200" b="0" i="0" u="none" strike="noStrike" spc="-20" baseline="0" dirty="0" smtClean="0">
                          <a:latin typeface="Arial"/>
                        </a:rPr>
                        <a:t>утвержденную застройщиком или техническим заказчиком проектную документацию;</a:t>
                      </a:r>
                    </a:p>
                    <a:p>
                      <a:pPr algn="just"/>
                      <a:r>
                        <a:rPr lang="ru-RU" sz="1200" b="0" i="0" u="none" strike="noStrike" spc="-30" baseline="0" dirty="0" smtClean="0">
                          <a:latin typeface="Arial"/>
                        </a:rPr>
                        <a:t>положительное заключение государственной экспертизы проектной документации (в случаях, предусмотренных законодательством)</a:t>
                      </a:r>
                    </a:p>
                  </a:txBody>
                  <a:tcPr/>
                </a:tc>
              </a:tr>
              <a:tr h="370840">
                <a:tc>
                  <a:txBody>
                    <a:bodyPr/>
                    <a:lstStyle/>
                    <a:p>
                      <a:pPr algn="ctr"/>
                      <a:r>
                        <a:rPr lang="ru-RU" sz="1200" dirty="0" smtClean="0">
                          <a:latin typeface="Arial" panose="020B0604020202020204" pitchFamily="34" charset="0"/>
                          <a:cs typeface="Arial" panose="020B0604020202020204" pitchFamily="34" charset="0"/>
                        </a:rPr>
                        <a:t>13</a:t>
                      </a:r>
                      <a:endParaRPr lang="ru-RU" sz="1200" dirty="0">
                        <a:latin typeface="Arial" panose="020B0604020202020204" pitchFamily="34" charset="0"/>
                        <a:cs typeface="Arial" panose="020B0604020202020204" pitchFamily="34" charset="0"/>
                      </a:endParaRPr>
                    </a:p>
                  </a:txBody>
                  <a:tcPr/>
                </a:tc>
                <a:tc>
                  <a:txBody>
                    <a:bodyPr/>
                    <a:lstStyle/>
                    <a:p>
                      <a:pPr algn="just"/>
                      <a:r>
                        <a:rPr lang="ru-RU" sz="1200" b="0" i="0" u="none" strike="noStrike" baseline="0" dirty="0" smtClean="0">
                          <a:latin typeface="Arial"/>
                        </a:rPr>
                        <a:t>В случае ремонта производственных объектов</a:t>
                      </a:r>
                    </a:p>
                  </a:txBody>
                  <a:tcPr/>
                </a:tc>
                <a:tc>
                  <a:txBody>
                    <a:bodyPr/>
                    <a:lstStyle/>
                    <a:p>
                      <a:pPr algn="just"/>
                      <a:r>
                        <a:rPr lang="ru-RU" sz="1200" b="0" i="0" u="none" strike="noStrike" baseline="0" dirty="0" smtClean="0">
                          <a:latin typeface="Arial"/>
                        </a:rPr>
                        <a:t>смета, составленная на основании акта, утвержденного застройщиком или техническим заказчиком и содержащего перечень дефектов оснований, строительных конструкций, систем инженерно-технического обеспечения и сетей инженерно-технического обеспечения с указанием качественных и количественных характеристик таких дефектов, и задания застройщика или технического заказчика на проектирование в зависимости от содержания работ, выполняемых при ремонте</a:t>
                      </a:r>
                    </a:p>
                  </a:txBody>
                  <a:tcPr/>
                </a:tc>
              </a:tr>
            </a:tbl>
          </a:graphicData>
        </a:graphic>
      </p:graphicFrame>
    </p:spTree>
    <p:extLst>
      <p:ext uri="{BB962C8B-B14F-4D97-AF65-F5344CB8AC3E}">
        <p14:creationId xmlns:p14="http://schemas.microsoft.com/office/powerpoint/2010/main" val="208685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Autofit/>
          </a:bodyPr>
          <a:lstStyle/>
          <a:p>
            <a:r>
              <a:rPr lang="ru-RU" sz="2000" b="1" dirty="0" smtClean="0">
                <a:latin typeface="Times New Roman" pitchFamily="18" charset="0"/>
                <a:cs typeface="Times New Roman" pitchFamily="18" charset="0"/>
              </a:rPr>
              <a:t>План по осуществлению деятельности по заготовке, хранению, подработке, переработке, сортировке, убою, первичной переработке, охлаждению, подготовке к реализации сельскохозяйственной продукции или дикорастущих плодов, грибов и ягод и (или) продуктов переработки указанной продукции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предусматривает увеличение объема реализации одного из видов сельскохозяйственной продукции (мяса, молока, картофеля и овощей) или дикорастущих плодов, грибов и ягод и (или) продуктов переработки указанной продукции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включает план расходов суммы гранта на развитие материально-технической базы с указанием наименований приобретаемого имущества, выполняемых работ, оказываемых услуг, их количества, цены, источников финансирования (средств гранта на развитие материально-технической базы, собственных и заемных средств)</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имеет срок окупаемости не более пяти лет</a:t>
            </a:r>
            <a:endParaRPr lang="ru-RU" sz="2300" b="1" dirty="0">
              <a:latin typeface="Times New Roman" pitchFamily="18" charset="0"/>
              <a:cs typeface="Times New Roman" pitchFamily="18" charset="0"/>
            </a:endParaRPr>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2400" b="1" dirty="0" smtClean="0">
                <a:latin typeface="Arial"/>
              </a:rPr>
              <a:t>Грант предоставляется на следующие цели</a:t>
            </a:r>
            <a:r>
              <a:rPr lang="ru-RU" sz="2400" dirty="0" smtClean="0">
                <a:latin typeface="Arial"/>
              </a:rPr>
              <a:t>:</a:t>
            </a:r>
            <a:endParaRPr lang="ru-RU" sz="2300" b="1" dirty="0">
              <a:latin typeface="Times New Roman" pitchFamily="18" charset="0"/>
              <a:cs typeface="Times New Roman" pitchFamily="18" charset="0"/>
            </a:endParaRPr>
          </a:p>
        </p:txBody>
      </p:sp>
      <p:sp>
        <p:nvSpPr>
          <p:cNvPr id="3" name="Объект 2"/>
          <p:cNvSpPr>
            <a:spLocks noGrp="1"/>
          </p:cNvSpPr>
          <p:nvPr>
            <p:ph idx="1"/>
          </p:nvPr>
        </p:nvSpPr>
        <p:spPr>
          <a:xfrm>
            <a:off x="467544" y="980728"/>
            <a:ext cx="8229600" cy="5328591"/>
          </a:xfrm>
        </p:spPr>
        <p:txBody>
          <a:bodyPr>
            <a:normAutofit fontScale="92500" lnSpcReduction="10000"/>
          </a:bodyPr>
          <a:lstStyle/>
          <a:p>
            <a:r>
              <a:rPr lang="ru-RU" sz="1600" dirty="0" smtClean="0">
                <a:latin typeface="Times New Roman" pitchFamily="18" charset="0"/>
                <a:cs typeface="Times New Roman" pitchFamily="18" charset="0"/>
              </a:rPr>
              <a:t>На приобретение, строительство, ремонт, реконструкцию или модернизацию производственных объектов по заготовке, хранению, подработке, переработке, сортировке, убою, первичной переработке и подготовке к реализации сельскохозяйственной продукции, </a:t>
            </a:r>
            <a:r>
              <a:rPr lang="ru-RU" sz="1600" dirty="0" smtClean="0">
                <a:solidFill>
                  <a:srgbClr val="FF0000"/>
                </a:solidFill>
                <a:latin typeface="Times New Roman" pitchFamily="18" charset="0"/>
                <a:cs typeface="Times New Roman" pitchFamily="18" charset="0"/>
              </a:rPr>
              <a:t>дикорастущих плодов, ягод, орехов, грибов, семян и подобных лесных ресурсов и продуктов переработки указанных продукции и ресурсов</a:t>
            </a:r>
            <a:r>
              <a:rPr lang="ru-RU" sz="1600" dirty="0" smtClean="0">
                <a:latin typeface="Times New Roman" pitchFamily="18" charset="0"/>
                <a:cs typeface="Times New Roman" pitchFamily="18" charset="0"/>
              </a:rPr>
              <a:t>.</a:t>
            </a:r>
          </a:p>
          <a:p>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На приобретение и монтаж оборудования и техники для производственных объектов, предназначенных для заготовки, хранения, подработки, переработки, сортировки, убоя, первичной переработки, охлаждения, подготовки к реализации, погрузки, разгрузки сельскохозяйственной продукции, </a:t>
            </a:r>
            <a:r>
              <a:rPr lang="ru-RU" sz="1600" dirty="0" smtClean="0">
                <a:solidFill>
                  <a:srgbClr val="FF0000"/>
                </a:solidFill>
                <a:latin typeface="Times New Roman" pitchFamily="18" charset="0"/>
                <a:cs typeface="Times New Roman" pitchFamily="18" charset="0"/>
              </a:rPr>
              <a:t>дикорастущих плодов, ягод, орехов, грибов, семян и подобных лесных ресурсов и продуктов переработки указанных продукции и ресурсов</a:t>
            </a:r>
            <a:r>
              <a:rPr lang="ru-RU" sz="1600" dirty="0" smtClean="0">
                <a:latin typeface="Times New Roman" pitchFamily="18" charset="0"/>
                <a:cs typeface="Times New Roman" pitchFamily="18" charset="0"/>
              </a:rPr>
              <a:t>, оснащения лабораторий производственного контроля качества и безопасности выпускаемой (производимой и перерабатываемой) продукции и проведения государственной ветеринарно-санитарной экспертизы (приобретение оборудования для лабораторного анализа качества сельскохозяйственной продукции). </a:t>
            </a:r>
          </a:p>
          <a:p>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На приобретение специализированного транспорта, фургонов, прицепов, полуприцепов, вагонов, контейнеров для транспортировки, обеспечения сохранности при перевозке и реализации сельскохозяйственной продукции, </a:t>
            </a:r>
            <a:r>
              <a:rPr lang="ru-RU" sz="1600" dirty="0" smtClean="0">
                <a:solidFill>
                  <a:srgbClr val="FF0000"/>
                </a:solidFill>
                <a:latin typeface="Times New Roman" pitchFamily="18" charset="0"/>
                <a:cs typeface="Times New Roman" pitchFamily="18" charset="0"/>
              </a:rPr>
              <a:t>дикорастущих плодов, ягод, орехов, грибов, семян и подобных лесных ресурсов и продуктов переработки указанных продукции и ресурсов</a:t>
            </a:r>
            <a:r>
              <a:rPr lang="ru-RU" sz="1600" dirty="0" smtClean="0">
                <a:latin typeface="Times New Roman" pitchFamily="18" charset="0"/>
                <a:cs typeface="Times New Roman" pitchFamily="18" charset="0"/>
              </a:rPr>
              <a:t>. </a:t>
            </a:r>
          </a:p>
          <a:p>
            <a:pPr>
              <a:buNone/>
            </a:pPr>
            <a:r>
              <a:rPr lang="ru-RU" sz="1600" dirty="0" smtClean="0">
                <a:latin typeface="Times New Roman" pitchFamily="18" charset="0"/>
                <a:cs typeface="Times New Roman" pitchFamily="18" charset="0"/>
              </a:rPr>
              <a:t>	</a:t>
            </a:r>
          </a:p>
          <a:p>
            <a:pPr>
              <a:spcBef>
                <a:spcPts val="0"/>
              </a:spcBef>
              <a:buNone/>
            </a:pPr>
            <a:r>
              <a:rPr lang="ru-RU" sz="1600" dirty="0" smtClean="0">
                <a:latin typeface="Times New Roman" pitchFamily="18" charset="0"/>
                <a:cs typeface="Times New Roman" pitchFamily="18" charset="0"/>
              </a:rPr>
              <a:t>	Перечни утверждены приказом Министерства сельского хозяйства Российской Федерации от 27.07.2017 № 373</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122384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1822</TotalTime>
  <Words>3915</Words>
  <Application>Microsoft Office PowerPoint</Application>
  <PresentationFormat>Экран (4:3)</PresentationFormat>
  <Paragraphs>384</Paragraphs>
  <Slides>42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42</vt:i4>
      </vt:variant>
    </vt:vector>
  </HeadingPairs>
  <TitlesOfParts>
    <vt:vector size="47" baseType="lpstr">
      <vt:lpstr>Arial</vt:lpstr>
      <vt:lpstr>Calibri</vt:lpstr>
      <vt:lpstr>MS Mincho</vt:lpstr>
      <vt:lpstr>Times New Roman</vt:lpstr>
      <vt:lpstr>Тема Office</vt:lpstr>
      <vt:lpstr>Государственная поддержка сельскохозяйственных потребительских кооперативов в рамках государственной программы Кировской области  «Развитие агропромышленного комплекса»</vt:lpstr>
      <vt:lpstr>Предоставление сельскохозяйственным потребительским кооперативам грантов на развитие их материально-технической базы</vt:lpstr>
      <vt:lpstr>Правовое основание</vt:lpstr>
      <vt:lpstr>Проведение конкурса по отбору сельскохозяйственных потребительских кооперативов для предоставления из областного бюджета грантов на развитие материально-технической базы</vt:lpstr>
      <vt:lpstr>Квалификационные требования</vt:lpstr>
      <vt:lpstr>Презентация PowerPoint</vt:lpstr>
      <vt:lpstr>Презентация PowerPoint</vt:lpstr>
      <vt:lpstr>План по осуществлению деятельности по заготовке, хранению, подработке, переработке, сортировке, убою, первичной переработке, охлаждению, подготовке к реализации сельскохозяйственной продукции или дикорастущих плодов, грибов и ягод и (или) продуктов переработки указанной продукции   предусматривает увеличение объема реализации одного из видов сельскохозяйственной продукции (мяса, молока, картофеля и овощей) или дикорастущих плодов, грибов и ягод и (или) продуктов переработки указанной продукции  включает план расходов суммы гранта на развитие материально-технической базы с указанием наименований приобретаемого имущества, выполняемых работ, оказываемых услуг, их количества, цены, источников финансирования (средств гранта на развитие материально-технической базы, собственных и заемных средств)  имеет срок окупаемости не более пяти лет</vt:lpstr>
      <vt:lpstr>Грант предоставляется на следующие цели:</vt:lpstr>
      <vt:lpstr>Грант предоставляется на следующие цели:</vt:lpstr>
      <vt:lpstr>Грант не может быть использован на приобретение средств иностранной валюты, за исключением операций, осуществляемых в соответствии с валютным законодательством Российской Федерации при закупке (поставке) высокотехнологичного импортного оборудования, сырья и комплектующих изделий.  Максимальный размер гранта одному сельскохозяйственному потребительскому кооперативу составляет не более 70 млн. рублей и не более 60% затрат на развитие материально-технической базы кооператива согласно бизнес-плану, а в случае использования гранта на уплату не более 20% стоимости проекта, включающего приобретение имущества с привлечением льготного инвестиционного кредита , – не более 80% планируемых затрат.   Перечисление средств гранта осуществляется в установленном порядке на лицевой счет, открытый кооперативу в министерстве финансов Кировской области для учета операций со средствами субсидий, если иное не установлено законодательством Российской Федерации</vt:lpstr>
      <vt:lpstr>Обязательства кооператива</vt:lpstr>
      <vt:lpstr>Презентация PowerPoint</vt:lpstr>
      <vt:lpstr>Презентация PowerPoint</vt:lpstr>
      <vt:lpstr>Порядок предоставления средств гранта  МИНИСТЕРСТВО СЕЛЬСКОГО ХОЗЯЙСТВА И ПРОДОВОЛЬСТВИЯ КИРОВСКОЙ ОБЛАСТИ </vt:lpstr>
      <vt:lpstr>Порядок предоставления средств гранта  ПОБЕДИТЕЛЬ КОНКУРСНОГО ОТБОРА</vt:lpstr>
      <vt:lpstr>Порядок предоставления средств гранта  ОРГАН МЕСТНОГО САМОУПРАВЛЕНИЯ</vt:lpstr>
      <vt:lpstr>Порядок предоставления средств гранта  ОРГАН МЕСТНОГО САМОУПРАВЛЕНИЯ</vt:lpstr>
      <vt:lpstr>Порядок предоставления средств гранта  ОРГАН МЕСТНОГО САМОУПРАВЛЕНИЯ</vt:lpstr>
      <vt:lpstr>Порядок предоставления средств гранта  ПОБЕДИТЕЛЬ КОНКУРСНОГО ОТБОРА</vt:lpstr>
      <vt:lpstr>Предоставление субсидий на развитие сельскохозяйственной потребительской кооперации в рамках регионального проекта «Создание системы поддержки фермеров и развитие сельской кооперации в Кировской области»</vt:lpstr>
      <vt:lpstr>Региональный проект «Создание системы поддержки фермеров и развитие сельской кооперации в Кировской области» федерального проекта «Создание системы поддержки фермеров и развитие сельской кооперации» национального проекта «Малое и среднее предпринимательство и поддержка предпринимательской инициативы»</vt:lpstr>
      <vt:lpstr>Баннер «Проектная деятельность» на официальном сайте Правительства Кировской области</vt:lpstr>
      <vt:lpstr>Размещен паспорт регионального проекта с планом его реализации</vt:lpstr>
      <vt:lpstr>Цель регионального проекта – увеличение количества субъектов малого и среднего предпринимательства, осуществляющих деятельность в сфере сельского хозяйства  </vt:lpstr>
      <vt:lpstr>Предоставление субсидий сельскохозяйственным потребительским кооперативам на возмещение части затрат, понесенных в текущем финансовом году, связанных с:</vt:lpstr>
      <vt:lpstr>Правовое основание</vt:lpstr>
      <vt:lpstr>Категории получателей</vt:lpstr>
      <vt:lpstr>Общие условия предоставления субсидий</vt:lpstr>
      <vt:lpstr>Презентация PowerPoint</vt:lpstr>
      <vt:lpstr>Субсидия из областного бюджета на возмещение части затрат, связанных с приобретением имущества по перечню, утвержденному Министерством сельского хозяйства Российской Федерации, в целях последующей передачи (реализации) приобретенного имущества в собственность членам (кроме ассоциированных членов) данного сельскохозяйственного потребительского кооператива</vt:lpstr>
      <vt:lpstr>Субсидия из областного бюджета на возмещение части затрат, связанных с приобретением имущества по перечню, утвержденному Министерством сельского хозяйства Российской Федерации, в целях последующей передачи (реализации) приобретенного имущества в собственность членам (кроме ассоциированных членов) данного сельскохозяйственного потребительского кооператива</vt:lpstr>
      <vt:lpstr>Субсидия из областного бюджета на возмещение части затрат, связанных с приобретением сельскохозяйственной техники, оборудования для переработки сельскохозяйственной продукции (за исключением  продукции свиноводства) и мобильных торговых объектов для оказания услуг членам сельскохозяйственного потребительского кооператива</vt:lpstr>
      <vt:lpstr>Субсидия из областного бюджета на возмещение части затрат, связанных с приобретением сельскохозяйственной техники, оборудования для переработки сельскохозяйственной продукции (за исключением  продукции свиноводства) и мобильных торговых объектов для оказания услуг членам сельскохозяйственного потребительского кооператива</vt:lpstr>
      <vt:lpstr>Субсидия из областного бюджета на возмещение части затрат, связанных с закупкой сельскохозяйственной продукции у членов сельскохозяйственного потребительского кооператива, предоставляется при соблюдении следующих требований</vt:lpstr>
      <vt:lpstr>Презентация PowerPoint</vt:lpstr>
      <vt:lpstr>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vt:lpstr>
      <vt:lpstr>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vt:lpstr>
      <vt:lpstr>Субсидия из областного бюджета на возмещение части затрат, связанных с приобретением крупного рогатого скота в целях замены крупного рогатого скота, больного или инфицированного лейкозом, принадлежащего членам (кроме ассоциированных членов) данного сельскохозяйственного потребительского кооператива на праве собственности</vt:lpstr>
      <vt:lpstr>Порядок предоставления субсидии  ОРГАН МЕСТНОГО САМОУПРАВЛЕНИЯ</vt:lpstr>
      <vt:lpstr>Порядок предоставления субсидии  ОРГАН МЕСТНОГО САМОУПРАВЛЕНИЯ</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Государственная поддержка сельскохозяйственных потребительских кооперативов в рамках государственной программы Кировской области «Развитие агропромышленного комплекса»</dc:title>
  <dc:creator>Admin</dc:creator>
  <cp:lastModifiedBy>User</cp:lastModifiedBy>
  <cp:revision>259</cp:revision>
  <dcterms:created xsi:type="dcterms:W3CDTF">2019-05-21T12:58:12Z</dcterms:created>
  <dcterms:modified xsi:type="dcterms:W3CDTF">2019-12-11T21:27:51Z</dcterms:modified>
</cp:coreProperties>
</file>