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E0346-EBBC-47DE-8B9D-23908067726E}" type="datetimeFigureOut">
              <a:rPr lang="ru-RU" smtClean="0"/>
              <a:t>05.04.2024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540F16-18B5-48B1-9564-4C7550068D1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680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40F16-18B5-48B1-9564-4C7550068D1F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125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AE2F-C774-49FD-B74B-80C90F80AC42}" type="datetimeFigureOut">
              <a:rPr lang="ru-RU" smtClean="0"/>
              <a:t>05.04.2024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C2F78-08F8-4DA4-B93F-051C4BAD98B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6842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AE2F-C774-49FD-B74B-80C90F80AC42}" type="datetimeFigureOut">
              <a:rPr lang="ru-RU" smtClean="0"/>
              <a:t>05.04.2024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C2F78-08F8-4DA4-B93F-051C4BAD98B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3907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AE2F-C774-49FD-B74B-80C90F80AC42}" type="datetimeFigureOut">
              <a:rPr lang="ru-RU" smtClean="0"/>
              <a:t>05.04.2024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C2F78-08F8-4DA4-B93F-051C4BAD98B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079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AE2F-C774-49FD-B74B-80C90F80AC42}" type="datetimeFigureOut">
              <a:rPr lang="ru-RU" smtClean="0"/>
              <a:t>05.04.2024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C2F78-08F8-4DA4-B93F-051C4BAD98B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0236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AE2F-C774-49FD-B74B-80C90F80AC42}" type="datetimeFigureOut">
              <a:rPr lang="ru-RU" smtClean="0"/>
              <a:t>05.04.2024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C2F78-08F8-4DA4-B93F-051C4BAD98B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1627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AE2F-C774-49FD-B74B-80C90F80AC42}" type="datetimeFigureOut">
              <a:rPr lang="ru-RU" smtClean="0"/>
              <a:t>05.04.2024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C2F78-08F8-4DA4-B93F-051C4BAD98B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5651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AE2F-C774-49FD-B74B-80C90F80AC42}" type="datetimeFigureOut">
              <a:rPr lang="ru-RU" smtClean="0"/>
              <a:t>05.04.2024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C2F78-08F8-4DA4-B93F-051C4BAD98B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5091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AE2F-C774-49FD-B74B-80C90F80AC42}" type="datetimeFigureOut">
              <a:rPr lang="ru-RU" smtClean="0"/>
              <a:t>05.04.2024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C2F78-08F8-4DA4-B93F-051C4BAD98B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16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AE2F-C774-49FD-B74B-80C90F80AC42}" type="datetimeFigureOut">
              <a:rPr lang="ru-RU" smtClean="0"/>
              <a:t>05.04.2024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C2F78-08F8-4DA4-B93F-051C4BAD98B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6591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AE2F-C774-49FD-B74B-80C90F80AC42}" type="datetimeFigureOut">
              <a:rPr lang="ru-RU" smtClean="0"/>
              <a:t>05.04.2024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C2F78-08F8-4DA4-B93F-051C4BAD98B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0382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AE2F-C774-49FD-B74B-80C90F80AC42}" type="datetimeFigureOut">
              <a:rPr lang="ru-RU" smtClean="0"/>
              <a:t>05.04.2024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C2F78-08F8-4DA4-B93F-051C4BAD98B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1708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0AE2F-C774-49FD-B74B-80C90F80AC42}" type="datetimeFigureOut">
              <a:rPr lang="ru-RU" smtClean="0"/>
              <a:t>05.04.2024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C2F78-08F8-4DA4-B93F-051C4BAD98B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8050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2232247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приёме </a:t>
            </a:r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заявочной документации на 2025 год, </a:t>
            </a: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70C0"/>
                </a:solidFill>
              </a:rPr>
              <a:t>по улучшению жилищных условий граждан, проживающих на сельских территориях, предусматривающих предоставление социальных выплат на строительство (приобретение) жилья </a:t>
            </a:r>
            <a:r>
              <a:rPr lang="ru-RU" sz="1800" b="1" dirty="0" smtClean="0">
                <a:solidFill>
                  <a:srgbClr val="0070C0"/>
                </a:solidFill>
              </a:rPr>
              <a:t>гражданам.</a:t>
            </a:r>
            <a:r>
              <a:rPr lang="ru-RU" sz="1800" b="1" dirty="0">
                <a:solidFill>
                  <a:srgbClr val="0070C0"/>
                </a:solidFill>
              </a:rPr>
              <a:t/>
            </a:r>
            <a:br>
              <a:rPr lang="ru-RU" sz="1800" b="1" dirty="0">
                <a:solidFill>
                  <a:srgbClr val="0070C0"/>
                </a:solidFill>
              </a:rPr>
            </a:br>
            <a:endParaRPr lang="ru-RU" sz="1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826" y="2132857"/>
            <a:ext cx="5110387" cy="3600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83" y="5976431"/>
            <a:ext cx="7893072" cy="49856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040918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Три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шага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получения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социальной выплаты на строительство (приобретение) жилья на сельских территориях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600" b="0" i="0" u="none" strike="noStrike" baseline="0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sz="1600" b="1" i="0" u="none" strike="noStrike" baseline="0" dirty="0" smtClean="0">
                <a:solidFill>
                  <a:srgbClr val="000000"/>
                </a:solidFill>
                <a:latin typeface="Times New Roman"/>
              </a:rPr>
              <a:t>1. ПРИЗНАНИЕ ВАС НУЖДАЮЩИМИСЯ В УЛУЧШЕНИИ ЖИЛИЩНЫХ УСЛОВИЙ ПО МЕСТУ ПОСТОЯННОГО ЖИТЕЛЬСТВА </a:t>
            </a:r>
            <a:r>
              <a:rPr lang="ru-RU" sz="16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на основании статьи</a:t>
            </a:r>
          </a:p>
          <a:p>
            <a:pPr marL="0" indent="0">
              <a:buNone/>
            </a:pPr>
            <a:r>
              <a:rPr lang="ru-RU" sz="16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        51 Жилищного кодекса Российской Федерации.</a:t>
            </a:r>
          </a:p>
          <a:p>
            <a:endParaRPr lang="ru-RU" sz="1800" b="0" i="0" u="none" strike="noStrike" baseline="0" dirty="0" smtClean="0">
              <a:solidFill>
                <a:srgbClr val="000000"/>
              </a:solidFill>
              <a:latin typeface="Times New Roman"/>
            </a:endParaRPr>
          </a:p>
          <a:p>
            <a:endParaRPr lang="ru-RU" sz="1800" b="0" i="0" u="none" strike="noStrike" baseline="0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sz="1600" b="1" i="0" u="none" strike="noStrike" baseline="0" dirty="0" smtClean="0">
                <a:solidFill>
                  <a:srgbClr val="000000"/>
                </a:solidFill>
                <a:latin typeface="Times New Roman"/>
              </a:rPr>
              <a:t>2. СБОР ДОКУМЕНТОВ И ПОДАЧА ЗАЯВЛЕНИЯ </a:t>
            </a:r>
            <a:endParaRPr lang="ru-RU" sz="1600" b="0" i="0" u="none" strike="noStrike" baseline="0" dirty="0" smtClean="0">
              <a:solidFill>
                <a:srgbClr val="000000"/>
              </a:solidFill>
              <a:latin typeface="Times New Roman"/>
            </a:endParaRPr>
          </a:p>
          <a:p>
            <a:endParaRPr lang="ru-RU" sz="1600" b="0" i="0" u="none" strike="noStrike" baseline="0" dirty="0" smtClean="0">
              <a:solidFill>
                <a:srgbClr val="000000"/>
              </a:solidFill>
              <a:latin typeface="Times New Roman"/>
            </a:endParaRPr>
          </a:p>
          <a:p>
            <a:endParaRPr lang="ru-RU" sz="1600" b="0" i="0" u="none" strike="noStrike" baseline="0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sz="1600" b="1" i="0" u="none" strike="noStrike" baseline="0" dirty="0" smtClean="0">
                <a:solidFill>
                  <a:srgbClr val="000000"/>
                </a:solidFill>
                <a:latin typeface="Times New Roman"/>
              </a:rPr>
              <a:t>3.ОЖИДАНИЕ ОЧЕРЕДИ НА ПОЛУЧЕНИЕ СОЦИАЛЬНОЙ ВЫПЛАТЫ </a:t>
            </a:r>
          </a:p>
          <a:p>
            <a:pPr marL="0" indent="0">
              <a:buNone/>
            </a:pPr>
            <a:r>
              <a:rPr lang="ru-RU" sz="16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       на строительство (приобретение) жилья на сельских территориях.</a:t>
            </a:r>
          </a:p>
          <a:p>
            <a:pPr marL="0" indent="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0" indent="0" algn="just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863" y="3181350"/>
            <a:ext cx="67627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038" y="3128963"/>
            <a:ext cx="923925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3846" y="3352614"/>
            <a:ext cx="940482" cy="940482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2800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6102" y="274638"/>
            <a:ext cx="5270698" cy="1210146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ПЕРЕЧЕНЬ ДОКУМЕНТОВ</a:t>
            </a:r>
            <a:br>
              <a:rPr lang="ru-RU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постановки на очередь для получения социальной выплаты: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1484784"/>
            <a:ext cx="5050904" cy="464137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Заявление установленного образца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Документы, удостоверяющие личность заявителя и членов его семьи;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Документы, подтверждающие родственные отношения между лицами, указанными в заявлении в качестве членов семьи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Документы, подтверждающие регистрацию по месту жительства (по месту пребывания) граждан и на членов его семьи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Копии документов, подтверждающих наличие у заявителя и (или) членов его семьи собственных и (или) заемных средств в размере не менее 30 % собственных средств от стоимости жилья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Документ, подтверждающий признание гражданина нуждающимся в улучшении жилищных условий (для лиц, постоянно проживающих на сельских территориях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Копия трудовой книжки (копии трудовых договоров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),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или информацию о трудовой деятельности в соответствии со сведениями о трудовой деятельности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Документы, содержащие уведомление о планируемом строительстве жилья, документов, подтверждающих стоимость жилья, планируемого к строительству (приобретению), а также документы, подтверждающих фактическое осуществление предпринимательской деятельности на сельских территориях.</a:t>
            </a:r>
          </a:p>
          <a:p>
            <a:pPr marL="0" indent="0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5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3092574" cy="2314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67544" y="2996952"/>
            <a:ext cx="259228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НОРМАТИВ ПЛОЩАДИ ЖИЛЬЯ: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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33 кв.м для одного человека; </a:t>
            </a:r>
          </a:p>
          <a:p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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42 кв.м для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семьи из 2 человек; </a:t>
            </a:r>
          </a:p>
          <a:p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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18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кв.м на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каждого при численности семьи от 3 человек.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085806"/>
            <a:ext cx="1080120" cy="736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0799" y="5382368"/>
            <a:ext cx="2940844" cy="64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8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Расчетная стоимость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1 кв.м 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80 669 руб.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011289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054088"/>
              </p:ext>
            </p:extLst>
          </p:nvPr>
        </p:nvGraphicFramePr>
        <p:xfrm>
          <a:off x="539552" y="260648"/>
          <a:ext cx="7856470" cy="6182560"/>
        </p:xfrm>
        <a:graphic>
          <a:graphicData uri="http://schemas.openxmlformats.org/drawingml/2006/table">
            <a:tbl>
              <a:tblPr/>
              <a:tblGrid>
                <a:gridCol w="761992"/>
                <a:gridCol w="1358732"/>
                <a:gridCol w="761992"/>
                <a:gridCol w="835436"/>
                <a:gridCol w="605921"/>
                <a:gridCol w="587560"/>
                <a:gridCol w="605921"/>
                <a:gridCol w="560018"/>
                <a:gridCol w="624282"/>
                <a:gridCol w="624282"/>
                <a:gridCol w="25400"/>
                <a:gridCol w="479534"/>
                <a:gridCol w="25400"/>
              </a:tblGrid>
              <a:tr h="214302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4257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/>
                        </a:rPr>
                        <a:t>  Сводный список участников мероприятий по улучшению жилищных условий граждан, проживающих на сельских территориях, – получателей социальных выплат на соответствующий финансовый период        </a:t>
                      </a:r>
                      <a:r>
                        <a:rPr lang="ru-RU" sz="1000" b="1" i="0" u="none" strike="noStrike" dirty="0" smtClean="0">
                          <a:effectLst/>
                          <a:latin typeface="Times New Roman"/>
                        </a:rPr>
                        <a:t>                                                                                                                            </a:t>
                      </a:r>
                      <a:endParaRPr lang="ru-RU" sz="1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8651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466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ru-RU" sz="700" b="0" i="1" u="none" strike="noStrike" dirty="0">
                          <a:effectLst/>
                          <a:latin typeface="Times New Roman"/>
                        </a:rPr>
                        <a:t>   (наименование муниципального образования)                                </a:t>
                      </a:r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                   </a:t>
                      </a:r>
                      <a:endParaRPr lang="ru-RU" sz="7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6258">
                <a:tc gridSpan="13">
                  <a:txBody>
                    <a:bodyPr/>
                    <a:lstStyle/>
                    <a:p>
                      <a:pPr algn="ctr" fontAlgn="ctr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544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№ п/п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Фамилия, имя, отчество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Место работы, должность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Сфера занятости (АПК, ветеринарная деятельность, социальная сфера, иное)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Количес-твенный состав семьи, чел.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Размер общей площади жилья,                            кв. м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Стоимость    1 кв. м общей площади жилья, рублей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Объем средств, предусмотренный на строительство (приобретение) жилья, тысяч рублей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62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всего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27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в том числе средства: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56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федераль-ного бюджета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бюджета субъекта Российской Федерации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местного бюджета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 внебюджетных источников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8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349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>
                          <a:effectLst/>
                          <a:latin typeface="Times New Roman"/>
                        </a:rPr>
                        <a:t>(наименование муниципального района, сельского поселения/городского округа, сельского населенного пункта)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116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ПРИМЕР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4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72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effectLst/>
                          <a:latin typeface="Times New Roman"/>
                        </a:rPr>
                        <a:t> </a:t>
                      </a:r>
                      <a:r>
                        <a:rPr lang="ru-RU" sz="1000" b="1" i="0" u="none" strike="noStrike" dirty="0" smtClean="0">
                          <a:effectLst/>
                          <a:latin typeface="Times New Roman"/>
                        </a:rPr>
                        <a:t>80 669</a:t>
                      </a:r>
                      <a:endParaRPr lang="ru-RU" sz="1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5 808 168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4 025 060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40657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1 742451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0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Всего по району (городскому округу)*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_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_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_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_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0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Итого по субъекту Российской Федерации*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_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_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_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_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258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0862">
                <a:tc gridSpan="13"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* Указывается количество участников.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6280">
                <a:tc rowSpan="2" gridSpan="2"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Глава района (округа)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46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      (подпись)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(расшифровка подписи)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163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М.П. (при наличии)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1536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Ответственный исполнитель: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30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_____________________________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(расшифровка подписи)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8773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                (должность)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     (подпись)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                  </a:t>
                      </a:r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83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«_____»___________ 20___ г.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257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BC95AC4-F379-78E2-9C03-3631B1D43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260648"/>
            <a:ext cx="8013576" cy="1143000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правовые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акты.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DA9FFAB-932B-85E0-B523-D5A1682CA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412776"/>
            <a:ext cx="7992888" cy="468052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324000" algn="just">
              <a:buAutoNum type="arabicPeriod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предоставлении социальных выплат на строительство (приобретение) жилья гражданам, проживающим на сельских территориях утвержденное постановлением Правительства  Российской Федерации от 31.05.2019 № 696 «Комплексное развитие сельских территорий».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324000" algn="just">
              <a:buAutoNum type="arabicPeriod"/>
            </a:pP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Распоряжение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министерства сельского хозяйства и продовольствия Кировской области от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18.01.2024 № 2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 стоимости одного квадратного метра общей площади жилья на сельских территориях Кировской области на 2024 год».</a:t>
            </a:r>
          </a:p>
          <a:p>
            <a:pPr lvl="0" indent="-324000" algn="just">
              <a:buFont typeface="Arial" pitchFamily="34" charset="0"/>
              <a:buAutoNum type="arabicPeriod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Распоряжение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департамента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сельского хозяйства и продовольствия Кировской области от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23.06.2014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47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мерах по реализации подпрограммы  «Комплексное развитие сельских территорий Кировской области».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-324000" algn="just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13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891930"/>
            <a:ext cx="7787208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7510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1313</TotalTime>
  <Words>579</Words>
  <Application>Microsoft Office PowerPoint</Application>
  <PresentationFormat>Экран (4:3)</PresentationFormat>
  <Paragraphs>122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О приёме заявочной документации на 2025 год,  по улучшению жилищных условий граждан, проживающих на сельских территориях, предусматривающих предоставление социальных выплат на строительство (приобретение) жилья гражданам. </vt:lpstr>
      <vt:lpstr>Три шага для получения  социальной выплаты на строительство (приобретение) жилья на сельских территориях </vt:lpstr>
      <vt:lpstr>ПЕРЕЧЕНЬ ДОКУМЕНТОВ для постановки на очередь для получения социальной выплаты:</vt:lpstr>
      <vt:lpstr>Презентация PowerPoint</vt:lpstr>
      <vt:lpstr>Основные нормативные правовые акты.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Федеральный проект «Развитие жилищного строительства на сельских территориях и повышение уровня благоустройства домовладений»  государственной программы «Комплексное развитие сельских территорий», утвержденной Постановлением Правительства Российской Федерации  от 31.05.2019 N 696</dc:title>
  <dc:creator>OMF5</dc:creator>
  <cp:lastModifiedBy>OMF5</cp:lastModifiedBy>
  <cp:revision>29</cp:revision>
  <cp:lastPrinted>2024-04-05T05:43:19Z</cp:lastPrinted>
  <dcterms:created xsi:type="dcterms:W3CDTF">2023-07-24T11:18:20Z</dcterms:created>
  <dcterms:modified xsi:type="dcterms:W3CDTF">2024-04-05T06:41:32Z</dcterms:modified>
</cp:coreProperties>
</file>