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1" r:id="rId6"/>
    <p:sldId id="262" r:id="rId7"/>
  </p:sldIdLst>
  <p:sldSz cx="9144000" cy="6858000" type="screen4x3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8" d="100"/>
          <a:sy n="118" d="100"/>
        </p:scale>
        <p:origin x="-1434" y="-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2.png>
</file>

<file path=ppt/media/image4.png>
</file>

<file path=ppt/media/image6.png>
</file>

<file path=ppt/media/image8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2AE0346-EBBC-47DE-8B9D-23908067726E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 dirty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540F16-18B5-48B1-9564-4C7550068D1F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768059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540F16-18B5-48B1-9564-4C7550068D1F}" type="slidenum">
              <a:rPr lang="ru-RU" smtClean="0"/>
              <a:t>1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71255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068420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139077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110796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902361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816270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256516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350914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83163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065919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903821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517082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00AE2F-C774-49FD-B74B-80C90F80AC42}" type="datetimeFigureOut">
              <a:rPr lang="ru-RU" smtClean="0"/>
              <a:t>05.04.2024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5C2F78-08F8-4DA4-B93F-051C4BAD98B3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280503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5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emf"/><Relationship Id="rId2" Type="http://schemas.openxmlformats.org/officeDocument/2006/relationships/image" Target="../media/image6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404665"/>
            <a:ext cx="7772400" cy="2232247"/>
          </a:xfrm>
        </p:spPr>
        <p:txBody>
          <a:bodyPr>
            <a:noAutofit/>
          </a:bodyPr>
          <a:lstStyle/>
          <a:p>
            <a:r>
              <a:rPr lang="ru-RU" sz="18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приёме </a:t>
            </a:r>
            <a:r>
              <a:rPr lang="ru-RU" sz="1800" b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заявочной документации на 2025 год, </a:t>
            </a:r>
            <a:r>
              <a:rPr lang="ru-RU" sz="18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8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800" b="1" dirty="0">
                <a:solidFill>
                  <a:srgbClr val="0070C0"/>
                </a:solidFill>
              </a:rPr>
              <a:t>по улучшению жилищных условий граждан, проживающих на сельских территориях, предусматривающих предоставление социальных выплат на строительство (приобретение) жилья </a:t>
            </a:r>
            <a:r>
              <a:rPr lang="ru-RU" sz="1800" b="1" dirty="0" smtClean="0">
                <a:solidFill>
                  <a:srgbClr val="0070C0"/>
                </a:solidFill>
              </a:rPr>
              <a:t>гражданам.</a:t>
            </a:r>
            <a:r>
              <a:rPr lang="ru-RU" sz="1800" b="1" dirty="0">
                <a:solidFill>
                  <a:srgbClr val="0070C0"/>
                </a:solidFill>
              </a:rPr>
              <a:t/>
            </a:r>
            <a:br>
              <a:rPr lang="ru-RU" sz="1800" b="1" dirty="0">
                <a:solidFill>
                  <a:srgbClr val="0070C0"/>
                </a:solidFill>
              </a:rPr>
            </a:br>
            <a:endParaRPr lang="ru-RU" sz="1800" b="1" dirty="0">
              <a:solidFill>
                <a:srgbClr val="0070C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34826" y="2132857"/>
            <a:ext cx="5110387" cy="36003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" name="Picture 9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3483" y="5976431"/>
            <a:ext cx="7893072" cy="498567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  <a:effectLst/>
        </p:spPr>
      </p:pic>
    </p:spTree>
    <p:extLst>
      <p:ext uri="{BB962C8B-B14F-4D97-AF65-F5344CB8AC3E}">
        <p14:creationId xmlns:p14="http://schemas.microsoft.com/office/powerpoint/2010/main" val="20409184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0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Три </a:t>
            </a:r>
            <a:r>
              <a:rPr lang="ru-RU" sz="20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шага </a:t>
            </a:r>
            <a:r>
              <a:rPr lang="ru-RU" sz="2000" dirty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для получения </a:t>
            </a:r>
            <a:r>
              <a:rPr lang="ru-RU" sz="20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социальной выплаты на строительство (приобретение) жилья на сельских территориях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ln>
            <a:solidFill>
              <a:schemeClr val="accent6">
                <a:lumMod val="75000"/>
              </a:schemeClr>
            </a:solidFill>
          </a:ln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3600" b="0" i="0" u="none" strike="noStrike" baseline="0" dirty="0" smtClean="0">
              <a:solidFill>
                <a:srgbClr val="000000"/>
              </a:solidFill>
              <a:latin typeface="Times New Roman"/>
            </a:endParaRPr>
          </a:p>
          <a:p>
            <a:r>
              <a:rPr lang="ru-RU" sz="1600" b="1" i="0" u="none" strike="noStrike" baseline="0" dirty="0" smtClean="0">
                <a:solidFill>
                  <a:srgbClr val="000000"/>
                </a:solidFill>
                <a:latin typeface="Times New Roman"/>
              </a:rPr>
              <a:t>1. ПРИЗНАНИЕ ВАС НУЖДАЮЩИМИСЯ В УЛУЧШЕНИИ ЖИЛИЩНЫХ УСЛОВИЙ ПО МЕСТУ ПОСТОЯННОГО ЖИТЕЛЬСТВА </a:t>
            </a:r>
            <a:r>
              <a:rPr lang="ru-RU" sz="16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на основании статьи</a:t>
            </a:r>
          </a:p>
          <a:p>
            <a:pPr marL="0" indent="0">
              <a:buNone/>
            </a:pPr>
            <a:r>
              <a:rPr lang="ru-RU" sz="16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        51 Жилищного кодекса Российской Федерации.</a:t>
            </a:r>
          </a:p>
          <a:p>
            <a:endParaRPr lang="ru-RU" sz="1800" b="0" i="0" u="none" strike="noStrike" baseline="0" dirty="0" smtClean="0">
              <a:solidFill>
                <a:srgbClr val="000000"/>
              </a:solidFill>
              <a:latin typeface="Times New Roman"/>
            </a:endParaRPr>
          </a:p>
          <a:p>
            <a:endParaRPr lang="ru-RU" sz="1800" b="0" i="0" u="none" strike="noStrike" baseline="0" dirty="0" smtClean="0">
              <a:solidFill>
                <a:srgbClr val="000000"/>
              </a:solidFill>
              <a:latin typeface="Times New Roman"/>
            </a:endParaRPr>
          </a:p>
          <a:p>
            <a:r>
              <a:rPr lang="ru-RU" sz="1600" b="1" i="0" u="none" strike="noStrike" baseline="0" dirty="0" smtClean="0">
                <a:solidFill>
                  <a:srgbClr val="000000"/>
                </a:solidFill>
                <a:latin typeface="Times New Roman"/>
              </a:rPr>
              <a:t>2. СБОР ДОКУМЕНТОВ И ПОДАЧА ЗАЯВЛЕНИЯ </a:t>
            </a:r>
            <a:endParaRPr lang="ru-RU" sz="1600" b="0" i="0" u="none" strike="noStrike" baseline="0" dirty="0" smtClean="0">
              <a:solidFill>
                <a:srgbClr val="000000"/>
              </a:solidFill>
              <a:latin typeface="Times New Roman"/>
            </a:endParaRPr>
          </a:p>
          <a:p>
            <a:endParaRPr lang="ru-RU" sz="1600" b="0" i="0" u="none" strike="noStrike" baseline="0" dirty="0" smtClean="0">
              <a:solidFill>
                <a:srgbClr val="000000"/>
              </a:solidFill>
              <a:latin typeface="Times New Roman"/>
            </a:endParaRPr>
          </a:p>
          <a:p>
            <a:endParaRPr lang="ru-RU" sz="1600" b="0" i="0" u="none" strike="noStrike" baseline="0" dirty="0" smtClean="0">
              <a:solidFill>
                <a:srgbClr val="000000"/>
              </a:solidFill>
              <a:latin typeface="Times New Roman"/>
            </a:endParaRPr>
          </a:p>
          <a:p>
            <a:r>
              <a:rPr lang="ru-RU" sz="1600" b="1" i="0" u="none" strike="noStrike" baseline="0" dirty="0" smtClean="0">
                <a:solidFill>
                  <a:srgbClr val="000000"/>
                </a:solidFill>
                <a:latin typeface="Times New Roman"/>
              </a:rPr>
              <a:t>3.ОЖИДАНИЕ ОЧЕРЕДИ НА ПОЛУЧЕНИЕ СОЦИАЛЬНОЙ ВЫПЛАТЫ </a:t>
            </a:r>
          </a:p>
          <a:p>
            <a:pPr marL="0" indent="0">
              <a:buNone/>
            </a:pPr>
            <a:r>
              <a:rPr lang="ru-RU" sz="16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       на строительство (приобретение) жилья на сельских территориях.</a:t>
            </a:r>
          </a:p>
          <a:p>
            <a:pPr marL="0" indent="0" algn="just">
              <a:buNone/>
            </a:pP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       </a:t>
            </a:r>
          </a:p>
          <a:p>
            <a:pPr marL="0" indent="0" algn="just">
              <a:buNone/>
            </a:pP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                  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33863" y="3181350"/>
            <a:ext cx="676275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6" name="Picture 8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10038" y="3128963"/>
            <a:ext cx="923925" cy="600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60" name="Picture 12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583846" y="3352614"/>
            <a:ext cx="940482" cy="940482"/>
          </a:xfrm>
          <a:prstGeom prst="rect">
            <a:avLst/>
          </a:prstGeom>
          <a:noFill/>
          <a:ln w="9525">
            <a:solidFill>
              <a:schemeClr val="accent6">
                <a:lumMod val="75000"/>
              </a:schemeClr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2928009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416102" y="274638"/>
            <a:ext cx="5270698" cy="1210146"/>
          </a:xfrm>
        </p:spPr>
        <p:txBody>
          <a:bodyPr>
            <a:normAutofit/>
          </a:bodyPr>
          <a:lstStyle/>
          <a:p>
            <a:r>
              <a:rPr lang="ru-RU" sz="1600" dirty="0" smtClean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ПЕРЕЧЕНЬ ДОКУМЕНТОВ</a:t>
            </a:r>
            <a:br>
              <a:rPr lang="ru-RU" sz="1600" dirty="0" smtClean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для постановки на очередь для получения социальной выплаты:</a:t>
            </a:r>
            <a:endParaRPr lang="ru-RU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635896" y="1484784"/>
            <a:ext cx="5050904" cy="4641379"/>
          </a:xfrm>
        </p:spPr>
        <p:txBody>
          <a:bodyPr>
            <a:normAutofit fontScale="25000" lnSpcReduction="20000"/>
          </a:bodyPr>
          <a:lstStyle/>
          <a:p>
            <a:endParaRPr lang="ru-RU" dirty="0"/>
          </a:p>
          <a:p>
            <a:r>
              <a:rPr lang="ru-RU" sz="5600" dirty="0" smtClean="0">
                <a:latin typeface="Times New Roman" pitchFamily="18" charset="0"/>
                <a:cs typeface="Times New Roman" pitchFamily="18" charset="0"/>
              </a:rPr>
              <a:t>Заявление установленного образца</a:t>
            </a:r>
            <a:r>
              <a:rPr lang="ru-RU" sz="5600" dirty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r>
              <a:rPr lang="ru-RU" sz="5600" dirty="0" smtClean="0">
                <a:latin typeface="Times New Roman" pitchFamily="18" charset="0"/>
                <a:cs typeface="Times New Roman" pitchFamily="18" charset="0"/>
              </a:rPr>
              <a:t>Документы, удостоверяющие личность заявителя и членов его семьи;</a:t>
            </a:r>
            <a:endParaRPr lang="ru-RU" sz="56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5600" dirty="0" smtClean="0">
                <a:latin typeface="Times New Roman" pitchFamily="18" charset="0"/>
                <a:cs typeface="Times New Roman" pitchFamily="18" charset="0"/>
              </a:rPr>
              <a:t>Документы, подтверждающие родственные отношения между лицами, указанными в заявлении в качестве членов семьи</a:t>
            </a:r>
            <a:r>
              <a:rPr lang="ru-RU" sz="5600" dirty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r>
              <a:rPr lang="ru-RU" sz="5600" dirty="0" smtClean="0">
                <a:latin typeface="Times New Roman" pitchFamily="18" charset="0"/>
                <a:cs typeface="Times New Roman" pitchFamily="18" charset="0"/>
              </a:rPr>
              <a:t>Документы, подтверждающие регистрацию по месту жительства (по месту пребывания) граждан и на членов его семьи</a:t>
            </a:r>
            <a:r>
              <a:rPr lang="ru-RU" sz="5600" dirty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r>
              <a:rPr lang="ru-RU" sz="5600" dirty="0" smtClean="0">
                <a:latin typeface="Times New Roman" pitchFamily="18" charset="0"/>
                <a:cs typeface="Times New Roman" pitchFamily="18" charset="0"/>
              </a:rPr>
              <a:t>Копии документов, подтверждающих наличие у заявителя и (или) членов его семьи собственных и (или) заемных средств в размере не менее 30 % собственных средств от стоимости жилья</a:t>
            </a:r>
            <a:r>
              <a:rPr lang="ru-RU" sz="5600" dirty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r>
              <a:rPr lang="ru-RU" sz="5600" dirty="0" smtClean="0">
                <a:latin typeface="Times New Roman" pitchFamily="18" charset="0"/>
                <a:cs typeface="Times New Roman" pitchFamily="18" charset="0"/>
              </a:rPr>
              <a:t>Документ, подтверждающий признание гражданина нуждающимся в улучшении жилищных условий (для лиц, постоянно проживающих на сельских территориях</a:t>
            </a:r>
            <a:r>
              <a:rPr lang="ru-RU" sz="5600" dirty="0">
                <a:latin typeface="Times New Roman" pitchFamily="18" charset="0"/>
                <a:cs typeface="Times New Roman" pitchFamily="18" charset="0"/>
              </a:rPr>
              <a:t>);</a:t>
            </a:r>
          </a:p>
          <a:p>
            <a:r>
              <a:rPr lang="ru-RU" sz="5600" dirty="0" smtClean="0">
                <a:latin typeface="Times New Roman" pitchFamily="18" charset="0"/>
                <a:cs typeface="Times New Roman" pitchFamily="18" charset="0"/>
              </a:rPr>
              <a:t>Копия трудовой книжки (копии трудовых договоров</a:t>
            </a:r>
            <a:r>
              <a:rPr lang="ru-RU" sz="5600" dirty="0">
                <a:latin typeface="Times New Roman" pitchFamily="18" charset="0"/>
                <a:cs typeface="Times New Roman" pitchFamily="18" charset="0"/>
              </a:rPr>
              <a:t>),</a:t>
            </a:r>
            <a:r>
              <a:rPr lang="ru-RU" sz="5600" dirty="0" smtClean="0">
                <a:latin typeface="Times New Roman" pitchFamily="18" charset="0"/>
                <a:cs typeface="Times New Roman" pitchFamily="18" charset="0"/>
              </a:rPr>
              <a:t>или информацию о трудовой деятельности в соответствии со сведениями о трудовой деятельности</a:t>
            </a:r>
            <a:r>
              <a:rPr lang="ru-RU" sz="5600" dirty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r>
              <a:rPr lang="ru-RU" sz="5600" dirty="0" smtClean="0">
                <a:latin typeface="Times New Roman" pitchFamily="18" charset="0"/>
                <a:cs typeface="Times New Roman" pitchFamily="18" charset="0"/>
              </a:rPr>
              <a:t>Документы, содержащие уведомление о планируемом строительстве жилья, документов, подтверждающих стоимость жилья, планируемого к строительству (приобретению), а также документы, подтверждающих фактическое осуществление предпринимательской деятельности на сельских территориях.</a:t>
            </a:r>
          </a:p>
          <a:p>
            <a:pPr marL="0" indent="0">
              <a:buNone/>
            </a:pPr>
            <a:r>
              <a:rPr lang="ru-RU" sz="5600" dirty="0" smtClean="0">
                <a:latin typeface="Times New Roman" pitchFamily="18" charset="0"/>
                <a:cs typeface="Times New Roman" pitchFamily="18" charset="0"/>
              </a:rPr>
              <a:t>	</a:t>
            </a:r>
          </a:p>
          <a:p>
            <a:endParaRPr lang="ru-RU" sz="5600" dirty="0"/>
          </a:p>
        </p:txBody>
      </p:sp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476672"/>
            <a:ext cx="3092574" cy="23146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" name="Прямоугольник 6"/>
          <p:cNvSpPr/>
          <p:nvPr/>
        </p:nvSpPr>
        <p:spPr>
          <a:xfrm>
            <a:off x="467544" y="2996952"/>
            <a:ext cx="2592288" cy="23698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i="1" dirty="0">
                <a:latin typeface="Times New Roman" pitchFamily="18" charset="0"/>
                <a:cs typeface="Times New Roman" pitchFamily="18" charset="0"/>
              </a:rPr>
              <a:t>НОРМАТИВ ПЛОЩАДИ ЖИЛЬЯ: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6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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33 кв.м для одного человека; </a:t>
            </a:r>
          </a:p>
          <a:p>
            <a:r>
              <a:rPr lang="ru-RU" sz="16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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42 кв.м для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семьи из 2 человек; </a:t>
            </a:r>
          </a:p>
          <a:p>
            <a:r>
              <a:rPr lang="ru-RU" sz="16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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по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18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кв.м на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каждого при численности семьи от 3 человек. </a:t>
            </a:r>
          </a:p>
        </p:txBody>
      </p:sp>
      <p:pic>
        <p:nvPicPr>
          <p:cNvPr id="3075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80312" y="1085806"/>
            <a:ext cx="1080120" cy="73608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Прямоугольник 3"/>
          <p:cNvSpPr/>
          <p:nvPr/>
        </p:nvSpPr>
        <p:spPr>
          <a:xfrm>
            <a:off x="500799" y="5382368"/>
            <a:ext cx="2940844" cy="64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78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Расчетная стоимость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 1 кв.м на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2024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г.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80 669 руб.</a:t>
            </a:r>
            <a:endParaRPr lang="ru-RU" sz="1600" dirty="0"/>
          </a:p>
        </p:txBody>
      </p:sp>
    </p:spTree>
    <p:extLst>
      <p:ext uri="{BB962C8B-B14F-4D97-AF65-F5344CB8AC3E}">
        <p14:creationId xmlns:p14="http://schemas.microsoft.com/office/powerpoint/2010/main" val="20112896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2054088"/>
              </p:ext>
            </p:extLst>
          </p:nvPr>
        </p:nvGraphicFramePr>
        <p:xfrm>
          <a:off x="539552" y="260648"/>
          <a:ext cx="7856470" cy="6182560"/>
        </p:xfrm>
        <a:graphic>
          <a:graphicData uri="http://schemas.openxmlformats.org/drawingml/2006/table">
            <a:tbl>
              <a:tblPr/>
              <a:tblGrid>
                <a:gridCol w="761992"/>
                <a:gridCol w="1358732"/>
                <a:gridCol w="761992"/>
                <a:gridCol w="835436"/>
                <a:gridCol w="605921"/>
                <a:gridCol w="587560"/>
                <a:gridCol w="605921"/>
                <a:gridCol w="560018"/>
                <a:gridCol w="624282"/>
                <a:gridCol w="624282"/>
                <a:gridCol w="25400"/>
                <a:gridCol w="479534"/>
                <a:gridCol w="25400"/>
              </a:tblGrid>
              <a:tr h="214302"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14257">
                <a:tc gridSpan="13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effectLst/>
                          <a:latin typeface="Times New Roman"/>
                        </a:rPr>
                        <a:t>  Сводный список участников мероприятий по улучшению жилищных условий граждан, проживающих на сельских территориях, – получателей социальных выплат на соответствующий финансовый период        </a:t>
                      </a:r>
                      <a:r>
                        <a:rPr lang="ru-RU" sz="1000" b="1" i="0" u="none" strike="noStrike" dirty="0" smtClean="0">
                          <a:effectLst/>
                          <a:latin typeface="Times New Roman"/>
                        </a:rPr>
                        <a:t>                                                                                                                            </a:t>
                      </a:r>
                      <a:endParaRPr lang="ru-RU" sz="1000" b="1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58651"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7466"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2">
                  <a:txBody>
                    <a:bodyPr/>
                    <a:lstStyle/>
                    <a:p>
                      <a:pPr algn="ctr" fontAlgn="ctr"/>
                      <a:r>
                        <a:rPr lang="ru-RU" sz="700" b="0" i="1" u="none" strike="noStrike" dirty="0">
                          <a:effectLst/>
                          <a:latin typeface="Times New Roman"/>
                        </a:rPr>
                        <a:t>   (наименование муниципального образования)                                </a:t>
                      </a:r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                   </a:t>
                      </a:r>
                      <a:endParaRPr lang="ru-RU" sz="700" b="0" i="1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46258">
                <a:tc gridSpan="13">
                  <a:txBody>
                    <a:bodyPr/>
                    <a:lstStyle/>
                    <a:p>
                      <a:pPr algn="ctr" fontAlgn="ctr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05445"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№ п/п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Фамилия, имя, отчество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Место работы, должность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Сфера занятости (АПК, ветеринарная деятельность, социальная сфера, иное)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Количес-твенный состав семьи, чел.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Размер общей площади жилья,                            кв. м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Стоимость    1 кв. м общей площади жилья, рублей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Объем средств, предусмотренный на строительство (приобретение) жилья, тысяч рублей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7628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всего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0272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в том числе средства: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77563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федераль-ного бюджета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бюджета субъекта Российской Федерации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местного бюджета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 внебюджетных источников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9839"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9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11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12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0349">
                <a:tc gridSpan="13">
                  <a:txBody>
                    <a:bodyPr/>
                    <a:lstStyle/>
                    <a:p>
                      <a:pPr algn="ctr" fontAlgn="ctr"/>
                      <a:r>
                        <a:rPr lang="ru-RU" sz="1000" b="0" i="1" u="none" strike="noStrike" dirty="0">
                          <a:effectLst/>
                          <a:latin typeface="Times New Roman"/>
                        </a:rPr>
                        <a:t>(наименование муниципального района, сельского поселения/городского округа, сельского населенного пункта)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81167"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1.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 smtClean="0">
                          <a:effectLst/>
                          <a:latin typeface="Times New Roman"/>
                        </a:rPr>
                        <a:t>ПРИМЕР</a:t>
                      </a:r>
                      <a:endParaRPr lang="ru-RU" sz="10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 smtClean="0">
                          <a:effectLst/>
                          <a:latin typeface="Times New Roman"/>
                        </a:rPr>
                        <a:t>4</a:t>
                      </a:r>
                      <a:endParaRPr lang="ru-RU" sz="10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  <a:r>
                        <a:rPr lang="ru-RU" sz="1000" b="0" i="0" u="none" strike="noStrike" dirty="0" smtClean="0">
                          <a:effectLst/>
                          <a:latin typeface="Times New Roman"/>
                        </a:rPr>
                        <a:t>72</a:t>
                      </a:r>
                      <a:endParaRPr lang="ru-RU" sz="10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1" i="0" u="none" strike="noStrike" dirty="0">
                          <a:effectLst/>
                          <a:latin typeface="Times New Roman"/>
                        </a:rPr>
                        <a:t> </a:t>
                      </a:r>
                      <a:r>
                        <a:rPr lang="ru-RU" sz="1000" b="1" i="0" u="none" strike="noStrike" dirty="0" smtClean="0">
                          <a:effectLst/>
                          <a:latin typeface="Times New Roman"/>
                        </a:rPr>
                        <a:t>80 669</a:t>
                      </a:r>
                      <a:endParaRPr lang="ru-RU" sz="1000" b="1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  <a:r>
                        <a:rPr lang="ru-RU" sz="1000" b="0" i="0" u="none" strike="noStrike" dirty="0" smtClean="0">
                          <a:effectLst/>
                          <a:latin typeface="Times New Roman"/>
                        </a:rPr>
                        <a:t>5 808 168</a:t>
                      </a:r>
                      <a:endParaRPr lang="ru-RU" sz="10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  <a:r>
                        <a:rPr lang="ru-RU" sz="1000" b="0" i="0" u="none" strike="noStrike" dirty="0" smtClean="0">
                          <a:effectLst/>
                          <a:latin typeface="Times New Roman"/>
                        </a:rPr>
                        <a:t>4 025 060</a:t>
                      </a:r>
                      <a:endParaRPr lang="ru-RU" sz="10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  <a:r>
                        <a:rPr lang="ru-RU" sz="1000" b="0" i="0" u="none" strike="noStrike" dirty="0" smtClean="0">
                          <a:effectLst/>
                          <a:latin typeface="Times New Roman"/>
                        </a:rPr>
                        <a:t>40657</a:t>
                      </a:r>
                      <a:endParaRPr lang="ru-RU" sz="10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 smtClean="0">
                          <a:effectLst/>
                          <a:latin typeface="Times New Roman"/>
                        </a:rPr>
                        <a:t>1 742451</a:t>
                      </a:r>
                      <a:endParaRPr lang="ru-RU" sz="10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3071"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Всего по району (городскому округу)*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_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_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_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_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3071"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Итого по субъекту Российской Федерации*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_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_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_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_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6258"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90862">
                <a:tc gridSpan="13">
                  <a:txBody>
                    <a:bodyPr/>
                    <a:lstStyle/>
                    <a:p>
                      <a:pPr algn="l" fontAlgn="t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* Указывается количество участников.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76280">
                <a:tc rowSpan="2" gridSpan="2">
                  <a:txBody>
                    <a:bodyPr/>
                    <a:lstStyle/>
                    <a:p>
                      <a:pPr algn="l" fontAlgn="t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Глава района (округа)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67469"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      (подпись)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(расшифровка подписи)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9163"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М.П. (при наличии)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11536"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Ответственный исполнитель: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113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_____________________________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(расшифровка подписи)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38773"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                (должность)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     (подпись)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                  </a:t>
                      </a:r>
                      <a:endParaRPr lang="ru-RU" sz="700" b="0" i="0" u="none" strike="noStrike" dirty="0">
                        <a:effectLst/>
                        <a:latin typeface="Arial Cyr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9839"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700" b="0" i="0" u="none" strike="noStrike" dirty="0">
                          <a:effectLst/>
                          <a:latin typeface="Times New Roman"/>
                        </a:rPr>
                        <a:t>«_____»___________ 20___ г.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effectLst/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52571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BC95AC4-F379-78E2-9C03-3631B1D435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3568" y="260648"/>
            <a:ext cx="8013576" cy="1143000"/>
          </a:xfrm>
          <a:solidFill>
            <a:schemeClr val="accent5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r>
              <a:rPr lang="ru-RU" sz="24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Основные </a:t>
            </a:r>
            <a:r>
              <a:rPr lang="ru-RU" sz="2400" b="1" dirty="0" smtClean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нормативные правовые </a:t>
            </a:r>
            <a:r>
              <a:rPr lang="ru-RU" sz="24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акты.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8DA9FFAB-932B-85E0-B523-D5A1682CA0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3568" y="1412776"/>
            <a:ext cx="7992888" cy="4680520"/>
          </a:xfrm>
          <a:solidFill>
            <a:schemeClr val="accent3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marL="0" indent="0" algn="just">
              <a:buNone/>
            </a:pPr>
            <a:endParaRPr lang="ru-RU" sz="1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just">
              <a:buNone/>
            </a:pPr>
            <a:endParaRPr lang="ru-RU" sz="1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-324000" algn="just">
              <a:buAutoNum type="arabicPeriod"/>
            </a:pPr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Положение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предоставлении социальных выплат на строительство (приобретение) жилья гражданам, проживающим на сельских территориях утвержденное постановлением Правительства  Российской Федерации от 31.05.2019 № 696 «Комплексное развитие сельских территорий».</a:t>
            </a:r>
            <a:endParaRPr lang="ru-RU" sz="16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-324000" algn="just">
              <a:buAutoNum type="arabicPeriod"/>
            </a:pPr>
            <a:r>
              <a:rPr lang="ru-RU" sz="16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Распоряжение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министерства сельского хозяйства и продовольствия Кировской области от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18.01.2024 № 2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«О стоимости одного квадратного метра общей площади жилья на сельских территориях Кировской области на 2024 год».</a:t>
            </a:r>
          </a:p>
          <a:p>
            <a:pPr lvl="0" indent="-324000" algn="just">
              <a:buFont typeface="Arial" pitchFamily="34" charset="0"/>
              <a:buAutoNum type="arabicPeriod"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Распоряжение</a:t>
            </a:r>
            <a:r>
              <a:rPr lang="ru-RU" sz="14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департамента </a:t>
            </a: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сельского хозяйства и продовольствия Кировской области от </a:t>
            </a:r>
            <a:r>
              <a:rPr lang="ru-RU" sz="16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23.06.2014 </a:t>
            </a:r>
            <a:r>
              <a:rPr lang="ru-RU" sz="16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№ </a:t>
            </a:r>
            <a:r>
              <a:rPr lang="ru-RU" sz="16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47 </a:t>
            </a: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«О </a:t>
            </a:r>
            <a:r>
              <a:rPr lang="ru-RU" sz="14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мерах по реализации подпрограммы  «Комплексное развитие сельских территорий Кировской области».</a:t>
            </a:r>
            <a:endParaRPr lang="ru-RU" sz="14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-324000" algn="just">
              <a:buNone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19139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table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55576" y="1891930"/>
            <a:ext cx="7787208" cy="237626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8675105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1313</TotalTime>
  <Words>579</Words>
  <Application>Microsoft Office PowerPoint</Application>
  <PresentationFormat>Экран (4:3)</PresentationFormat>
  <Paragraphs>122</Paragraphs>
  <Slides>6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Тема Office</vt:lpstr>
      <vt:lpstr>О приёме заявочной документации на 2025 год,  по улучшению жилищных условий граждан, проживающих на сельских территориях, предусматривающих предоставление социальных выплат на строительство (приобретение) жилья гражданам. </vt:lpstr>
      <vt:lpstr>Три шага для получения  социальной выплаты на строительство (приобретение) жилья на сельских территориях </vt:lpstr>
      <vt:lpstr>ПЕРЕЧЕНЬ ДОКУМЕНТОВ для постановки на очередь для получения социальной выплаты:</vt:lpstr>
      <vt:lpstr>Презентация PowerPoint</vt:lpstr>
      <vt:lpstr>Основные нормативные правовые акты.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Федеральный проект «Развитие жилищного строительства на сельских территориях и повышение уровня благоустройства домовладений»  государственной программы «Комплексное развитие сельских территорий», утвержденной Постановлением Правительства Российской Федерации  от 31.05.2019 N 696</dc:title>
  <dc:creator>OMF5</dc:creator>
  <cp:lastModifiedBy>OMF5</cp:lastModifiedBy>
  <cp:revision>29</cp:revision>
  <cp:lastPrinted>2024-04-05T05:43:19Z</cp:lastPrinted>
  <dcterms:created xsi:type="dcterms:W3CDTF">2023-07-24T11:18:20Z</dcterms:created>
  <dcterms:modified xsi:type="dcterms:W3CDTF">2024-04-05T06:41:32Z</dcterms:modified>
</cp:coreProperties>
</file>

<file path=docProps/thumbnail.jpeg>
</file>