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08788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8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3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7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70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58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47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2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1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5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67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E8C36-996E-4411-9254-11ACF2BF7F7C}" type="datetimeFigureOut">
              <a:rPr lang="ru-RU" smtClean="0"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2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krst43@mail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000" b="1" spc="-20" dirty="0" smtClean="0">
                <a:effectLst/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Заявочная кампания по мероприятию «Благоустройству </a:t>
            </a:r>
            <a:r>
              <a:rPr lang="ru-RU" sz="2000" b="1" spc="-20" dirty="0" smtClean="0">
                <a:effectLst/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сельских </a:t>
            </a:r>
            <a:r>
              <a:rPr lang="ru-RU" sz="2000" b="1" spc="-20" dirty="0" smtClean="0">
                <a:effectLst/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территорий» на 2025 год</a:t>
            </a:r>
            <a:endParaRPr lang="ru-RU" sz="2000" b="1" dirty="0"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Narrow" panose="020B0606020202030204" pitchFamily="34" charset="0"/>
              </a:rPr>
              <a:t>г. Киров </a:t>
            </a:r>
            <a:r>
              <a:rPr lang="ru-RU" sz="1800" dirty="0" smtClean="0">
                <a:latin typeface="Arial Narrow" panose="020B0606020202030204" pitchFamily="34" charset="0"/>
              </a:rPr>
              <a:t>2024 </a:t>
            </a:r>
            <a:r>
              <a:rPr lang="ru-RU" sz="1800" dirty="0" smtClean="0">
                <a:latin typeface="Arial Narrow" panose="020B0606020202030204" pitchFamily="34" charset="0"/>
              </a:rPr>
              <a:t>год</a:t>
            </a:r>
            <a:endParaRPr lang="ru-RU" sz="1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1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2000" b="1" spc="-20" dirty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Об изменениях в Правилах предоставления и распределения субсидий из федерального бюджета бюджетам субъектов Российской Федерации на реализацию мероприятий по благоустройству сельских территорий</a:t>
            </a:r>
            <a:endParaRPr lang="ru-RU" sz="20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376264"/>
          </a:xfrm>
        </p:spPr>
        <p:txBody>
          <a:bodyPr>
            <a:noAutofit/>
          </a:bodyPr>
          <a:lstStyle/>
          <a:p>
            <a:pPr marL="0" indent="450850" algn="just">
              <a:buNone/>
            </a:pPr>
            <a:r>
              <a:rPr lang="ru-RU" sz="1400" b="1" dirty="0" smtClean="0">
                <a:latin typeface="Arial Narrow" panose="020B0606020202030204" pitchFamily="34" charset="0"/>
              </a:rPr>
              <a:t>Территория реализации мероприятия</a:t>
            </a:r>
          </a:p>
          <a:p>
            <a:pPr marL="0" indent="450850" algn="just">
              <a:buNone/>
            </a:pPr>
            <a:r>
              <a:rPr lang="ru-RU" sz="1400" dirty="0" smtClean="0">
                <a:latin typeface="Arial Narrow" panose="020B0606020202030204" pitchFamily="34" charset="0"/>
              </a:rPr>
              <a:t>под </a:t>
            </a:r>
            <a:r>
              <a:rPr lang="ru-RU" sz="1400" dirty="0">
                <a:latin typeface="Arial Narrow" panose="020B0606020202030204" pitchFamily="34" charset="0"/>
              </a:rPr>
              <a:t>сельскими территориями понимаются сельские населенные пункты, 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поселки городского типа</a:t>
            </a:r>
            <a:r>
              <a:rPr lang="ru-RU" sz="1400" dirty="0">
                <a:latin typeface="Arial Narrow" panose="020B0606020202030204" pitchFamily="34" charset="0"/>
              </a:rPr>
              <a:t> и межселенные территории (за исключением сельских населенных пунктов и поселков городского типа, входящих в состав городского округа, на территории которого находится административный центр Кировской области). </a:t>
            </a:r>
            <a:endParaRPr lang="ru-RU" sz="1400" dirty="0" smtClean="0">
              <a:latin typeface="Arial Narrow" panose="020B0606020202030204" pitchFamily="34" charset="0"/>
            </a:endParaRPr>
          </a:p>
          <a:p>
            <a:pPr marL="0" indent="450850" algn="just">
              <a:spcBef>
                <a:spcPts val="600"/>
              </a:spcBef>
              <a:buNone/>
            </a:pPr>
            <a:r>
              <a:rPr lang="ru-RU" sz="1400" b="1" dirty="0" smtClean="0">
                <a:latin typeface="Arial Narrow" panose="020B0606020202030204" pitchFamily="34" charset="0"/>
              </a:rPr>
              <a:t>Размер субсидии</a:t>
            </a:r>
          </a:p>
          <a:p>
            <a:pPr marL="0" indent="449263" algn="just">
              <a:buNone/>
            </a:pPr>
            <a:r>
              <a:rPr lang="ru-RU" sz="1400" dirty="0" smtClean="0">
                <a:latin typeface="Arial Narrow" panose="020B0606020202030204" pitchFamily="34" charset="0"/>
              </a:rPr>
              <a:t>размер </a:t>
            </a:r>
            <a:r>
              <a:rPr lang="ru-RU" sz="1400" dirty="0">
                <a:latin typeface="Arial Narrow" panose="020B0606020202030204" pitchFamily="34" charset="0"/>
              </a:rPr>
              <a:t>субсидии </a:t>
            </a:r>
            <a:r>
              <a:rPr lang="ru-RU" sz="1400" dirty="0" smtClean="0">
                <a:latin typeface="Arial Narrow" panose="020B0606020202030204" pitchFamily="34" charset="0"/>
              </a:rPr>
              <a:t>муниципальному </a:t>
            </a:r>
            <a:r>
              <a:rPr lang="ru-RU" sz="1400" dirty="0">
                <a:latin typeface="Arial Narrow" panose="020B0606020202030204" pitchFamily="34" charset="0"/>
              </a:rPr>
              <a:t>образованию (с учетом средств федерального бюджета) на реализацию каждого проекта составляет 70% общей стоимости каждого проекта, но не более </a:t>
            </a:r>
            <a:r>
              <a:rPr lang="ru-RU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3 млн. </a:t>
            </a:r>
            <a:r>
              <a:rPr lang="ru-RU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рублей</a:t>
            </a:r>
            <a:r>
              <a:rPr lang="ru-RU" sz="1400" dirty="0" smtClean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30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Arial Narrow" panose="020B0606020202030204" pitchFamily="34" charset="0"/>
              </a:rPr>
              <a:t>Примеры расчета:</a:t>
            </a:r>
            <a:r>
              <a:rPr lang="ru-RU" sz="1400" b="1" dirty="0">
                <a:latin typeface="Arial Narrow" panose="020B0606020202030204" pitchFamily="34" charset="0"/>
              </a:rPr>
              <a:t/>
            </a:r>
            <a:br>
              <a:rPr lang="ru-RU" sz="1400" b="1" dirty="0">
                <a:latin typeface="Arial Narrow" panose="020B0606020202030204" pitchFamily="34" charset="0"/>
              </a:rPr>
            </a:b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12568"/>
          </a:xfrm>
        </p:spPr>
        <p:txBody>
          <a:bodyPr>
            <a:noAutofit/>
          </a:bodyPr>
          <a:lstStyle/>
          <a:p>
            <a:pPr marL="0" lvl="0" indent="449263" algn="just">
              <a:buNone/>
            </a:pPr>
            <a:r>
              <a:rPr lang="ru-RU" sz="1400" b="1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Расчет субсидии:</a:t>
            </a: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При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стоимости проекта 4 280,00 тыс. рублей размер субсидии </a:t>
            </a:r>
            <a:r>
              <a:rPr lang="ru-RU" sz="1400" spc="-10" dirty="0">
                <a:solidFill>
                  <a:srgbClr val="FF0000"/>
                </a:solidFill>
                <a:latin typeface="Arial Narrow" panose="020B0606020202030204" pitchFamily="34" charset="0"/>
              </a:rPr>
              <a:t>2 996,0 тыс. рублей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 (4 820,00 тыс. рублей х 70%);</a:t>
            </a:r>
          </a:p>
          <a:p>
            <a:pPr marL="0" lvl="0" indent="449263" algn="just">
              <a:buNone/>
            </a:pP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При стоимости проекта 4 500,00 тыс. рублей размер субсидии </a:t>
            </a:r>
            <a:r>
              <a:rPr lang="ru-RU" sz="1400" spc="-10" dirty="0">
                <a:solidFill>
                  <a:srgbClr val="FF0000"/>
                </a:solidFill>
                <a:latin typeface="Arial Narrow" panose="020B0606020202030204" pitchFamily="34" charset="0"/>
              </a:rPr>
              <a:t>3 000,00 тыс. рублей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 (4 500,00 тыс. рублей х 70%, но не более 3 000,0 тыс. рублей), оставшиеся 150 тыс. рублей – за счет средств местного бюджета и (или) внебюджетных источников.</a:t>
            </a:r>
          </a:p>
          <a:p>
            <a:pPr marL="0" lvl="0" indent="449263" algn="just">
              <a:buNone/>
            </a:pP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В сумме субсидии доля средств федерального бюджета 99%, областного бюджета 1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%.</a:t>
            </a:r>
            <a:endParaRPr lang="ru-RU" sz="1400" spc="-1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Например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: сумма субсидии 3 000,0 тыс. рублей, в том числе федеральный бюджет 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2 970,00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тыс. рублей, областной бюджет 30 тыс. рублей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  <a:p>
            <a:pPr marL="0" lvl="0" indent="449263" algn="just">
              <a:buNone/>
            </a:pPr>
            <a:r>
              <a:rPr lang="ru-RU" sz="1400" b="1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Расчет средств местного бюджета и внебюджетных источников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:</a:t>
            </a: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При стоимости проекта 4 280,00 тыс. рублей средства местного бюджета и внебюджетных источников составят 1 284,00 тыс. рублей (4 280,00 – 2 996,00 тыс. рублей или 4 820,00 х 30%);</a:t>
            </a:r>
          </a:p>
          <a:p>
            <a:pPr marL="0" lvl="0" indent="449263" algn="just">
              <a:buNone/>
            </a:pP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При стоимости проекта 4 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500,00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тыс. рублей средства местного бюджета и внебюджетных источников составят 1 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500,00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тыс. рублей (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4 500,00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– 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3 000,00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тыс. 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рублей).</a:t>
            </a: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Доля средств местного бюджета должна составлять </a:t>
            </a:r>
            <a:r>
              <a:rPr lang="ru-RU" sz="1400" b="1" spc="-1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не менее 5%  от стоимости проекта.</a:t>
            </a: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Например: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4 280,00 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тыс. рублей х 5% = 214 тыс. рублей.</a:t>
            </a: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Оставшаяся сумма расходных обязательств – средства внебюджетных источников.</a:t>
            </a: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Например: 4 280,00 – 2 996,00 – 214,00 = 1 070,00 тыс. рублей</a:t>
            </a:r>
          </a:p>
          <a:p>
            <a:pPr marL="0" lvl="0" indent="1882775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или</a:t>
            </a:r>
          </a:p>
          <a:p>
            <a:pPr marL="0" lvl="0" indent="1524000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4 </a:t>
            </a:r>
            <a:r>
              <a:rPr lang="ru-RU" sz="14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280,00 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х 25%</a:t>
            </a:r>
            <a:endParaRPr lang="ru-RU" sz="1400" spc="-1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449263" algn="just">
              <a:buNone/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Средства внебюджетных источников могут быть уменьшены за счет увеличения средств местного бюджета.</a:t>
            </a:r>
            <a:endParaRPr lang="ru-RU" sz="1400" spc="-1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48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Arial Narrow" panose="020B0606020202030204" pitchFamily="34" charset="0"/>
                <a:cs typeface="Angsana New" panose="02020603050405020304" pitchFamily="18" charset="-34"/>
              </a:rPr>
              <a:t>Цели расходования средств субсидии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Autofit/>
          </a:bodyPr>
          <a:lstStyle/>
          <a:p>
            <a:pPr marL="0" indent="450850">
              <a:buNone/>
            </a:pPr>
            <a:endParaRPr lang="ru-RU" sz="1400" b="1" dirty="0">
              <a:cs typeface="Angsana New" panose="02020603050405020304" pitchFamily="18" charset="-34"/>
            </a:endParaRPr>
          </a:p>
          <a:p>
            <a:pPr marL="450850" indent="-450850" algn="just"/>
            <a:endParaRPr lang="ru-RU" sz="1400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pPr marL="450850" indent="-450850" algn="just"/>
            <a:endParaRPr lang="ru-RU" sz="1400" dirty="0" smtClean="0"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980728"/>
            <a:ext cx="8229600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Создание и обустройство зон отдыха, спортивных и детских игровых площадок, площадок для занятия адаптивной физической культурой и адаптивным спортом для лиц с ограниченными возможностями здоровья.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Организация освещения территории, включая архитектурную подсветку зданий, строений, сооружений, в том числе с использованием энергосберегающих технологий.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Организация пешеходных коммуникаций, в том числе тротуаров, аллей, велосипедных дорожек, тропинок.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Создание и обустройство мест автомобильных и велосипедных парковок.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Ремонтно-восстановительные работы улично-дорожной сети и дворовых проездов.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Организация оформления фасадов (внешнего вида) зданий (административных зданий, объектов социальной сферы, объектов инфраструктуры и др.), находящихся в муниципальной собственности, а также установка (обустройство) ограждений, прилегающих к общественным территориям, газонных и тротуарных ограждений.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Обустройство территории в целях обеспечения беспрепятственного передвижения инвалидов и других маломобильных групп населения.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Организация ливневых стоков.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Обустройство общественных колодцев и водоразборных колонок.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Обустройство площадок накопления твердых коммунальных </a:t>
            </a:r>
            <a:r>
              <a:rPr lang="ru-RU" sz="1400" dirty="0" smtClean="0">
                <a:latin typeface="Arial Narrow" panose="020B0606020202030204" pitchFamily="34" charset="0"/>
                <a:ea typeface="Calibri"/>
                <a:cs typeface="Times New Roman"/>
              </a:rPr>
              <a:t>отходов.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sz="1400" dirty="0" smtClean="0">
                <a:latin typeface="Arial Narrow" panose="020B0606020202030204" pitchFamily="34" charset="0"/>
                <a:ea typeface="Calibri"/>
                <a:cs typeface="Times New Roman"/>
              </a:rPr>
              <a:t>Сохранение </a:t>
            </a:r>
            <a:r>
              <a:rPr lang="ru-RU" sz="1400" dirty="0">
                <a:latin typeface="Arial Narrow" panose="020B0606020202030204" pitchFamily="34" charset="0"/>
                <a:ea typeface="Calibri"/>
                <a:cs typeface="Times New Roman"/>
              </a:rPr>
              <a:t>и восстановление природных ландшафтов и историко-культурных памятников.</a:t>
            </a:r>
            <a:endParaRPr lang="ru-RU" sz="1400" spc="-1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87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/>
          <a:p>
            <a:r>
              <a:rPr lang="ru-RU" sz="1400" b="1" spc="-20" dirty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ПЕРЕЧЕНЬ</a:t>
            </a:r>
            <a:br>
              <a:rPr lang="ru-RU" sz="1400" b="1" spc="-20" dirty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</a:br>
            <a:r>
              <a:rPr lang="ru-RU" sz="1400" b="1" spc="-20" dirty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документов по мероприятию «Благоустройство сельских территорий»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836712"/>
            <a:ext cx="822960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1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Перечень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проектов по благоустройству общественных пространств на сельских территориях на очередной финансовый год и на плановый период (в формате </a:t>
            </a:r>
            <a:r>
              <a:rPr lang="ru-RU" sz="1200" spc="-10" dirty="0" err="1">
                <a:solidFill>
                  <a:prstClr val="black"/>
                </a:solidFill>
                <a:latin typeface="Arial Narrow" panose="020B0606020202030204" pitchFamily="34" charset="0"/>
              </a:rPr>
              <a:t>excel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 и </a:t>
            </a:r>
            <a:r>
              <a:rPr lang="ru-RU" sz="1200" spc="-10" dirty="0" err="1">
                <a:solidFill>
                  <a:prstClr val="black"/>
                </a:solidFill>
                <a:latin typeface="Arial Narrow" panose="020B0606020202030204" pitchFamily="34" charset="0"/>
              </a:rPr>
              <a:t>pdf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).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Паспорт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проекта благоустройства.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3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Сметный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расчет.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4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Акты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обследования зданий, в том числе описание их функционального назначения, режима работы учреждений, конструктивных элементов, инженерных сетей зданий, мероприятий по отделке зданий и их отдельных конструктивных элементов, мероприятий по благоустройству прилегающей территории зданий и их материально-технической обеспеченности (по направлению «Оформление фасада зданий»).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5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Фотоматериалы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местонахождения будущего объекта (либо выполнения будущих работ по благоустройству). Не менее 5 горизонтальных фотографий местонахождения будущего проекта, позволяющих сформировать полное представление о территории.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6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Сведения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об использовании лучших практик благоустройства в предлагаемом к реализации проекте. (Направляются в случае использования лучших практик благоустройства Федерального реестра лучших реализованных практик (проектов) по благоустройству в рамках реализации приоритетного проекта «Формирование комфортной городской среды» национального проекта «Жилье и городская среда» либо иных реестров. В том числе указывается ссылка на документ/интернет-портал, где опубликована информация о соответствующей практике, а также приводится короткое описание целеполагания ее использования).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7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Видео-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или фотомакет будущего проекта (эскизно-планировочное решение).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8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Описание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выбора территории для реализации проекта. Описание включает сведения о типе населенного пункта (опорный/ прилегающий), выполненных работах по благоустройству территории населенного пункта в период 2020 – 2024 годов с указанием источников финансирования, а также об остаточной потребности в благоустройстве территории соответствующего населенного пункта после реализации предполагаемого проекта, включая крупные проекты благоустройства (парки, набережные и т. п.), в процентном выражении.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9</a:t>
            </a:r>
            <a:r>
              <a:rPr lang="ru-RU" sz="12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 Сведения </a:t>
            </a:r>
            <a:r>
              <a:rPr lang="ru-RU" sz="1200" spc="-10" dirty="0">
                <a:solidFill>
                  <a:prstClr val="black"/>
                </a:solidFill>
                <a:latin typeface="Arial Narrow" panose="020B0606020202030204" pitchFamily="34" charset="0"/>
              </a:rPr>
              <a:t>об элементах, инструментах и оборудовании проекта благоустройства. Указывается перечень элементов, оборудования и инструментов для осуществления мероприятий по благоустройству, а также приводятся сведения о возможности реализации проекта «под ключ» через единственного поставщика.</a:t>
            </a:r>
          </a:p>
        </p:txBody>
      </p:sp>
    </p:spTree>
    <p:extLst>
      <p:ext uri="{BB962C8B-B14F-4D97-AF65-F5344CB8AC3E}">
        <p14:creationId xmlns:p14="http://schemas.microsoft.com/office/powerpoint/2010/main" val="114927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/>
          <a:p>
            <a:r>
              <a:rPr lang="ru-RU" sz="1400" b="1" spc="-20" dirty="0" smtClean="0"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Контактная информация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83671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Телефон 8(8332) 27-27-38 (доб. 3841)</a:t>
            </a: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Адрес электронной почты </a:t>
            </a:r>
            <a:r>
              <a:rPr lang="en-US" sz="1400" spc="-10" dirty="0" smtClean="0">
                <a:solidFill>
                  <a:prstClr val="black"/>
                </a:solidFill>
                <a:latin typeface="Arial Narrow" panose="020B0606020202030204" pitchFamily="34" charset="0"/>
                <a:hlinkClick r:id="rId2"/>
              </a:rPr>
              <a:t>krst43@mail</a:t>
            </a: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  <a:hlinkClick r:id="rId2"/>
              </a:rPr>
              <a:t>.</a:t>
            </a:r>
            <a:r>
              <a:rPr lang="en-US" sz="1400" spc="-10" dirty="0" err="1" smtClean="0">
                <a:solidFill>
                  <a:prstClr val="black"/>
                </a:solidFill>
                <a:latin typeface="Arial Narrow" panose="020B0606020202030204" pitchFamily="34" charset="0"/>
                <a:hlinkClick r:id="rId2"/>
              </a:rPr>
              <a:t>ru</a:t>
            </a:r>
            <a:endParaRPr lang="en-US" sz="1400" spc="-1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630555" algn="l"/>
              </a:tabLst>
            </a:pPr>
            <a:r>
              <a:rPr lang="ru-RU" sz="1400" spc="-1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Царегородцев Иван Владимирович</a:t>
            </a:r>
            <a:endParaRPr lang="ru-RU" sz="1400" spc="-1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0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899</Words>
  <Application>Microsoft Office PowerPoint</Application>
  <PresentationFormat>Экран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Заявочная кампания по мероприятию «Благоустройству сельских территорий» на 2025 год</vt:lpstr>
      <vt:lpstr>Об изменениях в Правилах предоставления и распределения субсидий из федерального бюджета бюджетам субъектов Российской Федерации на реализацию мероприятий по благоустройству сельских территорий</vt:lpstr>
      <vt:lpstr>Примеры расчета: </vt:lpstr>
      <vt:lpstr>Цели расходования средств субсидии</vt:lpstr>
      <vt:lpstr>ПЕРЕЧЕНЬ документов по мероприятию «Благоустройство сельских территорий»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проведении конкурсного отбора проектов по благоустройству сельских территорий для предоставления субсидий местным бюджетам из областного бюджета на реализацию мероприятий по благоустройству сельских территорий на 2024 год</dc:title>
  <dc:creator>Admin</dc:creator>
  <cp:lastModifiedBy>Admin</cp:lastModifiedBy>
  <cp:revision>88</cp:revision>
  <cp:lastPrinted>2023-11-27T07:03:59Z</cp:lastPrinted>
  <dcterms:created xsi:type="dcterms:W3CDTF">2023-10-27T04:54:39Z</dcterms:created>
  <dcterms:modified xsi:type="dcterms:W3CDTF">2024-04-05T06:02:59Z</dcterms:modified>
</cp:coreProperties>
</file>