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9"/>
  </p:notesMasterIdLst>
  <p:sldIdLst>
    <p:sldId id="256" r:id="rId2"/>
    <p:sldId id="273" r:id="rId3"/>
    <p:sldId id="301" r:id="rId4"/>
    <p:sldId id="275" r:id="rId5"/>
    <p:sldId id="305" r:id="rId6"/>
    <p:sldId id="306" r:id="rId7"/>
    <p:sldId id="307" r:id="rId8"/>
    <p:sldId id="277" r:id="rId9"/>
    <p:sldId id="308" r:id="rId10"/>
    <p:sldId id="304" r:id="rId11"/>
    <p:sldId id="300" r:id="rId12"/>
    <p:sldId id="299" r:id="rId13"/>
    <p:sldId id="279" r:id="rId14"/>
    <p:sldId id="293" r:id="rId15"/>
    <p:sldId id="294" r:id="rId16"/>
    <p:sldId id="295" r:id="rId17"/>
    <p:sldId id="309" r:id="rId18"/>
    <p:sldId id="310" r:id="rId19"/>
    <p:sldId id="291" r:id="rId20"/>
    <p:sldId id="281" r:id="rId21"/>
    <p:sldId id="286" r:id="rId22"/>
    <p:sldId id="287" r:id="rId23"/>
    <p:sldId id="288" r:id="rId24"/>
    <p:sldId id="289" r:id="rId25"/>
    <p:sldId id="302" r:id="rId26"/>
    <p:sldId id="303" r:id="rId27"/>
    <p:sldId id="29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33" autoAdjust="0"/>
  </p:normalViewPr>
  <p:slideViewPr>
    <p:cSldViewPr>
      <p:cViewPr varScale="1">
        <p:scale>
          <a:sx n="60" d="100"/>
          <a:sy n="6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B:\&#1048;&#1085;&#1089;&#1090;&#1080;&#1090;&#1091;&#1090;\DeLaval%202%20&#1075;&#1086;&#1076;\2%20&#1082;&#1074;&#1072;&#1088;&#1090;&#1072;&#1083;%20&#1044;&#1077;&#1051;&#1072;&#1074;&#1072;&#1083;&#1100;\&#1056;&#1072;&#1073;&#1086;&#1095;&#1080;&#1077;%20&#1092;&#1072;&#1081;&#1083;&#1099;%20&#1087;&#1086;%20&#1051;&#1080;&#1087;&#1077;&#1094;&#1082;&#1091;\&#1055;&#1086;&#1082;&#1072;&#1079;&#1072;&#1090;&#1077;&#1083;&#1080;%20&#1079;&#1072;%20%202012%20&#1075;&#1086;&#1076;%20&#1051;&#1080;&#1087;&#1077;&#1094;&#1082;%20&#1055;&#1056;&#1054;&#1042;&#1045;&#1056;&#1045;&#1053;&#1053;&#1067;&#1049;.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691430932244581E-2"/>
          <c:y val="5.13585977626181E-2"/>
          <c:w val="0.87609944590259548"/>
          <c:h val="0.857714887908129"/>
        </c:manualLayout>
      </c:layout>
      <c:lineChart>
        <c:grouping val="standard"/>
        <c:varyColors val="0"/>
        <c:ser>
          <c:idx val="0"/>
          <c:order val="0"/>
          <c:tx>
            <c:strRef>
              <c:f>'Сравненние с.с.'!$E$123</c:f>
              <c:strCache>
                <c:ptCount val="1"/>
                <c:pt idx="0">
                  <c:v>Робот-дояр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'Сравненние с.с.'!$F$113:$I$113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'Сравненние с.с.'!$F$123:$I$123</c:f>
              <c:numCache>
                <c:formatCode>0</c:formatCode>
                <c:ptCount val="4"/>
                <c:pt idx="0">
                  <c:v>890.12999999999988</c:v>
                </c:pt>
                <c:pt idx="1">
                  <c:v>839</c:v>
                </c:pt>
                <c:pt idx="2">
                  <c:v>1109.6400000000001</c:v>
                </c:pt>
                <c:pt idx="3">
                  <c:v>908.86685844528574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'Сравненние с.с.'!$E$124</c:f>
              <c:strCache>
                <c:ptCount val="1"/>
                <c:pt idx="0">
                  <c:v>Доильный зал</c:v>
                </c:pt>
              </c:strCache>
            </c:strRef>
          </c:tx>
          <c:marker>
            <c:symbol val="none"/>
          </c:marker>
          <c:cat>
            <c:numRef>
              <c:f>'Сравненние с.с.'!$F$113:$I$113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'Сравненние с.с.'!$F$124:$I$124</c:f>
              <c:numCache>
                <c:formatCode>0</c:formatCode>
                <c:ptCount val="4"/>
                <c:pt idx="0">
                  <c:v>725.93999999999994</c:v>
                </c:pt>
                <c:pt idx="1">
                  <c:v>890.61</c:v>
                </c:pt>
                <c:pt idx="2">
                  <c:v>858.28625507213724</c:v>
                </c:pt>
                <c:pt idx="3">
                  <c:v>963.40600851181182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'Сравненние с.с.'!$E$125</c:f>
              <c:strCache>
                <c:ptCount val="1"/>
                <c:pt idx="0">
                  <c:v>Привязь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'Сравненние с.с.'!$F$113:$I$113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'Сравненние с.с.'!$F$125:$I$125</c:f>
              <c:numCache>
                <c:formatCode>0</c:formatCode>
                <c:ptCount val="4"/>
                <c:pt idx="0">
                  <c:v>850.97</c:v>
                </c:pt>
                <c:pt idx="1">
                  <c:v>1008.06</c:v>
                </c:pt>
                <c:pt idx="2">
                  <c:v>1247.5800000000002</c:v>
                </c:pt>
                <c:pt idx="3">
                  <c:v>1268.3602122969471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113216"/>
        <c:axId val="154211072"/>
      </c:lineChart>
      <c:catAx>
        <c:axId val="14311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4211072"/>
        <c:crosses val="autoZero"/>
        <c:auto val="1"/>
        <c:lblAlgn val="ctr"/>
        <c:lblOffset val="100"/>
        <c:noMultiLvlLbl val="0"/>
      </c:catAx>
      <c:valAx>
        <c:axId val="1542110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/>
                  <a:t>руб./ц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3113216"/>
        <c:crosses val="autoZero"/>
        <c:crossBetween val="between"/>
      </c:valAx>
      <c:spPr>
        <a:solidFill>
          <a:srgbClr val="EEECE1">
            <a:lumMod val="90000"/>
          </a:srgbClr>
        </a:solidFill>
      </c:spPr>
    </c:plotArea>
    <c:legend>
      <c:legendPos val="r"/>
      <c:layout>
        <c:manualLayout>
          <c:xMode val="edge"/>
          <c:yMode val="edge"/>
          <c:x val="0.32332239720034994"/>
          <c:y val="0.455048571898368"/>
          <c:w val="0.38491401827783578"/>
          <c:h val="0.35795739874237398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A74BC-6495-4F5A-9220-40CE7EFA8EED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44BB3-8831-4073-900D-31BF21118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804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6DF33-9EDE-4633-9C01-0BA307217127}" type="slidenum">
              <a:rPr lang="ru-RU"/>
              <a:pPr/>
              <a:t>8</a:t>
            </a:fld>
            <a:endParaRPr lang="ru-RU"/>
          </a:p>
        </p:txBody>
      </p:sp>
      <p:sp>
        <p:nvSpPr>
          <p:cNvPr id="3901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014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90148" name="Номер слайда 3"/>
          <p:cNvSpPr txBox="1">
            <a:spLocks noGrp="1"/>
          </p:cNvSpPr>
          <p:nvPr/>
        </p:nvSpPr>
        <p:spPr bwMode="auto">
          <a:xfrm>
            <a:off x="3885721" y="8686873"/>
            <a:ext cx="2972280" cy="45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33" tIns="45917" rIns="91833" bIns="45917" anchor="b"/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746125" indent="-2873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 marL="1147763" indent="-230188" defTabSz="917575">
              <a:defRPr>
                <a:solidFill>
                  <a:schemeClr val="tx1"/>
                </a:solidFill>
                <a:latin typeface="Arial" charset="0"/>
              </a:defRPr>
            </a:lvl3pPr>
            <a:lvl4pPr marL="1606550" indent="-228600" defTabSz="917575">
              <a:defRPr>
                <a:solidFill>
                  <a:schemeClr val="tx1"/>
                </a:solidFill>
                <a:latin typeface="Arial" charset="0"/>
              </a:defRPr>
            </a:lvl4pPr>
            <a:lvl5pPr marL="2066925" indent="-230188" defTabSz="917575">
              <a:defRPr>
                <a:solidFill>
                  <a:schemeClr val="tx1"/>
                </a:solidFill>
                <a:latin typeface="Arial" charset="0"/>
              </a:defRPr>
            </a:lvl5pPr>
            <a:lvl6pPr marL="2524125" indent="-230188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81325" indent="-230188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525" indent="-230188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5725" indent="-230188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25F466D-29C9-4C72-9091-6384E01688BB}" type="slidenum">
              <a:rPr lang="ru-RU" sz="1200"/>
              <a:pPr algn="r"/>
              <a:t>8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9DF5E-57E3-43DC-A86E-5FE2745C8601}" type="datetime1">
              <a:rPr lang="ru-RU" smtClean="0"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53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89FB6-5998-46FA-89A5-2E03E990DFB5}" type="datetime1">
              <a:rPr lang="ru-RU" smtClean="0"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22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7AC5-9141-4100-B162-05F61FDD4E0C}" type="datetime1">
              <a:rPr lang="ru-RU" smtClean="0"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08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19324-1B36-4642-84FE-0E5BC2DB71C4}" type="datetime1">
              <a:rPr lang="ru-RU" smtClean="0"/>
              <a:t>27.03.2014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AB639-E3AF-423F-AF33-FF2D71F81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96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07FF7A3-BA22-4DDF-8FEF-C5EF53458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4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1E87-72C6-4753-A73E-3A4578083F1A}" type="datetime1">
              <a:rPr lang="ru-RU" smtClean="0"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72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2FF1-D180-4AE0-9F5B-35B5FFA1DCB2}" type="datetime1">
              <a:rPr lang="ru-RU" smtClean="0"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5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D91C-AAAE-4DC5-93E9-B9575EBA84F5}" type="datetime1">
              <a:rPr lang="ru-RU" smtClean="0"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13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AABA7-F7D8-43D0-AE85-4FDCA935026D}" type="datetime1">
              <a:rPr lang="ru-RU" smtClean="0"/>
              <a:t>27.03.2014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66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AF85-71E3-469E-AF60-16C03E13D333}" type="datetime1">
              <a:rPr lang="ru-RU" smtClean="0"/>
              <a:t>27.03.2014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55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36F56-2AE9-4FD2-9E8F-CF1CE355CFC4}" type="datetime1">
              <a:rPr lang="ru-RU" smtClean="0"/>
              <a:t>27.03.2014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51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69A9-2AB7-4117-88AA-B3633A4263D5}" type="datetime1">
              <a:rPr lang="ru-RU" smtClean="0"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76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23C8-5B77-49EB-8DA2-4C88DFBF1777}" type="datetime1">
              <a:rPr lang="ru-RU" smtClean="0"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3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04215-3877-4FA6-8DD9-5E99D5C67F18}" type="datetime1">
              <a:rPr lang="ru-RU" smtClean="0"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D2724-6096-4742-A3E0-051BA3BD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93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__________Microsoft_Excel1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__________Microsoft_Excel2.xls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vnsurovtsev@gmail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/>
          </a:bodyPr>
          <a:lstStyle/>
          <a:p>
            <a:r>
              <a:rPr lang="ru-RU" b="1" dirty="0" smtClean="0"/>
              <a:t>Определение экономической эффективности различных способов содержания крупного рогатого скота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Суровцев В.Н., зав. отделом, к.э.н., доцент, Никулина Ю.Н., к.э.н.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Северо-Западный НИИ экономики сельского </a:t>
            </a:r>
            <a:r>
              <a:rPr lang="ru-RU" sz="2800" dirty="0" smtClean="0">
                <a:solidFill>
                  <a:schemeClr val="tx1"/>
                </a:solidFill>
              </a:rPr>
              <a:t>хозяйства </a:t>
            </a:r>
            <a:r>
              <a:rPr lang="ru-RU" sz="2800" dirty="0" err="1" smtClean="0">
                <a:solidFill>
                  <a:schemeClr val="tx1"/>
                </a:solidFill>
              </a:rPr>
              <a:t>Россельхозакадемии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31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/>
              <a:t>Почему следует инвестировать в производство молока?</a:t>
            </a:r>
            <a:endParaRPr lang="ru-RU" b="1" smtClean="0"/>
          </a:p>
        </p:txBody>
      </p:sp>
      <p:sp>
        <p:nvSpPr>
          <p:cNvPr id="20483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 smtClean="0"/>
              <a:t>Устойчиво растущий спрос на молочную продукцию на мировом рынке</a:t>
            </a:r>
          </a:p>
          <a:p>
            <a:r>
              <a:rPr lang="ru-RU" smtClean="0"/>
              <a:t>Трудно перемещаемая продукция (белые молочные продукты)</a:t>
            </a:r>
          </a:p>
          <a:p>
            <a:r>
              <a:rPr lang="ru-RU" smtClean="0"/>
              <a:t>Неперемещаемый основной фактор производства – сельхозугодья для производства объемистых кормов</a:t>
            </a:r>
          </a:p>
          <a:p>
            <a:pPr>
              <a:buFontTx/>
              <a:buNone/>
            </a:pPr>
            <a:endParaRPr lang="ru-RU" smtClean="0"/>
          </a:p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133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ОЦЕНКА ЭФФЕКТИВНОСТИ ТЕХНОЛОГИЙ ДОЕНИЯ И СОДЕРЖАНИЯ </a:t>
            </a:r>
            <a:r>
              <a:rPr lang="ru-RU" sz="3100" b="1" dirty="0" smtClean="0"/>
              <a:t>Крупного рогатого скота</a:t>
            </a:r>
            <a:r>
              <a:rPr lang="ru-RU" sz="11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510202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/>
              <a:t>Параметры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Для </a:t>
            </a:r>
            <a:r>
              <a:rPr lang="ru-RU" sz="2800" b="1" i="1" dirty="0" smtClean="0"/>
              <a:t>инженера, бухгалтера, зоотехника </a:t>
            </a:r>
            <a:r>
              <a:rPr lang="ru-RU" sz="2800" b="1" dirty="0" smtClean="0"/>
              <a:t>– прямые издержки</a:t>
            </a:r>
            <a:r>
              <a:rPr lang="ru-RU" sz="2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капиталоемкость, включая здания и оборудование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прямые затраты труда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затраты на управление и контроль на животноводческом объекте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затраты на содержание и обслуживание техники (стоимость ТО, оперативность оказания ремонтных и сервисных услуг и т.д.)</a:t>
            </a:r>
          </a:p>
        </p:txBody>
      </p:sp>
    </p:spTree>
    <p:extLst>
      <p:ext uri="{BB962C8B-B14F-4D97-AF65-F5344CB8AC3E}">
        <p14:creationId xmlns:p14="http://schemas.microsoft.com/office/powerpoint/2010/main" val="27626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 smtClean="0"/>
              <a:t>Параметры д</a:t>
            </a:r>
            <a:r>
              <a:rPr lang="ru-RU" sz="2800" b="1" dirty="0" smtClean="0"/>
              <a:t>ля руководителя  (</a:t>
            </a:r>
            <a:r>
              <a:rPr lang="ru-RU" sz="2800" b="1" i="1" dirty="0" smtClean="0"/>
              <a:t>экономиста)</a:t>
            </a:r>
            <a:r>
              <a:rPr lang="ru-RU" sz="2800" b="1" dirty="0" smtClean="0"/>
              <a:t> = полные (экономические) издержки и прибыль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dirty="0" smtClean="0"/>
              <a:t>Затраты </a:t>
            </a:r>
            <a:r>
              <a:rPr lang="ru-RU" sz="2400" dirty="0"/>
              <a:t>на собственные и покупные корма </a:t>
            </a:r>
            <a:endParaRPr lang="ru-RU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000" dirty="0" smtClean="0"/>
              <a:t>(изменение расстояний транспортировки и прямых затрат, сроков </a:t>
            </a:r>
            <a:r>
              <a:rPr lang="ru-RU" sz="2000" dirty="0"/>
              <a:t>заготовки, </a:t>
            </a:r>
            <a:r>
              <a:rPr lang="ru-RU" sz="2000" dirty="0" smtClean="0"/>
              <a:t>качества кормов)</a:t>
            </a: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400" dirty="0" smtClean="0"/>
              <a:t>Изменение </a:t>
            </a:r>
            <a:r>
              <a:rPr lang="ru-RU" sz="2400" dirty="0"/>
              <a:t>структуры рациона </a:t>
            </a:r>
            <a:r>
              <a:rPr lang="ru-RU" sz="2400" dirty="0" smtClean="0"/>
              <a:t>и конверсии корма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Затраты на воспроизводство стада, убытки от выбраковки коров, доходы от </a:t>
            </a:r>
            <a:r>
              <a:rPr lang="ru-RU" sz="2400" dirty="0" err="1" smtClean="0"/>
              <a:t>племпродажи</a:t>
            </a:r>
            <a:r>
              <a:rPr lang="ru-RU" sz="2400" dirty="0" smtClean="0"/>
              <a:t> (ПХИ коров, показатели воспроизводства)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 smtClean="0"/>
              <a:t>качество труда производственного и обслуживающего  персонала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качество молока и цена его реализации (в среднем за год)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потребности в разовых инвестициях, срок выхода на проектную мощность, инвестиционные </a:t>
            </a:r>
            <a:r>
              <a:rPr lang="ru-RU" sz="2400" dirty="0"/>
              <a:t>риски </a:t>
            </a: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400" dirty="0" smtClean="0"/>
              <a:t>затраты </a:t>
            </a:r>
            <a:r>
              <a:rPr lang="ru-RU" sz="2400" dirty="0"/>
              <a:t>на экологическую безопасность </a:t>
            </a:r>
            <a:r>
              <a:rPr lang="ru-RU" sz="2400" dirty="0" smtClean="0"/>
              <a:t>производства (хранение</a:t>
            </a:r>
            <a:r>
              <a:rPr lang="ru-RU" sz="2400" dirty="0"/>
              <a:t>, транспортировка, внесение навоза)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8370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33642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/>
          </a:p>
          <a:p>
            <a:pPr algn="ctr"/>
            <a:r>
              <a:rPr lang="ru-RU" sz="2400" b="1" dirty="0" smtClean="0"/>
              <a:t>Содержание </a:t>
            </a:r>
            <a:r>
              <a:rPr lang="ru-RU" sz="2400" b="1" dirty="0"/>
              <a:t>основных этапов принятия управленческих решений о выборе технологии содержания и доения в молочном скотоводстве </a:t>
            </a:r>
            <a:endParaRPr lang="ru-RU" sz="24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13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3" b="3050"/>
          <a:stretch/>
        </p:blipFill>
        <p:spPr>
          <a:xfrm>
            <a:off x="301829" y="1844824"/>
            <a:ext cx="8646155" cy="473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792088"/>
          </a:xfrm>
        </p:spPr>
        <p:txBody>
          <a:bodyPr>
            <a:noAutofit/>
          </a:bodyPr>
          <a:lstStyle/>
          <a:p>
            <a:r>
              <a:rPr lang="ru-RU" sz="2400" dirty="0"/>
              <a:t>Элементы себестоимости молока, произведенного на роботе-дояре, в % к аналогичным показателям  доильного зала </a:t>
            </a:r>
            <a:r>
              <a:rPr lang="ru-RU" sz="2400" dirty="0" smtClean="0"/>
              <a:t>в </a:t>
            </a:r>
            <a:r>
              <a:rPr lang="ru-RU" sz="2400" dirty="0"/>
              <a:t>2012 г.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239"/>
              </p:ext>
            </p:extLst>
          </p:nvPr>
        </p:nvGraphicFramePr>
        <p:xfrm>
          <a:off x="467544" y="908720"/>
          <a:ext cx="8229600" cy="5791200"/>
        </p:xfrm>
        <a:graphic>
          <a:graphicData uri="http://schemas.openxmlformats.org/drawingml/2006/table">
            <a:tbl>
              <a:tblPr firstRow="1" firstCol="1" bandRow="1"/>
              <a:tblGrid>
                <a:gridCol w="3384012"/>
                <a:gridCol w="2529779"/>
                <a:gridCol w="2315809"/>
              </a:tblGrid>
              <a:tr h="8001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Элементы себестоимости молока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Отношение затрат по статьям на роботе-дояре к затратам в доильном  зале (%) в хозяйствах, осуществивших переход на новые технологии на основе: 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реконструкции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животноводческих помещений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строительства "с нуля"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животноводческих помещений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Оплата труда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66,8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46,7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Корма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83,1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77,0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Доставка  кормов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90,4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74,6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Электроснабжение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140,6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69,0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Услуги сторонних организаций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599,6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70,0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Текущий ремонт 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204,6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69,0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Автотранспорт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141,1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70,6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Расходные материалы на молоко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53,9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77,6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Медикаменты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80,4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84,8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Осеменение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125,3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89,0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Водоснабжение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28,3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0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Общепроизводственные расходы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129,4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71,0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Прочие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81,6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101,2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4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Производственная себестоимость молока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94,3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70,4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Амортизация основных средств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1356,5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81,0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Амортизация коров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91,2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30,9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Себестоимость производства молока с учетом амортизации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106,3</a:t>
                      </a:r>
                      <a:endParaRPr lang="ru-RU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66,7</a:t>
                      </a:r>
                      <a:endParaRPr lang="ru-RU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Autofit/>
          </a:bodyPr>
          <a:lstStyle/>
          <a:p>
            <a:r>
              <a:rPr lang="ru-RU" sz="2200" dirty="0"/>
              <a:t>Показатели экономической эффективности отрасли </a:t>
            </a:r>
            <a:r>
              <a:rPr lang="ru-RU" sz="2200" dirty="0" smtClean="0"/>
              <a:t>на </a:t>
            </a:r>
            <a:r>
              <a:rPr lang="ru-RU" sz="2200" dirty="0"/>
              <a:t>различных системах доения в 2012 г.  на примере хозяйства, осуществившего новое строительство животноводческих помещений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010931"/>
              </p:ext>
            </p:extLst>
          </p:nvPr>
        </p:nvGraphicFramePr>
        <p:xfrm>
          <a:off x="251520" y="1124745"/>
          <a:ext cx="8784977" cy="586513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926615"/>
                <a:gridCol w="1929181"/>
                <a:gridCol w="1929181"/>
              </a:tblGrid>
              <a:tr h="79682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Показатели экономической эффективности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Приходится в расчете на 1кг реализованного молока, руб. при различных системах доения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Робот-дояр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Доильный зал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Выручка от реализации молока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16,60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16,60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Себестоимость производства молока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13,99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18,93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Прибыль от реализации молока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2,60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-2,31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Рентабельность молока, %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-12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Выручка от реализации мяса КРС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1,16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2,87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Затраты на реализованное мясо КРС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3,52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9,17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Убыток от реализации мяса КРС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-2,37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-6,30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Рентабельность продаж  мяса КРС, %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-67,1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-68,7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Итого прибыль/убыток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0,24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-8,61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Амортизация, в т.ч: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6,91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11,03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основных средств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5,64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6,94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6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стада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1,27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4,09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76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Прибыль до вычета расходов по уплате налогов, процентов и начисленной амортизации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7,15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2,43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1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Рентабельность отрасли (без 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амортизации), </a:t>
                      </a: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40,8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8,6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7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2800" dirty="0"/>
              <a:t>Динамика себестоимости производства молока (без учета амортизации) на различных системах доения на примере одного из хозяйств Вологодской области, руб./ц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472424"/>
              </p:ext>
            </p:extLst>
          </p:nvPr>
        </p:nvGraphicFramePr>
        <p:xfrm>
          <a:off x="457200" y="1844675"/>
          <a:ext cx="8229600" cy="428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660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smtClean="0"/>
              <a:t>Изменение себестоимости производства молока с учетом включения полных (экономических) затрат  молочного животноводства</a:t>
            </a:r>
          </a:p>
        </p:txBody>
      </p:sp>
      <p:sp>
        <p:nvSpPr>
          <p:cNvPr id="1300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130052" name="Объект 3"/>
          <p:cNvGraphicFramePr>
            <a:graphicFrameLocks noChangeAspect="1"/>
          </p:cNvGraphicFramePr>
          <p:nvPr/>
        </p:nvGraphicFramePr>
        <p:xfrm>
          <a:off x="395288" y="1557338"/>
          <a:ext cx="8353425" cy="492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Диаграмма" r:id="rId4" imgW="5934159" imgH="2619443" progId="Excel.Chart.8">
                  <p:embed/>
                </p:oleObj>
              </mc:Choice>
              <mc:Fallback>
                <p:oleObj name="Диаграмма" r:id="rId4" imgW="5934159" imgH="2619443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557338"/>
                        <a:ext cx="8353425" cy="492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80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132099" name="Объект 2"/>
          <p:cNvGraphicFramePr>
            <a:graphicFrameLocks noChangeAspect="1"/>
          </p:cNvGraphicFramePr>
          <p:nvPr/>
        </p:nvGraphicFramePr>
        <p:xfrm>
          <a:off x="209550" y="1196975"/>
          <a:ext cx="87550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Диаграмма" r:id="rId4" imgW="4572000" imgH="2143057" progId="Excel.Chart.8">
                  <p:embed/>
                </p:oleObj>
              </mc:Choice>
              <mc:Fallback>
                <p:oleObj name="Диаграмма" r:id="rId4" imgW="4572000" imgH="214305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7571"/>
                      <a:stretch>
                        <a:fillRect/>
                      </a:stretch>
                    </p:blipFill>
                    <p:spPr bwMode="auto">
                      <a:xfrm>
                        <a:off x="209550" y="1196975"/>
                        <a:ext cx="8755063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0" name="Прямоугольник 3"/>
          <p:cNvSpPr>
            <a:spLocks noChangeArrowheads="1"/>
          </p:cNvSpPr>
          <p:nvPr/>
        </p:nvSpPr>
        <p:spPr bwMode="auto">
          <a:xfrm>
            <a:off x="250825" y="188913"/>
            <a:ext cx="8569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Arial" pitchFamily="34" charset="0"/>
              </a:rPr>
              <a:t>Зависимость экономической себестоимости молока от числа лактаций</a:t>
            </a:r>
          </a:p>
          <a:p>
            <a:r>
              <a:rPr lang="ru-RU">
                <a:solidFill>
                  <a:srgbClr val="000000"/>
                </a:solidFill>
                <a:latin typeface="Arial" pitchFamily="34" charset="0"/>
              </a:rPr>
              <a:t>(рассчитано на основании среднеобластных данных 2010 г. Никулиной Ю.Н.)</a:t>
            </a:r>
          </a:p>
        </p:txBody>
      </p:sp>
    </p:spTree>
    <p:extLst>
      <p:ext uri="{BB962C8B-B14F-4D97-AF65-F5344CB8AC3E}">
        <p14:creationId xmlns:p14="http://schemas.microsoft.com/office/powerpoint/2010/main" val="39023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19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632"/>
            <a:ext cx="885698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/>
              <a:t>ОЦЕНКА ЭФФЕКТИВНОСТИ ТЕХНОЛОГИЙ УПРАВЛЕНИЯ</a:t>
            </a:r>
          </a:p>
          <a:p>
            <a:endParaRPr lang="ru-RU" sz="2200" b="1" dirty="0" smtClean="0"/>
          </a:p>
          <a:p>
            <a:r>
              <a:rPr lang="ru-RU" sz="2200" b="1" dirty="0" smtClean="0"/>
              <a:t>Основные требования к изменению системы управления  молочным стадом</a:t>
            </a:r>
            <a:r>
              <a:rPr lang="ru-RU" sz="2200" dirty="0" smtClean="0"/>
              <a:t>:</a:t>
            </a:r>
          </a:p>
          <a:p>
            <a:pPr lvl="0"/>
            <a:r>
              <a:rPr lang="ru-RU" sz="2200" dirty="0" smtClean="0"/>
              <a:t>1. Переход от визуального контроля – к контролю через измеряемые параметры</a:t>
            </a:r>
          </a:p>
          <a:p>
            <a:pPr lvl="0"/>
            <a:r>
              <a:rPr lang="ru-RU" sz="2200" dirty="0" smtClean="0"/>
              <a:t>2. Снижение, вплоть до полного исключения,  влияния человеческого фактора </a:t>
            </a:r>
          </a:p>
          <a:p>
            <a:pPr lvl="1"/>
            <a:r>
              <a:rPr lang="ru-RU" sz="2200" dirty="0" smtClean="0"/>
              <a:t>А) при выполнении производственных операций «рутин».</a:t>
            </a:r>
          </a:p>
          <a:p>
            <a:pPr lvl="1"/>
            <a:r>
              <a:rPr lang="ru-RU" sz="2200" dirty="0" smtClean="0"/>
              <a:t>Б) при вводе информации о процессах производства и событиях с животным </a:t>
            </a:r>
          </a:p>
          <a:p>
            <a:pPr lvl="0"/>
            <a:r>
              <a:rPr lang="ru-RU" sz="2200" dirty="0" smtClean="0"/>
              <a:t>3. От реактивного управления – когда меры принимаются когда уже произошло отклонение параметров процесса от нормативных или запланированных  - к активному управлению, когда подобное отклонение только намечается. </a:t>
            </a:r>
          </a:p>
          <a:p>
            <a:pPr lvl="0"/>
            <a:r>
              <a:rPr lang="ru-RU" sz="2200" dirty="0" smtClean="0"/>
              <a:t>4. Минимизация  влияния на результаты производственного процесса отрицательных  индивидуальных особенностей животных. </a:t>
            </a:r>
          </a:p>
          <a:p>
            <a:r>
              <a:rPr lang="ru-RU" sz="2200" dirty="0" smtClean="0"/>
              <a:t>5. Снижение </a:t>
            </a:r>
            <a:r>
              <a:rPr lang="ru-RU" sz="2200" b="1" dirty="0" smtClean="0"/>
              <a:t>влияния человеческого фактора, решение значительной части кадровых проблем, сокращение затрат на персонал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496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AutoShape 3"/>
          <p:cNvSpPr>
            <a:spLocks noChangeArrowheads="1"/>
          </p:cNvSpPr>
          <p:nvPr/>
        </p:nvSpPr>
        <p:spPr bwMode="auto">
          <a:xfrm>
            <a:off x="431799" y="404664"/>
            <a:ext cx="8353425" cy="792162"/>
          </a:xfrm>
          <a:prstGeom prst="roundRect">
            <a:avLst>
              <a:gd name="adj" fmla="val 16667"/>
            </a:avLst>
          </a:prstGeom>
          <a:solidFill>
            <a:srgbClr val="E55427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Экономическая эффективность производства молока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в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сельхозорганизациях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 РФ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(по данным сводной отчетности субъектов)</a:t>
            </a:r>
          </a:p>
        </p:txBody>
      </p:sp>
      <p:sp>
        <p:nvSpPr>
          <p:cNvPr id="23556" name="Прямоугольник 10"/>
          <p:cNvSpPr>
            <a:spLocks noChangeArrowheads="1"/>
          </p:cNvSpPr>
          <p:nvPr/>
        </p:nvSpPr>
        <p:spPr bwMode="auto">
          <a:xfrm rot="10800000" flipV="1">
            <a:off x="642938" y="6383338"/>
            <a:ext cx="7786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EA3800"/>
                </a:solidFill>
                <a:cs typeface="Arial" charset="0"/>
              </a:rPr>
              <a:t>МИНИСТЕРСТВО СЕЛЬСКОГО ХОЗЯЙСТВА РОССИЙСКОЙ ФЕДЕРАЦИИ</a:t>
            </a:r>
            <a:r>
              <a:rPr lang="ru-RU" b="1">
                <a:solidFill>
                  <a:srgbClr val="EA3800"/>
                </a:solidFill>
                <a:cs typeface="Arial" charset="0"/>
              </a:rPr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507" y="6406727"/>
            <a:ext cx="406913" cy="43181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 bwMode="auto">
          <a:xfrm>
            <a:off x="250825" y="6308725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614" name="Group 230"/>
          <p:cNvGraphicFramePr>
            <a:graphicFrameLocks noGrp="1"/>
          </p:cNvGraphicFramePr>
          <p:nvPr/>
        </p:nvGraphicFramePr>
        <p:xfrm>
          <a:off x="323850" y="1268413"/>
          <a:ext cx="8640763" cy="3816351"/>
        </p:xfrm>
        <a:graphic>
          <a:graphicData uri="http://schemas.openxmlformats.org/drawingml/2006/table">
            <a:tbl>
              <a:tblPr/>
              <a:tblGrid>
                <a:gridCol w="5616575"/>
                <a:gridCol w="863600"/>
                <a:gridCol w="1223963"/>
                <a:gridCol w="936625"/>
              </a:tblGrid>
              <a:tr h="1323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2012 г.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2013 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(предвар.)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2013 г. в % к 2012 г.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Себестоимость 1 ц реализованной продукции (включая промпереработку), рублей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1292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1445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111,8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Цена реализации 1 ц , рублей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1450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1645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113,4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Уровень рентабельности (включая промпереработку), %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12,2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13,8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+1,6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AB639-E3AF-423F-AF33-FF2D71F813C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Проблемы управления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832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Привязная система </a:t>
            </a:r>
            <a:r>
              <a:rPr lang="ru-RU" b="1" dirty="0"/>
              <a:t>содержания </a:t>
            </a:r>
            <a:r>
              <a:rPr lang="ru-RU" dirty="0" smtClean="0"/>
              <a:t>- визуальный постоянный контроль </a:t>
            </a:r>
            <a:r>
              <a:rPr lang="ru-RU" dirty="0"/>
              <a:t>за коровами со стороны </a:t>
            </a:r>
            <a:r>
              <a:rPr lang="ru-RU" dirty="0" smtClean="0"/>
              <a:t>доярок.</a:t>
            </a:r>
          </a:p>
          <a:p>
            <a:pPr marL="0" indent="0">
              <a:buNone/>
            </a:pPr>
            <a:r>
              <a:rPr lang="ru-RU" b="1" dirty="0"/>
              <a:t>Б</a:t>
            </a:r>
            <a:r>
              <a:rPr lang="ru-RU" b="1" dirty="0" smtClean="0"/>
              <a:t>еспривязное содержание </a:t>
            </a:r>
            <a:r>
              <a:rPr lang="ru-RU" dirty="0" smtClean="0"/>
              <a:t>- операторы </a:t>
            </a:r>
            <a:r>
              <a:rPr lang="ru-RU" dirty="0"/>
              <a:t>машинного доения выполняют только несколько операций, связанных непосредственно с доением, и перестают быть главными «поставщиками информации»  о животном и «аналитиками поведения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r>
              <a:rPr lang="ru-RU" dirty="0" smtClean="0"/>
              <a:t>Несколько животноводческих объектов в </a:t>
            </a:r>
            <a:r>
              <a:rPr lang="ru-RU" dirty="0"/>
              <a:t>рамках </a:t>
            </a:r>
            <a:r>
              <a:rPr lang="ru-RU" b="1" dirty="0"/>
              <a:t>холдинга </a:t>
            </a:r>
            <a:r>
              <a:rPr lang="ru-RU" b="1" dirty="0" smtClean="0"/>
              <a:t>- </a:t>
            </a:r>
            <a:r>
              <a:rPr lang="ru-RU" dirty="0"/>
              <a:t>накладываются проблемы связанные с объективными </a:t>
            </a:r>
            <a:r>
              <a:rPr lang="ru-RU" dirty="0" smtClean="0"/>
              <a:t>сложностями многоуровневых </a:t>
            </a:r>
            <a:r>
              <a:rPr lang="ru-RU" dirty="0"/>
              <a:t>структур управления </a:t>
            </a:r>
            <a:r>
              <a:rPr lang="ru-RU" dirty="0" smtClean="0"/>
              <a:t>со слабоструктурированными </a:t>
            </a:r>
            <a:r>
              <a:rPr lang="ru-RU" dirty="0"/>
              <a:t>и </a:t>
            </a:r>
            <a:r>
              <a:rPr lang="ru-RU" dirty="0" err="1"/>
              <a:t>операционализируемыми</a:t>
            </a:r>
            <a:r>
              <a:rPr lang="ru-RU" dirty="0"/>
              <a:t> процессами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443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72231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Потенциал к сокращению сервис-периода за счет выявления тихой охоты на МТФ (114 гол.), где с августа 2013 г. внедряется Навигатор Стада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000" dirty="0" smtClean="0"/>
              <a:t>По продолжительности от отела до первого осеменения в </a:t>
            </a:r>
            <a:r>
              <a:rPr lang="ru-RU" sz="2000" dirty="0"/>
              <a:t>декабре 2013 г. впервые появляются минимальные значения данного показателя, лучшие нормативных по отдельным животным 49, 47, 51 дней. В январе 2014 г. продолжительность от отела до первого осеменения уже средняя по группе также оказалась лучше нормативных и составила 53 дня.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770491"/>
              </p:ext>
            </p:extLst>
          </p:nvPr>
        </p:nvGraphicFramePr>
        <p:xfrm>
          <a:off x="179513" y="2996953"/>
          <a:ext cx="8856982" cy="368082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955784"/>
                <a:gridCol w="1002166"/>
                <a:gridCol w="1002166"/>
                <a:gridCol w="915474"/>
                <a:gridCol w="903336"/>
                <a:gridCol w="903336"/>
                <a:gridCol w="813175"/>
                <a:gridCol w="729951"/>
                <a:gridCol w="631594"/>
              </a:tblGrid>
              <a:tr h="12592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2013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показателей 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январе по сравнению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августом 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Август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Сентябрь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Октябрь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Ноябрь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Январь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 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+/-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755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 от отела до первого осеменения, дней</a:t>
                      </a:r>
                      <a:endParaRPr lang="ru-RU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175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198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173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153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94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53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-69,7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-122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419766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коров в группе, гол.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550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Продолжительность </a:t>
                      </a:r>
                      <a:r>
                        <a:rPr lang="ru-RU" sz="1200" dirty="0">
                          <a:effectLst/>
                        </a:rPr>
                        <a:t>сервис-периода, дней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259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124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214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231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н.д.*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88,9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-2</a:t>
                      </a:r>
                      <a:r>
                        <a:rPr lang="en-US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419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коров в группе, гол.</a:t>
                      </a:r>
                      <a:endParaRPr lang="ru-RU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/>
          </a:bodyPr>
          <a:lstStyle/>
          <a:p>
            <a:r>
              <a:rPr lang="ru-RU" sz="2400" dirty="0"/>
              <a:t>Резервы сокращения сервис-периода при выявлении абортов на ранних </a:t>
            </a:r>
            <a:r>
              <a:rPr lang="ru-RU" sz="2400" dirty="0" smtClean="0"/>
              <a:t>стадиях</a:t>
            </a:r>
            <a:br>
              <a:rPr lang="ru-RU" sz="2400" dirty="0" smtClean="0"/>
            </a:br>
            <a:r>
              <a:rPr lang="ru-RU" sz="2400" i="1" dirty="0" smtClean="0"/>
              <a:t>(фрагмент таблицы)</a:t>
            </a:r>
            <a:endParaRPr lang="ru-RU" sz="2400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188145"/>
              </p:ext>
            </p:extLst>
          </p:nvPr>
        </p:nvGraphicFramePr>
        <p:xfrm>
          <a:off x="467544" y="1484784"/>
          <a:ext cx="8424935" cy="481247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676679"/>
                <a:gridCol w="1178207"/>
                <a:gridCol w="1410449"/>
                <a:gridCol w="2063751"/>
                <a:gridCol w="2095849"/>
              </a:tblGrid>
              <a:tr h="1557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Эффективное осеменение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Первый сигнал об аборте в HN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Сигнал от NH на день стельности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Следующая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осеменение, зафиксированное в карточке животного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Дней между сигналом об аборте и первым осеменением, зафиксированным в карточке животного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623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4 июля 2013 г.</a:t>
                      </a:r>
                      <a:endParaRPr lang="ru-RU" sz="1800" b="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 августа 2013 г.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51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 октября 2013 г.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63</a:t>
                      </a:r>
                      <a:endParaRPr lang="ru-RU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623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19 сентября 2013 г.</a:t>
                      </a:r>
                      <a:endParaRPr lang="ru-RU" sz="1800" b="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 октября 2013 г.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32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 декабря 2013 г.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50</a:t>
                      </a:r>
                      <a:endParaRPr lang="ru-RU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623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1 октября 2013 г.</a:t>
                      </a:r>
                      <a:endParaRPr lang="ru-RU" sz="1800" b="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 ноября 2013 г.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51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 декабря 2013 г.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32</a:t>
                      </a:r>
                      <a:endParaRPr lang="ru-RU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623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26 </a:t>
                      </a:r>
                      <a:r>
                        <a:rPr lang="ru-RU" sz="1800" b="0" dirty="0">
                          <a:effectLst/>
                        </a:rPr>
                        <a:t>октября 2013 г.</a:t>
                      </a:r>
                      <a:endParaRPr lang="ru-RU" sz="1800" b="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 декабря 2013 г.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37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 декабря 2013 г.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21</a:t>
                      </a:r>
                      <a:endParaRPr lang="ru-RU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6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410445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600" dirty="0" smtClean="0"/>
              <a:t>Сокращение числа заболеваний </a:t>
            </a:r>
            <a:r>
              <a:rPr lang="ru-RU" sz="2600" dirty="0"/>
              <a:t>маститом на </a:t>
            </a:r>
            <a:r>
              <a:rPr lang="ru-RU" sz="2600" dirty="0" smtClean="0"/>
              <a:t>МТФ, где </a:t>
            </a:r>
            <a:r>
              <a:rPr lang="ru-RU" sz="2600" dirty="0"/>
              <a:t>с августа 2013 г. внедряется </a:t>
            </a:r>
            <a:r>
              <a:rPr lang="ru-RU" sz="2600" dirty="0" smtClean="0"/>
              <a:t> Навигатор Стада</a:t>
            </a:r>
            <a:br>
              <a:rPr lang="ru-RU" sz="2600" dirty="0" smtClean="0"/>
            </a:br>
            <a:r>
              <a:rPr lang="ru-RU" sz="2600" dirty="0" smtClean="0"/>
              <a:t>Один </a:t>
            </a:r>
            <a:r>
              <a:rPr lang="ru-RU" sz="2600" dirty="0"/>
              <a:t>случай избавления от клинического мастита равнозначен дополнительной прибыли </a:t>
            </a:r>
            <a:r>
              <a:rPr lang="ru-RU" sz="2600" b="1" dirty="0"/>
              <a:t>на 1 корову 7,7 тыс. руб</a:t>
            </a:r>
            <a:r>
              <a:rPr lang="ru-RU" sz="2600" dirty="0"/>
              <a:t>. (при потере 25% продуктивности больной доли вымени.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Для пессимистичного </a:t>
            </a:r>
            <a:r>
              <a:rPr lang="ru-RU" sz="2600" dirty="0"/>
              <a:t>сценария, когда атрофируется 50% больной доли, дополнительная прибыль при сокращении количества маститных коров составит уже </a:t>
            </a:r>
            <a:r>
              <a:rPr lang="ru-RU" sz="2600" b="1" dirty="0"/>
              <a:t>15,5 тыс. руб. на голову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704115"/>
              </p:ext>
            </p:extLst>
          </p:nvPr>
        </p:nvGraphicFramePr>
        <p:xfrm>
          <a:off x="179512" y="4653136"/>
          <a:ext cx="8784974" cy="18002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354374"/>
                <a:gridCol w="999730"/>
                <a:gridCol w="999730"/>
                <a:gridCol w="906610"/>
                <a:gridCol w="892553"/>
                <a:gridCol w="892553"/>
                <a:gridCol w="699283"/>
                <a:gridCol w="1040141"/>
              </a:tblGrid>
              <a:tr h="24708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 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Отклонение,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+/-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4941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Август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Сентябрь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Ноябрь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Клинические, %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39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31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</a:t>
                      </a:r>
                      <a:endParaRPr lang="ru-RU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26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-19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741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коров с клинической формой мастита, гол.</a:t>
                      </a:r>
                      <a:endParaRPr lang="ru-RU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39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33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-15</a:t>
                      </a:r>
                      <a:endParaRPr lang="ru-RU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4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Условия повышения </a:t>
            </a:r>
            <a:r>
              <a:rPr lang="ru-RU" dirty="0"/>
              <a:t>конкурентоспособности производства молока </a:t>
            </a:r>
            <a:endParaRPr lang="ru-RU" dirty="0" smtClean="0"/>
          </a:p>
          <a:p>
            <a:r>
              <a:rPr lang="ru-RU" dirty="0" smtClean="0"/>
              <a:t>реализация </a:t>
            </a:r>
            <a:r>
              <a:rPr lang="ru-RU" dirty="0"/>
              <a:t>эффекта масштаба </a:t>
            </a:r>
            <a:endParaRPr lang="ru-RU" dirty="0" smtClean="0"/>
          </a:p>
          <a:p>
            <a:r>
              <a:rPr lang="ru-RU" dirty="0" smtClean="0"/>
              <a:t>высокая  технологичность </a:t>
            </a:r>
            <a:r>
              <a:rPr lang="ru-RU" dirty="0"/>
              <a:t>как производства, так и </a:t>
            </a:r>
            <a:r>
              <a:rPr lang="ru-RU" dirty="0" smtClean="0"/>
              <a:t>управления </a:t>
            </a:r>
          </a:p>
          <a:p>
            <a:r>
              <a:rPr lang="ru-RU" dirty="0" smtClean="0"/>
              <a:t>освоение </a:t>
            </a:r>
            <a:r>
              <a:rPr lang="ru-RU" dirty="0"/>
              <a:t>инновационных технологий доения, содержания и управления </a:t>
            </a:r>
            <a:r>
              <a:rPr lang="ru-RU" dirty="0" smtClean="0"/>
              <a:t>стадом</a:t>
            </a:r>
          </a:p>
          <a:p>
            <a:r>
              <a:rPr lang="ru-RU" dirty="0" smtClean="0"/>
              <a:t>индивидуальный </a:t>
            </a:r>
            <a:r>
              <a:rPr lang="ru-RU" dirty="0"/>
              <a:t>учет животных </a:t>
            </a:r>
            <a:endParaRPr lang="ru-RU" dirty="0" smtClean="0"/>
          </a:p>
          <a:p>
            <a:r>
              <a:rPr lang="ru-RU" dirty="0" smtClean="0"/>
              <a:t>минимизация влияния </a:t>
            </a:r>
            <a:r>
              <a:rPr lang="ru-RU" dirty="0"/>
              <a:t>«человеческого фактора» на производственные и экономические </a:t>
            </a:r>
            <a:r>
              <a:rPr lang="ru-RU" dirty="0" smtClean="0"/>
              <a:t>результаты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05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Требования к планированию эффективных инвестиций </a:t>
            </a:r>
            <a:endParaRPr lang="ru-RU" b="1" dirty="0"/>
          </a:p>
        </p:txBody>
      </p:sp>
      <p:sp>
        <p:nvSpPr>
          <p:cNvPr id="119811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НЕ ОГРАНИЧИВАТЬСЯ 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b="1" dirty="0" smtClean="0"/>
              <a:t>факторами </a:t>
            </a:r>
            <a:r>
              <a:rPr lang="ru-RU" sz="2800" b="1" dirty="0"/>
              <a:t>стоимости и </a:t>
            </a:r>
            <a:r>
              <a:rPr lang="ru-RU" sz="2800" b="1" dirty="0" smtClean="0"/>
              <a:t>прямых затрат труда</a:t>
            </a:r>
          </a:p>
          <a:p>
            <a:pPr lvl="1">
              <a:defRPr/>
            </a:pPr>
            <a:r>
              <a:rPr lang="ru-RU" sz="2800" b="1" dirty="0" smtClean="0"/>
              <a:t>Стоимость доильного места – стоимость скотоместа???</a:t>
            </a:r>
          </a:p>
          <a:p>
            <a:pPr lvl="1">
              <a:defRPr/>
            </a:pPr>
            <a:r>
              <a:rPr lang="ru-RU" sz="2800" b="1" dirty="0" smtClean="0"/>
              <a:t>Затраты труда операторов и скотников</a:t>
            </a:r>
          </a:p>
          <a:p>
            <a:pPr lvl="1">
              <a:defRPr/>
            </a:pPr>
            <a:endParaRPr lang="ru-RU" sz="2800" b="1" dirty="0" smtClean="0"/>
          </a:p>
          <a:p>
            <a:pPr>
              <a:defRPr/>
            </a:pPr>
            <a:endParaRPr lang="ru-RU" sz="2800" dirty="0"/>
          </a:p>
        </p:txBody>
      </p:sp>
      <p:sp>
        <p:nvSpPr>
          <p:cNvPr id="119813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800" smtClean="0">
                <a:solidFill>
                  <a:srgbClr val="00B050"/>
                </a:solidFill>
              </a:rPr>
              <a:t>РАССМАТРИВАТЬ</a:t>
            </a:r>
          </a:p>
        </p:txBody>
      </p:sp>
      <p:sp>
        <p:nvSpPr>
          <p:cNvPr id="119814" name="Объект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2800" b="1" smtClean="0"/>
              <a:t>всю полноту информации о достигаемых производственных параметрах </a:t>
            </a:r>
          </a:p>
          <a:p>
            <a:r>
              <a:rPr lang="ru-RU" sz="2800" b="1" smtClean="0"/>
              <a:t>рассчитывать полные экономические издержки</a:t>
            </a:r>
            <a:r>
              <a:rPr lang="ru-RU" smtClean="0"/>
              <a:t>.</a:t>
            </a:r>
          </a:p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544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Питер Друкер: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2562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«Мы не вправе </a:t>
            </a:r>
          </a:p>
          <a:p>
            <a:pPr marL="0" indent="0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заниматься деятельностью, </a:t>
            </a:r>
          </a:p>
          <a:p>
            <a:pPr marL="0" indent="0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которая поглощает, </a:t>
            </a:r>
          </a:p>
          <a:p>
            <a:pPr marL="0" indent="0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а не образует капитал, </a:t>
            </a:r>
          </a:p>
          <a:p>
            <a:pPr marL="0" indent="0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тем более, если она в принципе МОЖЕТ ПРИНОСИТЬ ПРИБЫЛЬ</a:t>
            </a:r>
            <a:r>
              <a:rPr lang="ru-RU" b="1" i="1" dirty="0" smtClean="0">
                <a:solidFill>
                  <a:srgbClr val="C00000"/>
                </a:solidFill>
              </a:rPr>
              <a:t>»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54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7346" name="Рисунок 2" descr="пастбище.jp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8680"/>
            <a:ext cx="9144000" cy="63156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97347" name="Rectangle 3"/>
          <p:cNvSpPr>
            <a:spLocks noChangeArrowheads="1"/>
          </p:cNvSpPr>
          <p:nvPr/>
        </p:nvSpPr>
        <p:spPr bwMode="auto">
          <a:xfrm>
            <a:off x="0" y="0"/>
            <a:ext cx="9144000" cy="2781300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4000" b="1" dirty="0">
                <a:solidFill>
                  <a:srgbClr val="CC3300"/>
                </a:solidFill>
                <a:latin typeface="Tahoma" pitchFamily="34" charset="0"/>
              </a:rPr>
              <a:t>Спасибо за внимание!</a:t>
            </a:r>
            <a:endParaRPr lang="en-US" sz="4000" b="1" dirty="0">
              <a:solidFill>
                <a:srgbClr val="CC3300"/>
              </a:solidFill>
              <a:latin typeface="Tahoma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CC3300"/>
                </a:solidFill>
                <a:latin typeface="Tahoma" pitchFamily="34" charset="0"/>
                <a:hlinkClick r:id="rId3"/>
              </a:rPr>
              <a:t>vnsurovtsev@gmail.com</a:t>
            </a:r>
            <a:endParaRPr lang="ru-RU" sz="2000" b="1" dirty="0">
              <a:solidFill>
                <a:srgbClr val="CC3300"/>
              </a:solidFill>
              <a:latin typeface="Tahoma" pitchFamily="34" charset="0"/>
            </a:endParaRPr>
          </a:p>
          <a:p>
            <a:pPr algn="ctr"/>
            <a:r>
              <a:rPr lang="ru-RU" sz="2000" b="1" dirty="0">
                <a:solidFill>
                  <a:srgbClr val="CC3300"/>
                </a:solidFill>
                <a:latin typeface="Tahoma" pitchFamily="34" charset="0"/>
              </a:rPr>
              <a:t>СЗНИЭСХ (812) 470 43-74</a:t>
            </a:r>
          </a:p>
          <a:p>
            <a:pPr algn="ctr"/>
            <a:r>
              <a:rPr lang="ru-RU" sz="2000" b="1" dirty="0">
                <a:solidFill>
                  <a:srgbClr val="CC3300"/>
                </a:solidFill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6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AutoShape 3"/>
          <p:cNvSpPr>
            <a:spLocks noChangeArrowheads="1"/>
          </p:cNvSpPr>
          <p:nvPr/>
        </p:nvSpPr>
        <p:spPr bwMode="auto">
          <a:xfrm>
            <a:off x="395288" y="115888"/>
            <a:ext cx="8353425" cy="935037"/>
          </a:xfrm>
          <a:prstGeom prst="roundRect">
            <a:avLst>
              <a:gd name="adj" fmla="val 16667"/>
            </a:avLst>
          </a:prstGeom>
          <a:solidFill>
            <a:srgbClr val="E55427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Основные экономические показатели производства молока </a:t>
            </a:r>
          </a:p>
          <a:p>
            <a:pPr algn="ctr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и мяса крупного рогатого скота в Российской Федерации </a:t>
            </a:r>
          </a:p>
          <a:p>
            <a:pPr algn="ctr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(по данным сводной отчетности субъектов)</a:t>
            </a:r>
          </a:p>
        </p:txBody>
      </p:sp>
      <p:sp>
        <p:nvSpPr>
          <p:cNvPr id="11268" name="Прямоугольник 10"/>
          <p:cNvSpPr>
            <a:spLocks noChangeArrowheads="1"/>
          </p:cNvSpPr>
          <p:nvPr/>
        </p:nvSpPr>
        <p:spPr bwMode="auto">
          <a:xfrm rot="10800000" flipV="1">
            <a:off x="642938" y="6383338"/>
            <a:ext cx="7786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EA3800"/>
                </a:solidFill>
                <a:cs typeface="Arial" pitchFamily="34" charset="0"/>
              </a:rPr>
              <a:t>МИНИСТЕРСТВО СЕЛЬСКОГО ХОЗЯЙСТВА РОССИЙСКОЙ ФЕДЕРАЦИИ</a:t>
            </a:r>
            <a:r>
              <a:rPr lang="ru-RU" b="1">
                <a:solidFill>
                  <a:srgbClr val="EA3800"/>
                </a:solidFill>
                <a:cs typeface="Arial" pitchFamily="34" charset="0"/>
              </a:rPr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507" y="6406727"/>
            <a:ext cx="406913" cy="43181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 bwMode="auto">
          <a:xfrm>
            <a:off x="250825" y="6308725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2965" name="Group 53"/>
          <p:cNvGraphicFramePr>
            <a:graphicFrameLocks noGrp="1"/>
          </p:cNvGraphicFramePr>
          <p:nvPr>
            <p:ph/>
          </p:nvPr>
        </p:nvGraphicFramePr>
        <p:xfrm>
          <a:off x="250825" y="1268413"/>
          <a:ext cx="8496300" cy="4189412"/>
        </p:xfrm>
        <a:graphic>
          <a:graphicData uri="http://schemas.openxmlformats.org/drawingml/2006/table">
            <a:tbl>
              <a:tblPr/>
              <a:tblGrid>
                <a:gridCol w="6281884"/>
                <a:gridCol w="2214416"/>
              </a:tblGrid>
              <a:tr h="4324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Показатели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2012 год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Общая выручка, млн. рублей</a:t>
                      </a:r>
                    </a:p>
                  </a:txBody>
                  <a:tcPr marL="91433" marR="91433" marT="45721" marB="4572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268606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0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Общая себестоимость, млн. рублей</a:t>
                      </a:r>
                    </a:p>
                  </a:txBody>
                  <a:tcPr marL="91433" marR="91433" marT="45721" marB="4572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274500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93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Общая прибыль (с учетом полученных субсидий), млн. рублей</a:t>
                      </a:r>
                    </a:p>
                  </a:txBody>
                  <a:tcPr marL="91433" marR="91433" marT="45721" marB="4572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14613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6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Общая прибыль (без учета полученных субсидий), млн. рублей </a:t>
                      </a:r>
                    </a:p>
                  </a:txBody>
                  <a:tcPr marL="91433" marR="91433" marT="45721" marB="4572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-5893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7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рентабельности от реализации продукции ( с учетом субсидий), %</a:t>
                      </a:r>
                    </a:p>
                  </a:txBody>
                  <a:tcPr marL="91433" marR="91433" marT="45721" marB="4572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5,3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4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рентабельности от реализации продукции ( без учета субсидий), % </a:t>
                      </a:r>
                    </a:p>
                  </a:txBody>
                  <a:tcPr marL="91433" marR="91433" marT="45721" marB="4572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-2,1</a:t>
                      </a:r>
                    </a:p>
                  </a:txBody>
                  <a:tcPr marL="89993" marR="89993" marT="46801" marB="46801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0825" y="5589588"/>
            <a:ext cx="8497888" cy="503237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Уровень рентабельности от реализации молока (без учета субсидий)    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11,8%</a:t>
            </a:r>
          </a:p>
        </p:txBody>
      </p:sp>
    </p:spTree>
    <p:extLst>
      <p:ext uri="{BB962C8B-B14F-4D97-AF65-F5344CB8AC3E}">
        <p14:creationId xmlns:p14="http://schemas.microsoft.com/office/powerpoint/2010/main" val="42233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AutoShape 3"/>
          <p:cNvSpPr>
            <a:spLocks noChangeArrowheads="1"/>
          </p:cNvSpPr>
          <p:nvPr/>
        </p:nvSpPr>
        <p:spPr bwMode="auto">
          <a:xfrm>
            <a:off x="323850" y="115888"/>
            <a:ext cx="8496300" cy="576262"/>
          </a:xfrm>
          <a:prstGeom prst="roundRect">
            <a:avLst>
              <a:gd name="adj" fmla="val 16667"/>
            </a:avLst>
          </a:prstGeom>
          <a:solidFill>
            <a:srgbClr val="E55427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Производственное использование коров в 2011-2012 годах</a:t>
            </a:r>
          </a:p>
        </p:txBody>
      </p:sp>
      <p:sp>
        <p:nvSpPr>
          <p:cNvPr id="377860" name="Прямоугольник 10"/>
          <p:cNvSpPr>
            <a:spLocks noChangeArrowheads="1"/>
          </p:cNvSpPr>
          <p:nvPr/>
        </p:nvSpPr>
        <p:spPr bwMode="auto">
          <a:xfrm rot="10800000" flipV="1">
            <a:off x="642938" y="6383338"/>
            <a:ext cx="7786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EA3800"/>
                </a:solidFill>
                <a:cs typeface="Arial" charset="0"/>
              </a:rPr>
              <a:t>МИНИСТЕРСТВО СЕЛЬСКОГО ХОЗЯЙСТВА РОССИЙСКОЙ ФЕДЕРАЦИИ</a:t>
            </a:r>
            <a:r>
              <a:rPr lang="ru-RU" b="1">
                <a:solidFill>
                  <a:srgbClr val="EA3800"/>
                </a:solidFill>
                <a:cs typeface="Arial" charset="0"/>
              </a:rPr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507" y="6406727"/>
            <a:ext cx="406913" cy="43181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 bwMode="auto">
          <a:xfrm>
            <a:off x="250825" y="6308725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359384" name="Group 98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6240753"/>
              </p:ext>
            </p:extLst>
          </p:nvPr>
        </p:nvGraphicFramePr>
        <p:xfrm>
          <a:off x="356865" y="908720"/>
          <a:ext cx="8463285" cy="4951414"/>
        </p:xfrm>
        <a:graphic>
          <a:graphicData uri="http://schemas.openxmlformats.org/drawingml/2006/table">
            <a:tbl>
              <a:tblPr/>
              <a:tblGrid>
                <a:gridCol w="3307085"/>
                <a:gridCol w="1379537"/>
                <a:gridCol w="1289050"/>
                <a:gridCol w="1382713"/>
                <a:gridCol w="1104900"/>
              </a:tblGrid>
              <a:tr h="3048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возраст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0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в отелах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выбытия коров, отелов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2011 г.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2012 г.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2011 г.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2012 г.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Российская Федерация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2,86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2,86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3,58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3,51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Северо-Западный ФО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2,75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2,73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3,55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3,49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Вологодская область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2,92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2,88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3,82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3,76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Ленинградская область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2,49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2,46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3,33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3,24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Приволжский ФО</a:t>
                      </a:r>
                    </a:p>
                  </a:txBody>
                  <a:tcPr marL="36000" marR="36000" marT="36004" marB="3600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3,05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3,10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3,96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3,93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Кировская область</a:t>
                      </a:r>
                    </a:p>
                  </a:txBody>
                  <a:tcPr marL="36000" marR="36000" marT="36004" marB="3600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2,96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2,87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3,64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3,68</a:t>
                      </a:r>
                    </a:p>
                  </a:txBody>
                  <a:tcPr marL="36000" marR="36000" marT="36004" marB="36004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1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Прибыль в расчете на 1 корову в СХО Ленинградской области</a:t>
            </a:r>
          </a:p>
        </p:txBody>
      </p:sp>
      <p:pic>
        <p:nvPicPr>
          <p:cNvPr id="121859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4288" y="2362200"/>
            <a:ext cx="6800850" cy="3724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6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Прибыль в расчете на 1 корову в СХО Ленинградской области</a:t>
            </a:r>
          </a:p>
        </p:txBody>
      </p:sp>
      <p:pic>
        <p:nvPicPr>
          <p:cNvPr id="121859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4288" y="2362200"/>
            <a:ext cx="6800850" cy="3724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1800" b="1" smtClean="0"/>
              <a:t>Влияние ПХИ коров на эффективность молочного животноводства в СХО ЛО </a:t>
            </a:r>
            <a:br>
              <a:rPr lang="ru-RU" sz="1800" b="1" smtClean="0"/>
            </a:br>
            <a:r>
              <a:rPr lang="ru-RU" sz="1200" b="1" smtClean="0"/>
              <a:t>(Рассчитано по данным Петростата и ФГУ «Невское».Суровцев В.Н., Галсанова Б.С.)</a:t>
            </a:r>
          </a:p>
        </p:txBody>
      </p:sp>
      <p:graphicFrame>
        <p:nvGraphicFramePr>
          <p:cNvPr id="37327" name="Group 463"/>
          <p:cNvGraphicFramePr>
            <a:graphicFrameLocks noGrp="1"/>
          </p:cNvGraphicFramePr>
          <p:nvPr>
            <p:ph type="tbl" idx="4294967295"/>
          </p:nvPr>
        </p:nvGraphicFramePr>
        <p:xfrm>
          <a:off x="179388" y="1268413"/>
          <a:ext cx="8507412" cy="5554665"/>
        </p:xfrm>
        <a:graphic>
          <a:graphicData uri="http://schemas.openxmlformats.org/drawingml/2006/table">
            <a:tbl>
              <a:tblPr/>
              <a:tblGrid>
                <a:gridCol w="3074987"/>
                <a:gridCol w="809625"/>
                <a:gridCol w="809625"/>
                <a:gridCol w="808038"/>
                <a:gridCol w="755650"/>
                <a:gridCol w="700087"/>
                <a:gridCol w="801688"/>
                <a:gridCol w="747712"/>
              </a:tblGrid>
              <a:tr h="51819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коров 4-ой лактации и выше в поголовье коров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группе предприятий, 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сельхозпредприятий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коров свыше 4-ой лактаций в поголовье коров в группе, 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возраст коров по числу отелов (данные бонитировки)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Надоено молока в среднем на одну корову, кг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5 764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6 232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6 916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6 372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5 848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6 348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7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Полная себестоимость 1 т реализованного молока и молочных продуктов,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6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рентабельности без учета субсидий, %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мясо КРС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-49,7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-46,5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-31,7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-37,7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-34,4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-37,9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продукция отрасли в целом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возвратности затрат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1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AutoShape 3"/>
          <p:cNvSpPr>
            <a:spLocks noChangeArrowheads="1"/>
          </p:cNvSpPr>
          <p:nvPr/>
        </p:nvSpPr>
        <p:spPr bwMode="auto">
          <a:xfrm>
            <a:off x="250825" y="115888"/>
            <a:ext cx="8642350" cy="433387"/>
          </a:xfrm>
          <a:prstGeom prst="roundRect">
            <a:avLst>
              <a:gd name="adj" fmla="val 16667"/>
            </a:avLst>
          </a:prstGeom>
          <a:solidFill>
            <a:srgbClr val="E55427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Продажа и покупка племенного молодняка в 2012 году</a:t>
            </a:r>
          </a:p>
        </p:txBody>
      </p:sp>
      <p:sp>
        <p:nvSpPr>
          <p:cNvPr id="389124" name="Прямоугольник 10"/>
          <p:cNvSpPr>
            <a:spLocks noChangeArrowheads="1"/>
          </p:cNvSpPr>
          <p:nvPr/>
        </p:nvSpPr>
        <p:spPr bwMode="auto">
          <a:xfrm rot="10800000" flipV="1">
            <a:off x="642938" y="6383338"/>
            <a:ext cx="7786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EA3800"/>
                </a:solidFill>
                <a:cs typeface="Arial" charset="0"/>
              </a:rPr>
              <a:t>МИНИСТЕРСТВО СЕЛЬСКОГО ХОЗЯЙСТВА РОССИЙСКОЙ ФЕДЕРАЦИИ</a:t>
            </a:r>
            <a:r>
              <a:rPr lang="ru-RU" b="1">
                <a:solidFill>
                  <a:srgbClr val="EA3800"/>
                </a:solidFill>
                <a:cs typeface="Arial" charset="0"/>
              </a:rPr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507" y="6406727"/>
            <a:ext cx="406913" cy="43181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 bwMode="auto">
          <a:xfrm>
            <a:off x="250825" y="6308725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724-6096-4742-A3E0-051BA3BDA4BE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389227" name="Group 10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34344475"/>
              </p:ext>
            </p:extLst>
          </p:nvPr>
        </p:nvGraphicFramePr>
        <p:xfrm>
          <a:off x="431800" y="692150"/>
          <a:ext cx="8712200" cy="5329137"/>
        </p:xfrm>
        <a:graphic>
          <a:graphicData uri="http://schemas.openxmlformats.org/drawingml/2006/table">
            <a:tbl>
              <a:tblPr/>
              <a:tblGrid>
                <a:gridCol w="2592388"/>
                <a:gridCol w="936625"/>
                <a:gridCol w="1296987"/>
                <a:gridCol w="1439863"/>
                <a:gridCol w="2446337"/>
              </a:tblGrid>
              <a:tr h="4634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Покупка, голов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Продано молодняка в сельхозорганизациях в расчете на 100 коров</a:t>
                      </a:r>
                    </a:p>
                  </a:txBody>
                  <a:tcPr marL="36000" marR="36000" marT="36000" marB="360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63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всего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 том числе: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отечественного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импортного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0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Российская Федерация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127653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73723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53930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3,5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0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Приволжский ФО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44186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28406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15780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3,5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0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Кировская область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1532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1523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4,7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0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Вологодская область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1311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838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473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Республика Татарстан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14096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2933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11163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4,4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Республика Башкортостан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6015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5366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649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2,8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5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Лучшие коровы Ленинградской области в 2011 г. </a:t>
            </a:r>
            <a:r>
              <a:rPr lang="ru-RU" sz="2000" smtClean="0"/>
              <a:t>(ЧП – ГП – Данные Тюренкова Е.Н.)</a:t>
            </a:r>
          </a:p>
        </p:txBody>
      </p:sp>
      <p:graphicFrame>
        <p:nvGraphicFramePr>
          <p:cNvPr id="72707" name="Group 3"/>
          <p:cNvGraphicFramePr>
            <a:graphicFrameLocks noGrp="1"/>
          </p:cNvGraphicFramePr>
          <p:nvPr/>
        </p:nvGraphicFramePr>
        <p:xfrm>
          <a:off x="468313" y="1395413"/>
          <a:ext cx="8229600" cy="5273675"/>
        </p:xfrm>
        <a:graphic>
          <a:graphicData uri="http://schemas.openxmlformats.org/drawingml/2006/table">
            <a:tbl>
              <a:tblPr/>
              <a:tblGrid>
                <a:gridCol w="2703512"/>
                <a:gridCol w="1558925"/>
                <a:gridCol w="665163"/>
                <a:gridCol w="873125"/>
                <a:gridCol w="701675"/>
                <a:gridCol w="854075"/>
                <a:gridCol w="873125"/>
              </a:tblGrid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Хозяйство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Кличка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№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лакт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Удой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 305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Жир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305,%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Белок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305,%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Сервис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ПАЗУХА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19012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256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ОХОТА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16624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3,92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102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ПОДРУГА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16161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3,22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136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ПРИМА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15586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ЦЕПКАЯ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15537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ДОМАШНЯЯ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15505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2,97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430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Вильме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15500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БЕГОНИЯ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15350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229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ФЕВРАЛЬКА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15338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КАЛИНА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15318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102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Радуга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15276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3,61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278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МУРКА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15230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141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ПОЛОСА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15214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ЯУЗА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15187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3,98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98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ФРЕЗА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15056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3,85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3,13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191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2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1763</Words>
  <Application>Microsoft Office PowerPoint</Application>
  <PresentationFormat>Экран (4:3)</PresentationFormat>
  <Paragraphs>588</Paragraphs>
  <Slides>27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Диаграмма Microsoft Excel</vt:lpstr>
      <vt:lpstr>Определение экономической эффективности различных способов содержания крупного рогатого скота</vt:lpstr>
      <vt:lpstr>Презентация PowerPoint</vt:lpstr>
      <vt:lpstr>Презентация PowerPoint</vt:lpstr>
      <vt:lpstr>Презентация PowerPoint</vt:lpstr>
      <vt:lpstr>Прибыль в расчете на 1 корову в СХО Ленинградской области</vt:lpstr>
      <vt:lpstr>Прибыль в расчете на 1 корову в СХО Ленинградской области</vt:lpstr>
      <vt:lpstr>Влияние ПХИ коров на эффективность молочного животноводства в СХО ЛО  (Рассчитано по данным Петростата и ФГУ «Невское».Суровцев В.Н., Галсанова Б.С.)</vt:lpstr>
      <vt:lpstr>Презентация PowerPoint</vt:lpstr>
      <vt:lpstr>Лучшие коровы Ленинградской области в 2011 г. (ЧП – ГП – Данные Тюренкова Е.Н.)</vt:lpstr>
      <vt:lpstr>Почему следует инвестировать в производство молока?</vt:lpstr>
      <vt:lpstr>ОЦЕНКА ЭФФЕКТИВНОСТИ ТЕХНОЛОГИЙ ДОЕНИЯ И СОДЕРЖАНИЯ Крупного рогатого скота. </vt:lpstr>
      <vt:lpstr>Параметры для руководителя  (экономиста) = полные (экономические) издержки и прибыль</vt:lpstr>
      <vt:lpstr>Презентация PowerPoint</vt:lpstr>
      <vt:lpstr>Элементы себестоимости молока, произведенного на роботе-дояре, в % к аналогичным показателям  доильного зала в 2012 г.</vt:lpstr>
      <vt:lpstr>Показатели экономической эффективности отрасли на различных системах доения в 2012 г.  на примере хозяйства, осуществившего новое строительство животноводческих помещений</vt:lpstr>
      <vt:lpstr>Динамика себестоимости производства молока (без учета амортизации) на различных системах доения на примере одного из хозяйств Вологодской области, руб./ц </vt:lpstr>
      <vt:lpstr>Изменение себестоимости производства молока с учетом включения полных (экономических) затрат  молочного животноводства</vt:lpstr>
      <vt:lpstr>Презентация PowerPoint</vt:lpstr>
      <vt:lpstr>Презентация PowerPoint</vt:lpstr>
      <vt:lpstr>Проблемы управления </vt:lpstr>
      <vt:lpstr>Потенциал к сокращению сервис-периода за счет выявления тихой охоты на МТФ (114 гол.), где с августа 2013 г. внедряется Навигатор Стада По продолжительности от отела до первого осеменения в декабре 2013 г. впервые появляются минимальные значения данного показателя, лучшие нормативных по отдельным животным 49, 47, 51 дней. В январе 2014 г. продолжительность от отела до первого осеменения уже средняя по группе также оказалась лучше нормативных и составила 53 дня.</vt:lpstr>
      <vt:lpstr>Резервы сокращения сервис-периода при выявлении абортов на ранних стадиях (фрагмент таблицы)</vt:lpstr>
      <vt:lpstr>Сокращение числа заболеваний маститом на МТФ, где с августа 2013 г. внедряется  Навигатор Стада Один случай избавления от клинического мастита равнозначен дополнительной прибыли на 1 корову 7,7 тыс. руб. (при потере 25% продуктивности больной доли вымени.  Для пессимистичного сценария, когда атрофируется 50% больной доли, дополнительная прибыль при сокращении количества маститных коров составит уже 15,5 тыс. руб. на голову.</vt:lpstr>
      <vt:lpstr>Презентация PowerPoint</vt:lpstr>
      <vt:lpstr>Требования к планированию эффективных инвестиций </vt:lpstr>
      <vt:lpstr>Питер Друкер: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Киров</dc:title>
  <dc:creator>Vladimir</dc:creator>
  <cp:lastModifiedBy>Vladimir</cp:lastModifiedBy>
  <cp:revision>31</cp:revision>
  <dcterms:created xsi:type="dcterms:W3CDTF">2014-03-21T06:31:25Z</dcterms:created>
  <dcterms:modified xsi:type="dcterms:W3CDTF">2014-03-27T05:57:29Z</dcterms:modified>
</cp:coreProperties>
</file>