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4" r:id="rId5"/>
    <p:sldId id="295" r:id="rId6"/>
    <p:sldId id="260" r:id="rId7"/>
    <p:sldId id="261" r:id="rId8"/>
    <p:sldId id="262" r:id="rId9"/>
    <p:sldId id="263" r:id="rId10"/>
    <p:sldId id="303" r:id="rId11"/>
    <p:sldId id="266" r:id="rId12"/>
    <p:sldId id="267" r:id="rId13"/>
    <p:sldId id="268" r:id="rId14"/>
    <p:sldId id="269" r:id="rId15"/>
    <p:sldId id="270" r:id="rId16"/>
    <p:sldId id="264" r:id="rId17"/>
    <p:sldId id="271" r:id="rId18"/>
    <p:sldId id="272" r:id="rId19"/>
    <p:sldId id="273" r:id="rId20"/>
    <p:sldId id="274" r:id="rId21"/>
    <p:sldId id="304" r:id="rId22"/>
    <p:sldId id="300" r:id="rId23"/>
    <p:sldId id="301" r:id="rId24"/>
    <p:sldId id="302" r:id="rId25"/>
    <p:sldId id="306" r:id="rId26"/>
    <p:sldId id="296" r:id="rId27"/>
    <p:sldId id="297" r:id="rId28"/>
    <p:sldId id="282" r:id="rId29"/>
    <p:sldId id="284" r:id="rId30"/>
    <p:sldId id="298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9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  <a:srgbClr val="00CCFF"/>
    <a:srgbClr val="3366FF"/>
    <a:srgbClr val="66FFCC"/>
    <a:srgbClr val="006600"/>
    <a:srgbClr val="CCFFFF"/>
    <a:srgbClr val="FCDDCF"/>
    <a:srgbClr val="CC99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3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Надой молока на 1 корову в Кировской области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2109</c:v>
                </c:pt>
                <c:pt idx="1">
                  <c:v>2532</c:v>
                </c:pt>
                <c:pt idx="2">
                  <c:v>3806</c:v>
                </c:pt>
                <c:pt idx="3">
                  <c:v>4815</c:v>
                </c:pt>
                <c:pt idx="4">
                  <c:v>5111</c:v>
                </c:pt>
                <c:pt idx="5">
                  <c:v>5507</c:v>
                </c:pt>
                <c:pt idx="6">
                  <c:v>5642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Надой молока на 1 корову в Российской Федерации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2601</c:v>
                </c:pt>
                <c:pt idx="1">
                  <c:v>2341</c:v>
                </c:pt>
                <c:pt idx="2">
                  <c:v>3280</c:v>
                </c:pt>
                <c:pt idx="3">
                  <c:v>4189</c:v>
                </c:pt>
                <c:pt idx="4">
                  <c:v>4306</c:v>
                </c:pt>
                <c:pt idx="5">
                  <c:v>4521</c:v>
                </c:pt>
              </c:numCache>
            </c:numRef>
          </c:val>
        </c:ser>
        <c:dLbls>
          <c:showVal val="1"/>
        </c:dLbls>
        <c:gapWidth val="75"/>
        <c:overlap val="-25"/>
        <c:axId val="46844544"/>
        <c:axId val="46940544"/>
      </c:barChart>
      <c:catAx>
        <c:axId val="46844544"/>
        <c:scaling>
          <c:orientation val="minMax"/>
        </c:scaling>
        <c:axPos val="b"/>
        <c:numFmt formatCode="General" sourceLinked="1"/>
        <c:majorTickMark val="none"/>
        <c:tickLblPos val="nextTo"/>
        <c:crossAx val="46940544"/>
        <c:crosses val="autoZero"/>
        <c:auto val="1"/>
        <c:lblAlgn val="ctr"/>
        <c:lblOffset val="100"/>
      </c:catAx>
      <c:valAx>
        <c:axId val="46940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468445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молока в СХП, тыс тонн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</c:v>
                </c:pt>
                <c:pt idx="1">
                  <c:v>426</c:v>
                </c:pt>
                <c:pt idx="2">
                  <c:v>454</c:v>
                </c:pt>
                <c:pt idx="3">
                  <c:v>454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 молока в племенных хозяйствах, тыс тонн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189</c:v>
                </c:pt>
                <c:pt idx="1">
                  <c:v>223</c:v>
                </c:pt>
                <c:pt idx="2">
                  <c:v>259</c:v>
                </c:pt>
                <c:pt idx="3">
                  <c:v>260</c:v>
                </c:pt>
              </c:numCache>
            </c:numRef>
          </c:val>
        </c:ser>
        <c:shape val="box"/>
        <c:axId val="57845248"/>
        <c:axId val="57846784"/>
        <c:axId val="0"/>
      </c:bar3DChart>
      <c:catAx>
        <c:axId val="57845248"/>
        <c:scaling>
          <c:orientation val="minMax"/>
        </c:scaling>
        <c:axPos val="b"/>
        <c:majorTickMark val="none"/>
        <c:tickLblPos val="nextTo"/>
        <c:crossAx val="57846784"/>
        <c:crosses val="autoZero"/>
        <c:auto val="1"/>
        <c:lblAlgn val="ctr"/>
        <c:lblOffset val="100"/>
      </c:catAx>
      <c:valAx>
        <c:axId val="57846784"/>
        <c:scaling>
          <c:orientation val="minMax"/>
        </c:scaling>
        <c:axPos val="l"/>
        <c:majorGridlines>
          <c:spPr>
            <a:effectLst>
              <a:innerShdw blurRad="114300">
                <a:prstClr val="black"/>
              </a:innerShdw>
            </a:effectLst>
          </c:spPr>
        </c:majorGridlines>
        <c:numFmt formatCode="General" sourceLinked="1"/>
        <c:majorTickMark val="none"/>
        <c:tickLblPos val="nextTo"/>
        <c:crossAx val="578452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Порода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966FF"/>
              </a:solidFill>
            </c:spPr>
          </c:dPt>
          <c:dPt>
            <c:idx val="2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Черно-пестрая </c:v>
                </c:pt>
                <c:pt idx="1">
                  <c:v>Холмогорская</c:v>
                </c:pt>
                <c:pt idx="2">
                  <c:v>Айрширская</c:v>
                </c:pt>
                <c:pt idx="3">
                  <c:v>Истобенская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82.3</c:v>
                </c:pt>
                <c:pt idx="1">
                  <c:v>12</c:v>
                </c:pt>
                <c:pt idx="2">
                  <c:v>4.5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plotArea>
      <c:layout>
        <c:manualLayout>
          <c:layoutTarget val="inner"/>
          <c:xMode val="edge"/>
          <c:yMode val="edge"/>
          <c:x val="7.0060033792568782E-2"/>
          <c:y val="0.15548491349141944"/>
          <c:w val="0.9131685371352094"/>
          <c:h val="0.447678843892606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племенных хозяйств</c:v>
                </c:pt>
              </c:strCache>
            </c:strRef>
          </c:tx>
          <c:spPr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48</c:v>
                </c:pt>
                <c:pt idx="2">
                  <c:v>52</c:v>
                </c:pt>
                <c:pt idx="3">
                  <c:v>53</c:v>
                </c:pt>
              </c:numCache>
            </c:numRef>
          </c:val>
        </c:ser>
        <c:dLbls>
          <c:showVal val="1"/>
        </c:dLbls>
        <c:gapWidth val="75"/>
        <c:axId val="47759744"/>
        <c:axId val="47761280"/>
      </c:barChart>
      <c:catAx>
        <c:axId val="47759744"/>
        <c:scaling>
          <c:orientation val="minMax"/>
        </c:scaling>
        <c:axPos val="b"/>
        <c:majorTickMark val="none"/>
        <c:tickLblPos val="nextTo"/>
        <c:crossAx val="47761280"/>
        <c:crosses val="autoZero"/>
        <c:auto val="1"/>
        <c:lblAlgn val="ctr"/>
        <c:lblOffset val="100"/>
      </c:catAx>
      <c:valAx>
        <c:axId val="47761280"/>
        <c:scaling>
          <c:orientation val="minMax"/>
        </c:scaling>
        <c:axPos val="l"/>
        <c:numFmt formatCode="General" sourceLinked="1"/>
        <c:majorTickMark val="none"/>
        <c:tickLblPos val="nextTo"/>
        <c:crossAx val="477597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Удой, кг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6514</c:v>
                </c:pt>
                <c:pt idx="1">
                  <c:v>6990</c:v>
                </c:pt>
                <c:pt idx="2">
                  <c:v>7391</c:v>
                </c:pt>
                <c:pt idx="3">
                  <c:v>7534</c:v>
                </c:pt>
              </c:numCache>
            </c:numRef>
          </c:val>
        </c:ser>
        <c:marker val="1"/>
        <c:axId val="53065984"/>
        <c:axId val="53071872"/>
      </c:lineChart>
      <c:catAx>
        <c:axId val="53065984"/>
        <c:scaling>
          <c:orientation val="minMax"/>
        </c:scaling>
        <c:axPos val="b"/>
        <c:majorTickMark val="none"/>
        <c:tickLblPos val="nextTo"/>
        <c:crossAx val="53071872"/>
        <c:crosses val="autoZero"/>
        <c:auto val="1"/>
        <c:lblAlgn val="ctr"/>
        <c:lblOffset val="100"/>
      </c:catAx>
      <c:valAx>
        <c:axId val="530718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30659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жира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4.01</c:v>
                </c:pt>
                <c:pt idx="1">
                  <c:v>4.0199999999999996</c:v>
                </c:pt>
                <c:pt idx="2">
                  <c:v>4.01</c:v>
                </c:pt>
                <c:pt idx="3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белка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3.1</c:v>
                </c:pt>
                <c:pt idx="1">
                  <c:v>3.16</c:v>
                </c:pt>
                <c:pt idx="2">
                  <c:v>3.12</c:v>
                </c:pt>
                <c:pt idx="3">
                  <c:v>3.11</c:v>
                </c:pt>
              </c:numCache>
            </c:numRef>
          </c:val>
        </c:ser>
        <c:gapWidth val="75"/>
        <c:overlap val="-25"/>
        <c:axId val="53093120"/>
        <c:axId val="53094656"/>
      </c:barChart>
      <c:catAx>
        <c:axId val="53093120"/>
        <c:scaling>
          <c:orientation val="minMax"/>
        </c:scaling>
        <c:axPos val="b"/>
        <c:majorTickMark val="none"/>
        <c:tickLblPos val="nextTo"/>
        <c:crossAx val="53094656"/>
        <c:crosses val="autoZero"/>
        <c:auto val="1"/>
        <c:lblAlgn val="ctr"/>
        <c:lblOffset val="100"/>
      </c:catAx>
      <c:valAx>
        <c:axId val="530946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30931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5329427101914031"/>
          <c:y val="5.2645990123243176E-2"/>
          <c:w val="0.84670572898085994"/>
          <c:h val="0.7360934720253298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Удой, кг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5593</c:v>
                </c:pt>
                <c:pt idx="1">
                  <c:v>5811</c:v>
                </c:pt>
                <c:pt idx="2">
                  <c:v>6352</c:v>
                </c:pt>
                <c:pt idx="3">
                  <c:v>6496</c:v>
                </c:pt>
              </c:numCache>
            </c:numRef>
          </c:val>
        </c:ser>
        <c:marker val="1"/>
        <c:axId val="53045120"/>
        <c:axId val="53046656"/>
      </c:lineChart>
      <c:catAx>
        <c:axId val="53045120"/>
        <c:scaling>
          <c:orientation val="minMax"/>
        </c:scaling>
        <c:axPos val="b"/>
        <c:majorTickMark val="none"/>
        <c:tickLblPos val="nextTo"/>
        <c:crossAx val="53046656"/>
        <c:crosses val="autoZero"/>
        <c:auto val="1"/>
        <c:lblAlgn val="ctr"/>
        <c:lblOffset val="100"/>
      </c:catAx>
      <c:valAx>
        <c:axId val="530466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30451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жира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3.8299999999999987</c:v>
                </c:pt>
                <c:pt idx="1">
                  <c:v>3.8899999999999997</c:v>
                </c:pt>
                <c:pt idx="2">
                  <c:v>3.8899999999999997</c:v>
                </c:pt>
                <c:pt idx="3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белка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2010 г</c:v>
                </c:pt>
                <c:pt idx="1">
                  <c:v>2011 г</c:v>
                </c:pt>
                <c:pt idx="2">
                  <c:v>2012 г</c:v>
                </c:pt>
                <c:pt idx="3">
                  <c:v>2013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3.07</c:v>
                </c:pt>
                <c:pt idx="1">
                  <c:v>3.12</c:v>
                </c:pt>
                <c:pt idx="2">
                  <c:v>3.11</c:v>
                </c:pt>
                <c:pt idx="3">
                  <c:v>3.11</c:v>
                </c:pt>
              </c:numCache>
            </c:numRef>
          </c:val>
        </c:ser>
        <c:gapWidth val="75"/>
        <c:overlap val="-25"/>
        <c:axId val="54387072"/>
        <c:axId val="54388608"/>
      </c:barChart>
      <c:catAx>
        <c:axId val="54387072"/>
        <c:scaling>
          <c:orientation val="minMax"/>
        </c:scaling>
        <c:axPos val="b"/>
        <c:majorTickMark val="none"/>
        <c:tickLblPos val="nextTo"/>
        <c:crossAx val="54388608"/>
        <c:crosses val="autoZero"/>
        <c:auto val="1"/>
        <c:lblAlgn val="ctr"/>
        <c:lblOffset val="100"/>
      </c:catAx>
      <c:valAx>
        <c:axId val="54388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43870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с поголовьем до 100 коров </c:v>
                </c:pt>
                <c:pt idx="1">
                  <c:v>от 101 до 300 коров </c:v>
                </c:pt>
                <c:pt idx="2">
                  <c:v>от 301 до 500 коров </c:v>
                </c:pt>
                <c:pt idx="3">
                  <c:v>от 501 до 1000 коров </c:v>
                </c:pt>
                <c:pt idx="4">
                  <c:v>от 1001 до 1500 коров </c:v>
                </c:pt>
                <c:pt idx="5">
                  <c:v>свыше 1500 коров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49E-2"/>
          <c:y val="0.12729578213520568"/>
          <c:w val="0.61953314863419862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Градация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 удоем от 4001 до 5000 кг </c:v>
                </c:pt>
                <c:pt idx="1">
                  <c:v>с удоем от 5001 до 6000 кг </c:v>
                </c:pt>
                <c:pt idx="2">
                  <c:v>с удоем от 6001 до 7000 кг </c:v>
                </c:pt>
                <c:pt idx="3">
                  <c:v>с удоем от 7001 до 8000 кг </c:v>
                </c:pt>
                <c:pt idx="4">
                  <c:v>у доем от 8001 кг и выше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21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0.13541</cdr:x>
      <cdr:y>0.60926</cdr:y>
    </cdr:from>
    <cdr:to>
      <cdr:x>0.19618</cdr:x>
      <cdr:y>0.70397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4404" y="2757494"/>
          <a:ext cx="500066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47%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0.26562</cdr:x>
      <cdr:y>0.60926</cdr:y>
    </cdr:from>
    <cdr:to>
      <cdr:x>0.32639</cdr:x>
      <cdr:y>0.70397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85974" y="2757494"/>
          <a:ext cx="500066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52%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0.39583</cdr:x>
      <cdr:y>0.60926</cdr:y>
    </cdr:from>
    <cdr:to>
      <cdr:x>0.4566</cdr:x>
      <cdr:y>0.70397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57544" y="2757494"/>
          <a:ext cx="500066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57%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0.52604</cdr:x>
      <cdr:y>0.60926</cdr:y>
    </cdr:from>
    <cdr:to>
      <cdr:x>0.58681</cdr:x>
      <cdr:y>0.70397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329114" y="2757494"/>
          <a:ext cx="500066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57%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4903-1FE9-44AC-A7C4-8412B73563D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257924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8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4357694"/>
            <a:ext cx="4357718" cy="22145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</a:rPr>
              <a:t>Итоги работы племенных хозяйств области в молочном скотоводстве в 2013 году и задачи по улучшению их деятельности в 2014 году </a:t>
            </a:r>
            <a:endParaRPr lang="ru-RU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785818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Рейтинг по надою молока на 1 корову среди племенных хозяйств по годам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071545"/>
          <a:ext cx="8715440" cy="56719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2571"/>
                <a:gridCol w="2319431"/>
                <a:gridCol w="1265143"/>
                <a:gridCol w="913716"/>
                <a:gridCol w="913716"/>
                <a:gridCol w="913716"/>
                <a:gridCol w="843430"/>
                <a:gridCol w="913717"/>
              </a:tblGrid>
              <a:tr h="6511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завод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/>
                    </a:p>
                  </a:txBody>
                  <a:tcPr/>
                </a:tc>
              </a:tr>
              <a:tr h="4340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«Красное Знамя»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Куменский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8917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8840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7637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88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племзавод «Гарский»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Оричевский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8672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8670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7846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47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СПК-СХА</a:t>
                      </a:r>
                      <a:r>
                        <a:rPr lang="ru-RU" sz="1400" b="1" baseline="0" dirty="0" smtClean="0"/>
                        <a:t> (к-з) «Лекминский»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Слободской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8570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7015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47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племзавод «Октябрьский»</a:t>
                      </a:r>
                      <a:endParaRPr lang="ru-RU" sz="14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8405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8280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7781</a:t>
                      </a:r>
                      <a:endParaRPr lang="ru-RU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181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ФГУП Кировская лугоболотная</a:t>
                      </a:r>
                      <a:r>
                        <a:rPr lang="ru-RU" sz="1100" b="1" baseline="0" dirty="0" smtClean="0"/>
                        <a:t> опытная станция Россельхозакадемии</a:t>
                      </a:r>
                      <a:endParaRPr lang="ru-RU" sz="11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7911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7752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7009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88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«Агрофирма Среднеивкино»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Верхошижемс</a:t>
                      </a:r>
                    </a:p>
                    <a:p>
                      <a:r>
                        <a:rPr lang="ru-RU" sz="1400" dirty="0" smtClean="0"/>
                        <a:t>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7822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7182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7071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043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ПЗ «Новый»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7700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7675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6972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8921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СПК ордена Ленина</a:t>
                      </a:r>
                      <a:r>
                        <a:rPr lang="ru-RU" sz="1200" b="1" baseline="0" dirty="0" smtClean="0"/>
                        <a:t> племзавод «Красный Октябрь»</a:t>
                      </a:r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7496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7474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6328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88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племзавод «Пижанский»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7463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6939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6939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88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«Адышево»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7278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6224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85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Слайд № 10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357165"/>
          <a:ext cx="8358245" cy="44744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4381"/>
                <a:gridCol w="1683181"/>
                <a:gridCol w="1308442"/>
                <a:gridCol w="944986"/>
                <a:gridCol w="872296"/>
                <a:gridCol w="1017678"/>
                <a:gridCol w="872296"/>
                <a:gridCol w="944985"/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в 2013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</a:t>
                      </a:r>
                      <a:r>
                        <a:rPr lang="ru-RU" sz="2000" baseline="0" dirty="0" smtClean="0"/>
                        <a:t> завод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</a:t>
                      </a:r>
                      <a:r>
                        <a:rPr lang="ru-RU" sz="1200" baseline="0" dirty="0" smtClean="0"/>
                        <a:t> 1 корову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/>
                    </a:p>
                  </a:txBody>
                  <a:tcPr/>
                </a:tc>
              </a:tr>
              <a:tr h="5878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«Племзавод «Мухинский»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7276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7274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6592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641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СХПК им. Кирова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7126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6533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5011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68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Агрокомбинат племзавод «Красногорский»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7077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7024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6490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9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СХПК «Искра»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6934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6933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6062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36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«Племзавод «Луговой»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6549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6529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6226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5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племзавод «Соколовка»</a:t>
                      </a:r>
                      <a:endParaRPr lang="ru-RU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5712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5705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5623</a:t>
                      </a:r>
                      <a:endParaRPr lang="ru-RU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5286388"/>
          <a:ext cx="82868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4"/>
                <a:gridCol w="928694"/>
                <a:gridCol w="857256"/>
                <a:gridCol w="1071570"/>
                <a:gridCol w="857256"/>
                <a:gridCol w="857258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 ПЛЕМЕННЫМ ЗАВОДАМ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7596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7478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6643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82528"/>
          </a:xfrm>
        </p:spPr>
        <p:txBody>
          <a:bodyPr>
            <a:no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По племенным заводам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4" y="428606"/>
          <a:ext cx="8258206" cy="585791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160"/>
                <a:gridCol w="1792157"/>
                <a:gridCol w="1520213"/>
                <a:gridCol w="845436"/>
                <a:gridCol w="860236"/>
                <a:gridCol w="860236"/>
                <a:gridCol w="860236"/>
                <a:gridCol w="831532"/>
              </a:tblGrid>
              <a:tr h="9285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в 2013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репродуктор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</a:t>
                      </a:r>
                      <a:r>
                        <a:rPr lang="ru-RU" sz="1200" baseline="0" dirty="0" smtClean="0"/>
                        <a:t> 1 корову в 2013 году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 «Березниковский»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7922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8445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6140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ТнаВ «Новомедянское»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7852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7848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6520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«Агрофирма «Дороничи»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7366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7860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6706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Агрофирма «Бобино-М»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7340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7339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7025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«Подгорцы»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7200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6959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5744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«Суворовское»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7177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6904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6039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«Красная Талица»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7150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7513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5803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184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«Пустоши»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6935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6915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6338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46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</a:t>
                      </a:r>
                      <a:r>
                        <a:rPr lang="ru-RU" sz="1400" b="1" baseline="0" dirty="0" smtClean="0"/>
                        <a:t> «Мухино»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6882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6745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5808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571478"/>
          <a:ext cx="8501124" cy="57060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8402"/>
                <a:gridCol w="1844875"/>
                <a:gridCol w="1549695"/>
                <a:gridCol w="885540"/>
                <a:gridCol w="885540"/>
                <a:gridCol w="885540"/>
                <a:gridCol w="885540"/>
                <a:gridCol w="855992"/>
              </a:tblGrid>
              <a:tr h="9927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в 2013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репродуктор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</a:t>
                      </a:r>
                      <a:r>
                        <a:rPr lang="ru-RU" sz="1200" baseline="0" dirty="0" smtClean="0"/>
                        <a:t> 1 корову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/>
                    </a:p>
                  </a:txBody>
                  <a:tcPr/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«Коршик»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6875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6395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5819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</a:t>
                      </a:r>
                      <a:r>
                        <a:rPr lang="ru-RU" sz="1400" b="1" baseline="0" dirty="0" smtClean="0"/>
                        <a:t> «Пригородная»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6830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6824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6366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</a:t>
                      </a:r>
                      <a:r>
                        <a:rPr lang="ru-RU" sz="1400" b="1" baseline="0" dirty="0" smtClean="0"/>
                        <a:t> «Строитель»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Уржумский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6829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6533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5356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«Новый путь»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6823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6683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6219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«Мокинское»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6716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6721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6097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42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«Восход»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6690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6386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5802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«Заречье»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6665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6547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5974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42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колхоз «Большевик»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6652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6307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5639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(колхоз)</a:t>
                      </a:r>
                      <a:r>
                        <a:rPr lang="ru-RU" sz="1400" b="1" baseline="0" dirty="0" smtClean="0"/>
                        <a:t> «Сунский»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6619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6581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5471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8501124" cy="557216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8402"/>
                <a:gridCol w="1844875"/>
                <a:gridCol w="1549695"/>
                <a:gridCol w="885540"/>
                <a:gridCol w="885540"/>
                <a:gridCol w="885540"/>
                <a:gridCol w="885540"/>
                <a:gridCol w="855992"/>
              </a:tblGrid>
              <a:tr h="99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в 2013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репродуктор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</a:t>
                      </a:r>
                      <a:r>
                        <a:rPr lang="ru-RU" sz="1200" baseline="0" dirty="0" smtClean="0"/>
                        <a:t> 1 корову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/>
                    </a:p>
                  </a:txBody>
                  <a:tcPr/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СПК-СА (колхоз) «Зерновой»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6536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6450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5584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«Корюгино»</a:t>
                      </a:r>
                      <a:endParaRPr lang="ru-RU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6491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6483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6011</a:t>
                      </a:r>
                      <a:endParaRPr lang="ru-R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«Рассвет»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Арбажский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6061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5449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«Конып»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Кирово-Чепецкий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6218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6055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6031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«Майский»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6117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6116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5020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42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</a:t>
                      </a:r>
                      <a:r>
                        <a:rPr lang="ru-RU" sz="1400" b="1" baseline="0" dirty="0" smtClean="0"/>
                        <a:t> «Быданово»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7042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5865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АФ «Смаиль»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6009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5658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5597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42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«Ижевское»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5961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5404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5351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444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СХА им. Ленина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5571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5569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5102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"/>
          <a:ext cx="8258176" cy="5415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4351"/>
                <a:gridCol w="1928826"/>
                <a:gridCol w="1571636"/>
                <a:gridCol w="857256"/>
                <a:gridCol w="785818"/>
                <a:gridCol w="857256"/>
                <a:gridCol w="714380"/>
                <a:gridCol w="8286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в 2013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репродуктор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Район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</a:t>
                      </a:r>
                      <a:r>
                        <a:rPr lang="ru-RU" sz="1200" baseline="0" dirty="0" smtClean="0"/>
                        <a:t> 1 корову в 2013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2012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 в 2011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Надой на 1 корову в 2011 году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«Колхоз</a:t>
                      </a:r>
                      <a:r>
                        <a:rPr lang="ru-RU" sz="1400" b="1" baseline="0" dirty="0" smtClean="0"/>
                        <a:t> «Путь Ленина»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5570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5545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4638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СХП «Закаринье»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5525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ПСПК «Краснопольский»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5453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5247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4792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«Ахмановское»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5316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5155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4456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колхоз «Искра»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5263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5084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4222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ПСПК «Истобенский»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4153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«Газпром» в деревне Усовы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4849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5525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6310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«Зыковское»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4808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5009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2400" b="1" dirty="0" smtClean="0"/>
                        <a:t>ПО ПЛЕМЕННЫМ РЕПРОДУКТОРАМ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6521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6322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6581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5715016"/>
          <a:ext cx="83582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44"/>
                <a:gridCol w="1526288"/>
                <a:gridCol w="1308247"/>
                <a:gridCol w="1235569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 племенным хозяйствам области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6984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6778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6003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 smtClean="0"/>
              <a:t>Производство молока в сельскохозяйственных предприятиях и племенных хозяйствах Кировской области по годам в тоннах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64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11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642942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Рентабельность молочного скотоводства в племенных предприятиях за 2013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142984"/>
          <a:ext cx="8858311" cy="5579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22"/>
                <a:gridCol w="2304601"/>
                <a:gridCol w="1872488"/>
              </a:tblGrid>
              <a:tr h="331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племенных хозяйств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рентабельности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5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ОАО племзавод «Октябрьский»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Куменский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47,5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5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ООО «Агрофирма «Мухино»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Зуевский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46,0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5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ОАО племзавод «Пижанский»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Пижанский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45,0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5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ОАО «Агрофирма Среднеивкино»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Верхошижемский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43,8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5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СПК племзавод «Соколовка»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Зуевский</a:t>
                      </a:r>
                      <a:endParaRPr lang="ru-RU" sz="1400" b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племзавод «Шварихинский»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«Племзавод Мухинский»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26,1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</a:t>
                      </a:r>
                      <a:r>
                        <a:rPr lang="ru-RU" sz="1600" b="1" baseline="0" dirty="0" smtClean="0"/>
                        <a:t> «Рассвет»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Арбажский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СХА им. Ленина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«Красное Знамя»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23,5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(колхоз)</a:t>
                      </a:r>
                      <a:r>
                        <a:rPr lang="ru-RU" sz="1600" b="1" baseline="0" dirty="0" smtClean="0"/>
                        <a:t> «Сунский»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«Суворовское»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ПСПК «Краснопольский»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СХПК им. Кирова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9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«Коршик»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12,9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0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12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6"/>
          <a:ext cx="8572560" cy="653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216"/>
                <a:gridCol w="2230259"/>
                <a:gridCol w="1812085"/>
              </a:tblGrid>
              <a:tr h="3973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племенных хозяйств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Район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рентабельности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ПЗ «Новый»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колхоз «Большевик»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11,7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«Березниковский»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11,1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колхоз «Искра»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10,9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«Колхоз «Путь Ленина»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10,9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СХП «Кировское»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ордена</a:t>
                      </a:r>
                      <a:r>
                        <a:rPr lang="ru-RU" sz="1600" b="1" baseline="0" dirty="0" smtClean="0"/>
                        <a:t> Ленина племзавод «Красный Октябрь»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племзавод «Гарский»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Агрокомбинат племзавод «Красногорский»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«Подгорцы»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«Ижевское»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СХПК «Искра»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«Корюгино»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«Восход»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СПК-СА (колхоз) «Зерновой»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6,1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14294"/>
          <a:ext cx="8429684" cy="622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712"/>
                <a:gridCol w="2193088"/>
                <a:gridCol w="1781884"/>
              </a:tblGrid>
              <a:tr h="7191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племенных хозяйств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Район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рентабельности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«Новый путь»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ТнаВ «Новомедянское»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«Адышево»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3,7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98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«Пустоши»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3,7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«Быданово»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2,9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ПСПК «Истобенский»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2,5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«Строитель»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Уржумский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Агрофирма «Пригородная»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1,6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518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ФГУП Кировская</a:t>
                      </a:r>
                      <a:r>
                        <a:rPr lang="ru-RU" sz="1400" b="1" baseline="0" dirty="0" smtClean="0"/>
                        <a:t> лугоболотная опытная станция Россельхозакадемии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0,8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«Майский»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0,4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АФ</a:t>
                      </a:r>
                      <a:r>
                        <a:rPr lang="ru-RU" sz="1600" b="1" baseline="0" dirty="0" smtClean="0"/>
                        <a:t> «Смаиль»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-2,4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«Зыковское»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-4,6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«Ахмановское»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-5,6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51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«Бобино-М»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-7,0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91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«Племзавод «Луговой»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-7,4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Данные по итогам деятельности сельхозпредприятий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142984"/>
          <a:ext cx="8215368" cy="5486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51912"/>
                <a:gridCol w="998402"/>
                <a:gridCol w="998402"/>
                <a:gridCol w="998402"/>
                <a:gridCol w="927088"/>
                <a:gridCol w="1041162"/>
              </a:tblGrid>
              <a:tr h="6234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+/-2013</a:t>
                      </a:r>
                      <a:r>
                        <a:rPr lang="ru-RU" baseline="0" dirty="0" smtClean="0"/>
                        <a:t> к 2012</a:t>
                      </a:r>
                      <a:endParaRPr lang="ru-RU" dirty="0"/>
                    </a:p>
                  </a:txBody>
                  <a:tcPr/>
                </a:tc>
              </a:tr>
              <a:tr h="5046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Произведено</a:t>
                      </a:r>
                      <a:r>
                        <a:rPr lang="ru-RU" sz="1400" b="1" baseline="0" dirty="0" smtClean="0"/>
                        <a:t> (выращено) скота и птицы в живом весе – всего, тыс. тонн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-2,9</a:t>
                      </a:r>
                      <a:endParaRPr lang="ru-RU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</a:t>
                      </a:r>
                      <a:r>
                        <a:rPr lang="ru-RU" sz="1400" b="1" baseline="0" dirty="0" smtClean="0"/>
                        <a:t> т.ч. крупного рогатого скота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свиней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b="1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птицы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-3,3</a:t>
                      </a:r>
                      <a:endParaRPr lang="ru-RU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Валовой надой молока, тыс. тонн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b="1" dirty="0"/>
                    </a:p>
                  </a:txBody>
                  <a:tcPr/>
                </a:tc>
              </a:tr>
              <a:tr h="5046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Поголовье скота</a:t>
                      </a:r>
                      <a:r>
                        <a:rPr lang="ru-RU" sz="1400" b="1" baseline="0" dirty="0" smtClean="0"/>
                        <a:t> и птицы на конец отчетного периода, тыс. голов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Крупного рогатого скота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</a:t>
                      </a:r>
                      <a:endParaRPr lang="ru-RU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 т.ч. коров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-3,1</a:t>
                      </a:r>
                      <a:endParaRPr lang="ru-RU" dirty="0"/>
                    </a:p>
                  </a:txBody>
                  <a:tcPr/>
                </a:tc>
              </a:tr>
              <a:tr h="5046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Надоено молока на 1 корову молочного стада, кг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5507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5642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</a:t>
                      </a:r>
                      <a:endParaRPr lang="ru-RU" b="1" dirty="0"/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Выход телят на 100 коров, голов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</a:tr>
              <a:tr h="7124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Среднесуточные привесы крупного рогатого скота на выращивании, откорме и нагуле, граммов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2</a:t>
            </a:r>
            <a:endParaRPr lang="ru-RU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357165"/>
          <a:ext cx="8001056" cy="43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201"/>
                <a:gridCol w="2081574"/>
                <a:gridCol w="1691281"/>
              </a:tblGrid>
              <a:tr h="7867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племенных хозяйств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Район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рентабельности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3829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«Агрофирма «Закаринье»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-7,4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9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СПК-СХА (к-з) «Лекминский»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-8,0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9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«Красная</a:t>
                      </a:r>
                      <a:r>
                        <a:rPr lang="ru-RU" sz="1600" b="1" baseline="0" dirty="0" smtClean="0"/>
                        <a:t> Талица»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-8,6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90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«Конып»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Кирово-Чепецкий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-13,3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65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«Мокинское»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-14,1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0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</a:t>
                      </a:r>
                      <a:r>
                        <a:rPr lang="ru-RU" sz="1600" b="1" baseline="0" dirty="0" smtClean="0"/>
                        <a:t> «Агрофирма «Дороничи»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-14,6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96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«Заречье»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-19,9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9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«Газпром» в деревне Усовы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 данных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69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 области</a:t>
                      </a:r>
                      <a:endParaRPr lang="ru-RU" sz="24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3,8</a:t>
                      </a:r>
                      <a:endParaRPr lang="ru-RU" sz="24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1"/>
          <a:ext cx="8858312" cy="558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305"/>
                <a:gridCol w="1274479"/>
                <a:gridCol w="1285884"/>
                <a:gridCol w="1285884"/>
                <a:gridCol w="1428760"/>
              </a:tblGrid>
              <a:tr h="74586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Выплачено  сельхозтоваропроизводителям в 2013 году, всего, тыс. руб.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Лимит на 2014 год, всего, тыс.руб.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29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Областной бюджет</a:t>
                      </a:r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Федеральный бюджет</a:t>
                      </a:r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Областной бюджет</a:t>
                      </a:r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Федеральный бюджет</a:t>
                      </a:r>
                      <a:endParaRPr lang="ru-RU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29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160 280,0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865 078,0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113 300,0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481 575,8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729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т.ч.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8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 на приобретение племенных животных</a:t>
                      </a:r>
                      <a:r>
                        <a:rPr lang="ru-RU" sz="1400" baseline="0" dirty="0" smtClean="0"/>
                        <a:t> всех видов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50 109,0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32 843,8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27 000,0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25 220,0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18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 на содержание</a:t>
                      </a:r>
                      <a:r>
                        <a:rPr lang="ru-RU" sz="1400" baseline="0" dirty="0" smtClean="0"/>
                        <a:t> племенного маточного поголовья всех видов сельскохозяйственных животных (кроме коров мясного направления продуктивности)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554 871,0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132 004,05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29 000,0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106 355,8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458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 на возмещение части затрат на производство и реализацию товарного</a:t>
                      </a:r>
                      <a:r>
                        <a:rPr lang="ru-RU" sz="1400" baseline="0" dirty="0" smtClean="0"/>
                        <a:t> молока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35 300,0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669 257,7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35 300,0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350 000,0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1809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Поддержка экономически значимой региональной программы «Развитие молочного скотоводства и увеличение производства молока в Кировской области на 2013-2015 годы»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20 000,0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30 972,0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22 000,0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 определен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Фактическая выплата субсидий в 2013 году и плановая  на 2014 год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0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13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1071545"/>
          <a:ext cx="8643998" cy="5429286"/>
        </p:xfrm>
        <a:graphic>
          <a:graphicData uri="http://schemas.openxmlformats.org/drawingml/2006/table">
            <a:tbl>
              <a:tblPr/>
              <a:tblGrid>
                <a:gridCol w="4862253"/>
                <a:gridCol w="1924356"/>
                <a:gridCol w="1857389"/>
              </a:tblGrid>
              <a:tr h="5164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Наименование племенных хозяйств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Район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Расход коров на 1 условную голову , ц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«Бобино-М»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Слободской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68,6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племзавод «Пижанский»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Пижанский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66,6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shade val="30000"/>
                            <a:satMod val="115000"/>
                          </a:srgbClr>
                        </a:gs>
                        <a:gs pos="50000">
                          <a:srgbClr val="99FF33">
                            <a:shade val="67500"/>
                            <a:satMod val="115000"/>
                          </a:srgbClr>
                        </a:gs>
                        <a:gs pos="100000">
                          <a:srgbClr val="99FF33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«Ижевское»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Пижанский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64,1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племзавод «Соколовка»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Зуевский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62,1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племзавод «Октябрьский»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Куменский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61,4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«Строитель»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Уржумский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ЗАО «Агрофирма «Дороничи»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Киров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59,9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СПК-СА (колхоз) «Зерновой»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Малмыжский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58,2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«Новый путь»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Орловский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57,8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Агрофирма «Смаиль»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Малмыжский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57,8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СПК "Восход"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Белохолуницкий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57,4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Агрофирма «Пригородная»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Орловский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57,3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«Племзавод «Мухинский»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Зуевский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6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ЗАО Агрокомбинат племзавод «Красногорский»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Киров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«Агрофирма»Адышево»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56,8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2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племзавод «Гарский»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56,4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6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ордена Ленина племзавод «Красный Октябрь»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Куменский 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55,9</a:t>
                      </a:r>
                    </a:p>
                  </a:txBody>
                  <a:tcPr marL="8210" marR="8210" marT="82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4282" y="357166"/>
            <a:ext cx="8643998" cy="571504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 кормов в племенных хозяйствах области за 2013 год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1 условную голову, ц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428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14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214422"/>
          <a:ext cx="8643998" cy="5343089"/>
        </p:xfrm>
        <a:graphic>
          <a:graphicData uri="http://schemas.openxmlformats.org/drawingml/2006/table">
            <a:tbl>
              <a:tblPr/>
              <a:tblGrid>
                <a:gridCol w="5067172"/>
                <a:gridCol w="2086482"/>
                <a:gridCol w="1490344"/>
              </a:tblGrid>
              <a:tr h="4972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ФГУП Кировская лугоболотная опытная станция Россельхозакадемии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ПЗ «Новый»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Зуевский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СПК-СХА (к-з) «Лекминский»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Слободской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«Рассвет»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Арбажский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«Березниковский»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Куменский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(колхоз) «Сунский»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«Агрофирма Среднеивкино»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Верхошижемский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ОАО «Ахмановское»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Пижанский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«Корюгино»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Слободской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«Красная Талица»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Слободской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ООО «Суворовское»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Белохолуницкий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«Племзавод «Луговой»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СХПК им. Кирова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«Колхоз «Путь Ленина»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Котельнический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СХА им. Ленина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Зуевский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СХПК «Искра»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ПСПК «Истобенский»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001056" cy="714380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 кормов в племенных хозяйствах области за 2013 год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1 условную голову, ц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214422"/>
          <a:ext cx="8715435" cy="5286402"/>
        </p:xfrm>
        <a:graphic>
          <a:graphicData uri="http://schemas.openxmlformats.org/drawingml/2006/table">
            <a:tbl>
              <a:tblPr/>
              <a:tblGrid>
                <a:gridCol w="5339186"/>
                <a:gridCol w="1884418"/>
                <a:gridCol w="1491831"/>
              </a:tblGrid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«Майский»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Нолинский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«Коршик»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племколхоз «Шварихинский»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Нолинский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ПСПК «Краснопольский»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«Красное Знамя»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Куменский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«Конып»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Кирово-Чепецкий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«Подгорцы»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Юрьянский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колхоз «Искра»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Котельнический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«Агрофирма «Мухино»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Зуевский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ФПСХ «Усовы»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ТнаВ «Новомедянское»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Юрьянский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ЗАО «Зыковское»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Нолинский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«Агрофирма «Закаринье»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Слободской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«Пустоши»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Оричевский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ОАО «Мокинское»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Советский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«Быданово»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Белохолуницкий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FF33">
                            <a:tint val="66000"/>
                            <a:satMod val="160000"/>
                          </a:srgbClr>
                        </a:gs>
                        <a:gs pos="50000">
                          <a:srgbClr val="99FF33">
                            <a:tint val="44500"/>
                            <a:satMod val="160000"/>
                          </a:srgbClr>
                        </a:gs>
                        <a:gs pos="100000">
                          <a:srgbClr val="99FF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СПК колхоз «Большевик»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Сунский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ЗАО «Заречье»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Киров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7158" y="214290"/>
            <a:ext cx="8286808" cy="785818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 кормов в племенных хозяйствах области за 2013 год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1 условную голову, ц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5"/>
            <a:ext cx="828680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428604"/>
            <a:ext cx="8215370" cy="857256"/>
          </a:xfrm>
          <a:prstGeom prst="round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приказы Министерства сельского хозяйства Российской Федерации в области племенного животноводства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643050"/>
            <a:ext cx="8215370" cy="157163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от 17 ноября 2011 года № 430 « Об утверждении Административного регламента Министерства сельского хозяйства Российской Федерации по предоставлению государственной услуги по определению видов организаций, осуществляющих деятельность в области племенного животноводства</a:t>
            </a:r>
            <a:r>
              <a:rPr lang="ru-RU" b="1" i="1" dirty="0" smtClean="0">
                <a:solidFill>
                  <a:schemeClr val="tx1"/>
                </a:solidFill>
              </a:rPr>
              <a:t>»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643314"/>
            <a:ext cx="8215370" cy="178595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от 17 ноября 2011 года № 431 «Об утверждении Правил в области племенного животноводства «Виды организаций, осуществляющих деятельность в области племенного животноводства» и о признании утратившими силу приказов Минсельхоза России»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3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15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138896"/>
          <a:ext cx="8643999" cy="5361938"/>
        </p:xfrm>
        <a:graphic>
          <a:graphicData uri="http://schemas.openxmlformats.org/drawingml/2006/table">
            <a:tbl>
              <a:tblPr/>
              <a:tblGrid>
                <a:gridCol w="3076538"/>
                <a:gridCol w="1799287"/>
                <a:gridCol w="1108285"/>
                <a:gridCol w="916560"/>
                <a:gridCol w="653748"/>
                <a:gridCol w="1089581"/>
              </a:tblGrid>
              <a:tr h="934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latin typeface="Arial Cyr"/>
                        </a:rPr>
                        <a:t>Племенной</a:t>
                      </a:r>
                      <a:r>
                        <a:rPr lang="ru-RU" sz="2800" b="1" i="0" u="none" strike="noStrike" baseline="0" dirty="0" smtClean="0">
                          <a:latin typeface="Arial Cyr"/>
                        </a:rPr>
                        <a:t> завод</a:t>
                      </a:r>
                      <a:endParaRPr lang="ru-RU" sz="2800" b="1" i="0" u="none" strike="noStrike" dirty="0">
                        <a:latin typeface="Arial Cyr"/>
                      </a:endParaRP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latin typeface="Arial Cyr"/>
                        </a:rPr>
                        <a:t>Район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 Cyr"/>
                        </a:rPr>
                        <a:t>Поголовье коров, закончивших лактацию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 Cyr"/>
                        </a:rPr>
                        <a:t>Коров с удоем свыше 7000 кг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 Cyr"/>
                        </a:rPr>
                        <a:t>Занимаемое место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голов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%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СПК-СХА (к-з) «Лекминский»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Слободской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303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287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95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1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598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"Красное Знамя" черно-пестрая порода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Куменский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1248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1073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86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2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племзавод    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"Гарский"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Оричевский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375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322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86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3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ОАО  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племзавод  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"Октябрьский"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Куменский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1613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1259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78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4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ООО "АФ Адышево"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Оричевский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700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488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70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98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ЗАО Агрокомбинат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племзавод  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"Красногорский"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г. Киров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1558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1070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69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6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Arial Cyr"/>
                        </a:rPr>
                        <a:t>ОАО "Агрофирма Среднеивкино"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Верхошижемский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918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567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62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7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племзавод 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"Новый"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Зуевский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843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488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58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8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ФГУП Кировская лугоболотная опытная станция Россельхозакадемии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Оричевский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315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175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56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9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СХПК "Искра"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Оричевский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345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182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53</a:t>
                      </a:r>
                    </a:p>
                  </a:txBody>
                  <a:tcPr marL="7249" marR="7249" marT="7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Arial Cyr"/>
                        </a:rPr>
                        <a:t>10</a:t>
                      </a:r>
                    </a:p>
                  </a:txBody>
                  <a:tcPr marL="7249" marR="7249" marT="72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14287"/>
          <a:ext cx="8501122" cy="642944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321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 Cyr"/>
                        </a:rPr>
                        <a:t>РЕЙТИНГ</a:t>
                      </a:r>
                    </a:p>
                  </a:txBody>
                  <a:tcPr marL="8759" marR="8759" marT="8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 Cyr"/>
                        </a:rPr>
                        <a:t>по наличию коров с удоем свыше 7000 кг в 2013 году</a:t>
                      </a:r>
                    </a:p>
                  </a:txBody>
                  <a:tcPr marL="8759" marR="8759" marT="8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28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16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1071544"/>
          <a:ext cx="8358247" cy="4800365"/>
        </p:xfrm>
        <a:graphic>
          <a:graphicData uri="http://schemas.openxmlformats.org/drawingml/2006/table">
            <a:tbl>
              <a:tblPr/>
              <a:tblGrid>
                <a:gridCol w="2714645"/>
                <a:gridCol w="1428760"/>
                <a:gridCol w="1500198"/>
                <a:gridCol w="857256"/>
                <a:gridCol w="857256"/>
                <a:gridCol w="1000132"/>
              </a:tblGrid>
              <a:tr h="7858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Племенной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репродуктор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Район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Поголовье коров, закончивших лактацию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Коров с удоем свыше 7000 кг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Занимаемое место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голов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%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ЗАО "АФ "Дороничи""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Arial Cyr"/>
                        </a:rPr>
                        <a:t>Киров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872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725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83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1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65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ТнаВ "Россохин и Компания Новомедянское"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Юрьянский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269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205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76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2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665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"Красная Знамя"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айрширская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порода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Куменский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28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68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3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32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"Березниковский"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Куменский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516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330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64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4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454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Arial Cyr"/>
                        </a:rPr>
                        <a:t>ООО "Пригородное"</a:t>
                      </a: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Arial Cyr"/>
                        </a:rPr>
                        <a:t>Орловский</a:t>
                      </a: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577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344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60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5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45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 "Пустоши"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Оричевский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237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136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57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6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45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ООО "Агрофирма"Бобино-М"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Слободской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418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218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52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7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45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СПК «Красная Талица»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Слободской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611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290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8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Arial Cyr"/>
                        </a:rPr>
                        <a:t>ООО "Агрофирма "Подгорцы"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Юрьянский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807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382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 Cyr"/>
                        </a:rPr>
                        <a:t>47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9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14290"/>
          <a:ext cx="8286808" cy="71438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 Cyr"/>
                        </a:rPr>
                        <a:t>РЕЙТИНГ</a:t>
                      </a:r>
                    </a:p>
                  </a:txBody>
                  <a:tcPr marL="8759" marR="8759" marT="8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 Cyr"/>
                        </a:rPr>
                        <a:t>по наличию коров с удоем свыше 7000 кг в 2013 году</a:t>
                      </a:r>
                    </a:p>
                  </a:txBody>
                  <a:tcPr marL="8759" marR="8759" marT="87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857892"/>
          <a:ext cx="8358246" cy="496115"/>
        </p:xfrm>
        <a:graphic>
          <a:graphicData uri="http://schemas.openxmlformats.org/drawingml/2006/table">
            <a:tbl>
              <a:tblPr/>
              <a:tblGrid>
                <a:gridCol w="2714644"/>
                <a:gridCol w="1428760"/>
                <a:gridCol w="1500198"/>
                <a:gridCol w="857256"/>
                <a:gridCol w="857256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Arial Cyr"/>
                        </a:rPr>
                        <a:t>СПК     «Конып»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Arial Cyr"/>
                        </a:rPr>
                        <a:t>Кирово-Чепецкий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382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171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 Cyr"/>
                        </a:rPr>
                        <a:t>45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latin typeface="Arial Cyr"/>
                        </a:rPr>
                        <a:t>10</a:t>
                      </a:r>
                      <a:endParaRPr lang="ru-RU" sz="2000" b="1" i="0" u="none" strike="noStrike" dirty="0">
                        <a:latin typeface="Arial Cyr"/>
                      </a:endParaRPr>
                    </a:p>
                  </a:txBody>
                  <a:tcPr marL="8435" marR="8435" marT="8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654032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Выход телят по годам в племенных заводах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358247" cy="53733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30920"/>
                <a:gridCol w="1685696"/>
                <a:gridCol w="913086"/>
                <a:gridCol w="913086"/>
                <a:gridCol w="842848"/>
                <a:gridCol w="772611"/>
              </a:tblGrid>
              <a:tr h="43284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 завод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8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племзавод «Октябрьский»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Куменский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ПЗ «Новый»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82,7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«Племзавод Мухинский»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племзавод «Гарский»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224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ФГУП Кировская лугоболотная опытная</a:t>
                      </a:r>
                      <a:r>
                        <a:rPr lang="ru-RU" sz="1400" b="1" baseline="0" dirty="0" smtClean="0"/>
                        <a:t> станция Россельхозакадемии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«Племзавод «Луговой»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СХПК им. Кирова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«Адышево»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224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Агрокомбинат племзавод «Красногорский» 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3284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СХПК «Искра»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3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17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28609"/>
          <a:ext cx="8572560" cy="47707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3763"/>
                <a:gridCol w="1728919"/>
                <a:gridCol w="936498"/>
                <a:gridCol w="936498"/>
                <a:gridCol w="864461"/>
                <a:gridCol w="792421"/>
              </a:tblGrid>
              <a:tr h="52426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 завод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29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242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племзавод «Соколовка»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CC">
                            <a:shade val="30000"/>
                            <a:satMod val="115000"/>
                          </a:srgbClr>
                        </a:gs>
                        <a:gs pos="50000">
                          <a:srgbClr val="00FFCC">
                            <a:shade val="67500"/>
                            <a:satMod val="115000"/>
                          </a:srgbClr>
                        </a:gs>
                        <a:gs pos="100000">
                          <a:srgbClr val="00FFCC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42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«Агрофирма «Среднеивкино»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Верхошижемский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8389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ордена Ленина племзавод «Красный Октябрь»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Куменский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42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племзавод «Пижанский»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Пижанский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549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«Красное Знамя»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Куменский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42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СПК-СХА (к-з) «Лекминский»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4261">
                <a:tc gridSpan="2">
                  <a:txBody>
                    <a:bodyPr/>
                    <a:lstStyle/>
                    <a:p>
                      <a:r>
                        <a:rPr lang="ru-RU" sz="2400" b="1" dirty="0" smtClean="0"/>
                        <a:t>По племенным заводам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85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80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81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80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shade val="30000"/>
                            <a:satMod val="115000"/>
                          </a:srgbClr>
                        </a:gs>
                        <a:gs pos="50000">
                          <a:srgbClr val="66FFFF">
                            <a:shade val="67500"/>
                            <a:satMod val="115000"/>
                          </a:srgbClr>
                        </a:gs>
                        <a:gs pos="100000">
                          <a:srgbClr val="66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Динамика надоев молока в сельхозорганизациях Кировской области, Российской Федерации, килограмм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3</a:t>
            </a:r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2800" b="1" dirty="0" smtClean="0"/>
              <a:t>Показатели хорошего воспроизводства стада КРС на каждый день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90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543560"/>
                <a:gridCol w="2686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</a:t>
                      </a:r>
                      <a:r>
                        <a:rPr lang="ru-RU" b="1" baseline="0" dirty="0" smtClean="0"/>
                        <a:t> Осемененных, но не проверенных на стельность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Стельных</a:t>
                      </a:r>
                      <a:endParaRPr lang="ru-RU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Послеродовой период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Бесплодных</a:t>
                      </a:r>
                      <a:endParaRPr lang="ru-RU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Дойных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80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 запуске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18</a:t>
            </a:r>
            <a:endParaRPr lang="ru-RU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Выход телят по годам в племенных репродукторах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214438"/>
          <a:ext cx="8715435" cy="55562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89847"/>
                <a:gridCol w="1868674"/>
                <a:gridCol w="971710"/>
                <a:gridCol w="896963"/>
                <a:gridCol w="971710"/>
                <a:gridCol w="1016531"/>
              </a:tblGrid>
              <a:tr h="36164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 репродуктор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6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ООО «Суворовское»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Белохолуницкий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96,7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СХА им. Ленина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 «Корюгино»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 «Березниковский»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Куменский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ООО СХП «Закаринье»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ПСПК «Краснопольский»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87,3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 «Восход»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Белохолуницкий</a:t>
                      </a:r>
                      <a:endParaRPr lang="ru-RU" sz="1600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 «Рассвет»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Арбажский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86,8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1849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ОАО Агрофирма «Смаиль»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Малмыжский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328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 племколхоз «Шварихинский»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Нолинский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328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СПК-СА (колхоз) «Зерновой» 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Малмыжский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Выход телят по годам в племенных репродукторах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785793"/>
          <a:ext cx="8786874" cy="5865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37037"/>
                <a:gridCol w="1494376"/>
                <a:gridCol w="971344"/>
                <a:gridCol w="1046064"/>
                <a:gridCol w="896625"/>
                <a:gridCol w="941428"/>
              </a:tblGrid>
              <a:tr h="3819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 репродуктор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9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Агрофирма</a:t>
                      </a:r>
                      <a:r>
                        <a:rPr lang="ru-RU" sz="1600" b="1" baseline="0" dirty="0" smtClean="0"/>
                        <a:t> «Бобино-М»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057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«Строитель»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Уржумский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«Агрофирма «Дороничи»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79,4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79,3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79,2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(колхоз) «Сунский»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057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«Подгорцы»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Юрьянский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«Коршик»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7689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Агрофирма «Пригородная»</a:t>
                      </a:r>
                      <a:endParaRPr lang="ru-RU" sz="16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Орловский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rgbClr val="66FFCC">
                            <a:shade val="30000"/>
                            <a:satMod val="115000"/>
                          </a:srgbClr>
                        </a:gs>
                        <a:gs pos="50000">
                          <a:srgbClr val="66FFCC">
                            <a:shade val="67500"/>
                            <a:satMod val="115000"/>
                          </a:srgbClr>
                        </a:gs>
                        <a:gs pos="100000">
                          <a:srgbClr val="66FF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«Пустоши»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ПСПК «Истобенский»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9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ТнаВ «Новомедянское»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Юрьянский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236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«Конып»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Кирово-Чепецкий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58259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Выход телят по годам в племенных репродукторах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1039734"/>
          <a:ext cx="8572530" cy="5606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17294"/>
                <a:gridCol w="1842037"/>
                <a:gridCol w="991866"/>
                <a:gridCol w="921020"/>
                <a:gridCol w="921020"/>
                <a:gridCol w="779293"/>
              </a:tblGrid>
              <a:tr h="39622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 репродуктор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ФПСХ «Усовы»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Оричевский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«Мокинское»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85,6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84,2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«Заречье»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417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«Новый путь»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Орловский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84,9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«Красная</a:t>
                      </a:r>
                      <a:r>
                        <a:rPr lang="ru-RU" sz="1600" b="1" baseline="0" dirty="0" smtClean="0"/>
                        <a:t> Талица»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«Мухино»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Зуевский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89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колхоз</a:t>
                      </a:r>
                      <a:r>
                        <a:rPr lang="ru-RU" sz="1600" b="1" baseline="0" dirty="0" smtClean="0"/>
                        <a:t> «Большевик»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«Майский»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Нолинский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75,3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«Быданово»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Белохолуницкий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84,6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83,8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85,3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622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колхоз «Искра»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Котельнический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78,5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417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«Колхоз «Путь Ленина»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Котельнический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Выход телят по годам в племенных репродукторах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5"/>
          <a:ext cx="8215370" cy="27146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03911"/>
                <a:gridCol w="1676619"/>
                <a:gridCol w="978026"/>
                <a:gridCol w="838309"/>
                <a:gridCol w="908168"/>
                <a:gridCol w="810337"/>
              </a:tblGrid>
              <a:tr h="4355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Племенной</a:t>
                      </a:r>
                      <a:r>
                        <a:rPr lang="ru-RU" baseline="0" dirty="0" smtClean="0"/>
                        <a:t> репродуктор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 телят на 100 коров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55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35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ОАО</a:t>
                      </a:r>
                      <a:r>
                        <a:rPr lang="ru-RU" b="1" baseline="0" dirty="0" smtClean="0"/>
                        <a:t> «Ижевское»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Пижанский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ЗАО «Зыковское»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Нолинский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5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ОАО «Ахмановское»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Пижанский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6963">
                <a:tc gridSpan="2">
                  <a:txBody>
                    <a:bodyPr/>
                    <a:lstStyle/>
                    <a:p>
                      <a:r>
                        <a:rPr lang="ru-RU" sz="2400" b="1" dirty="0" smtClean="0"/>
                        <a:t>По племенным репродукторам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85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84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82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80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00FFFF">
                            <a:shade val="30000"/>
                            <a:satMod val="115000"/>
                          </a:srgbClr>
                        </a:gs>
                        <a:gs pos="50000">
                          <a:srgbClr val="00FFFF">
                            <a:shade val="67500"/>
                            <a:satMod val="115000"/>
                          </a:srgbClr>
                        </a:gs>
                        <a:gs pos="100000">
                          <a:srgbClr val="00FF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4429132"/>
          <a:ext cx="83105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10"/>
                <a:gridCol w="1000132"/>
                <a:gridCol w="857256"/>
                <a:gridCol w="928694"/>
                <a:gridCol w="80958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 племенным хозяйствам области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654032"/>
          </a:xfr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племенного молодняка организациями области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2013 году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7"/>
          <a:ext cx="8786875" cy="55527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80941"/>
                <a:gridCol w="1728566"/>
                <a:gridCol w="936307"/>
                <a:gridCol w="1080353"/>
                <a:gridCol w="936307"/>
                <a:gridCol w="1224401"/>
              </a:tblGrid>
              <a:tr h="38167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Племенной завод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Район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Реализовано племмолодняка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Увеличили коров на 01.01.2014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2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т.ч. за пределы области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100 коров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</a:t>
                      </a:r>
                      <a:r>
                        <a:rPr lang="ru-RU" sz="1400" b="1" baseline="0" dirty="0" smtClean="0"/>
                        <a:t> племзавод «Гарский»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 </a:t>
                      </a:r>
                      <a:endParaRPr lang="ru-RU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111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71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23,6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25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ФГУП Кировская лугоболотная опытная</a:t>
                      </a:r>
                      <a:r>
                        <a:rPr lang="ru-RU" sz="1400" b="1" baseline="0" dirty="0" smtClean="0"/>
                        <a:t> станция Россельхозакадемии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Агрокомбинат племзавод «Красногорский»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198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168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10,7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СХПК им. Кирова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102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10,6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племзавод «Октябрьский»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10,4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СПК-СХА (к-з) «Лекминский»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10,3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СХПК «Искра»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44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10,1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</a:t>
                      </a:r>
                      <a:r>
                        <a:rPr lang="ru-RU" sz="1400" b="1" baseline="0" dirty="0" smtClean="0"/>
                        <a:t> «Адышево»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10,1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ПЗ «Новый»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9,7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67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ордена Ленина племзавод «Красный Октябрь»</a:t>
                      </a:r>
                      <a:endParaRPr lang="ru-RU" sz="14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122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122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9,6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7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19</a:t>
            </a:r>
            <a:endParaRPr lang="ru-RU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572559" cy="57723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30788"/>
                <a:gridCol w="1577195"/>
                <a:gridCol w="960718"/>
                <a:gridCol w="1034619"/>
                <a:gridCol w="960718"/>
                <a:gridCol w="1108521"/>
              </a:tblGrid>
              <a:tr h="50974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Племенной завод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Район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Реализовано племмолодняка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Увеличили коров на 01.01.2014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3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т.ч. за пределы области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100 коров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племзавод «Соколовка»</a:t>
                      </a:r>
                      <a:endParaRPr lang="ru-RU" sz="16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89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8,9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«Племзавод «Мухинский»</a:t>
                      </a:r>
                      <a:endParaRPr lang="ru-RU" sz="16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88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88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8,6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rgbClr val="FCDDCF"/>
                    </a:solidFill>
                  </a:tcPr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«Племзавод «Луговой»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5,1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племзавод «Пижанский»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4,6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«Агрофирма Среднеивкино»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Верхошижемский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0</a:t>
                      </a:r>
                      <a:endParaRPr lang="ru-RU" sz="18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115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29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«Красное Знамя»</a:t>
                      </a:r>
                      <a:endParaRPr lang="ru-RU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147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7294">
                <a:tc gridSpan="2">
                  <a:txBody>
                    <a:bodyPr/>
                    <a:lstStyle/>
                    <a:p>
                      <a:r>
                        <a:rPr lang="ru-RU" sz="2400" b="1" dirty="0" smtClean="0"/>
                        <a:t>По племенным заводам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1287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732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8,3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433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племенного молодняка организациями области в 2013 году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3000"/>
          <a:ext cx="8643970" cy="55234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37265"/>
                <a:gridCol w="1620453"/>
                <a:gridCol w="928694"/>
                <a:gridCol w="1124553"/>
                <a:gridCol w="936433"/>
                <a:gridCol w="1296572"/>
              </a:tblGrid>
              <a:tr h="39932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Племенной репродуктор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Район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Реализовано  племмолодняка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Увеличили коров на 01.01.2014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87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т.ч. за пределы области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100 коров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«Корюгино»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21,8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ПСПК «Краснопольский»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125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125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19,8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ТнаВ «Новомедянское»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19,1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«Березниковский»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Куменский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17,6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«Майский»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16,7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(колхоз)</a:t>
                      </a:r>
                      <a:r>
                        <a:rPr lang="ru-RU" sz="1400" b="1" baseline="0" dirty="0" smtClean="0"/>
                        <a:t> «Сунский»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колхоз «Большевик»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Сунский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15,7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«Восход»</a:t>
                      </a:r>
                      <a:endParaRPr lang="ru-RU" sz="1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«Подгорцы»</a:t>
                      </a:r>
                      <a:endParaRPr lang="ru-RU" sz="1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Юрьянский</a:t>
                      </a:r>
                      <a:endParaRPr lang="ru-RU" sz="1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89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13,3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Агрофирма «Пригородная»</a:t>
                      </a:r>
                      <a:endParaRPr lang="ru-RU" sz="1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73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13,3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64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93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Агрофирма «Смаиль»</a:t>
                      </a:r>
                      <a:endParaRPr lang="ru-RU" sz="1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12,9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42857"/>
          <a:ext cx="8858310" cy="656850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28957"/>
                <a:gridCol w="1538056"/>
                <a:gridCol w="984256"/>
                <a:gridCol w="1211393"/>
                <a:gridCol w="981203"/>
                <a:gridCol w="1214445"/>
              </a:tblGrid>
              <a:tr h="33103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Племенной репродуктор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Район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Реализовано племмолодняка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Увеличили</a:t>
                      </a:r>
                      <a:r>
                        <a:rPr lang="ru-RU" sz="1400" baseline="0" dirty="0" smtClean="0"/>
                        <a:t> коров на 01.01.2014</a:t>
                      </a:r>
                      <a:r>
                        <a:rPr lang="ru-RU" sz="1400" dirty="0" smtClean="0"/>
                        <a:t>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76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т.ч. за пределы</a:t>
                      </a:r>
                      <a:r>
                        <a:rPr lang="ru-RU" sz="1400" b="1" baseline="0" dirty="0" smtClean="0"/>
                        <a:t> области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100 коров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7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«Красная Талица»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12,5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642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ФПСХ «Усовы»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38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12,3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-10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76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«Пустоши»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11,2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90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колхоз «Искра»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130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11,2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4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«Агрофирма «Дороничи»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11,1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5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племколхоз «Шварихинский»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43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10,8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335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«Зыковское»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Нолинский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10,6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-40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64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«Строитель»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Уржумский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10,3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64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ПСПК «Истобенский»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46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46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10,1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78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«Бобино-М»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b="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609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СПК-СА (колхоз) «Зерновой»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Малмыжский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9072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СХА им. Ленина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62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535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«Рассвет»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Арбажский</a:t>
                      </a:r>
                      <a:endParaRPr lang="ru-RU" sz="14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501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«Конып»</a:t>
                      </a:r>
                      <a:endParaRPr lang="ru-RU" sz="1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Кирово-Чепецкий</a:t>
                      </a:r>
                      <a:endParaRPr lang="ru-RU" sz="12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5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«Суворовское»</a:t>
                      </a:r>
                      <a:endParaRPr lang="ru-RU" sz="1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37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8,8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</a:t>
                      </a:r>
                      <a:endParaRPr lang="ru-RU" sz="18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5"/>
          <a:ext cx="8572560" cy="64716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43206"/>
                <a:gridCol w="1571636"/>
                <a:gridCol w="987310"/>
                <a:gridCol w="1099046"/>
                <a:gridCol w="1099046"/>
                <a:gridCol w="1172316"/>
              </a:tblGrid>
              <a:tr h="440172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Племенной репродуктор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Район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Реализовано племмолодняка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Увеличили коров на 01.01.2014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99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т.ч. за пределы области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100 коров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50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СПК «Быданово»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Белохолуницкий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8,5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СП «Закаринье»</a:t>
                      </a:r>
                      <a:endParaRPr lang="ru-RU" sz="1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Слободской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8,2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4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«Новый путь»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Орловский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73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6,4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 «Коршик»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Оричевский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5,3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</a:t>
                      </a:r>
                      <a:endParaRPr lang="ru-RU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 «Заречье»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Киров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43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«Мокинское»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</a:t>
                      </a:r>
                      <a:endParaRPr lang="ru-RU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01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</a:t>
                      </a:r>
                      <a:r>
                        <a:rPr lang="ru-RU" sz="1400" b="1" baseline="0" dirty="0" smtClean="0"/>
                        <a:t> «Агрофирма «Мухино»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Зуевский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909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«Агрофирма</a:t>
                      </a:r>
                      <a:r>
                        <a:rPr lang="ru-RU" sz="1400" b="1" baseline="0" dirty="0" smtClean="0"/>
                        <a:t> «Колхоз «Путь Ленина»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Котельнический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«Ижевское»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ОАО «Ахмановское»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Пижанский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172">
                <a:tc gridSpan="2">
                  <a:txBody>
                    <a:bodyPr/>
                    <a:lstStyle/>
                    <a:p>
                      <a:r>
                        <a:rPr lang="ru-RU" sz="2000" b="1" dirty="0" smtClean="0"/>
                        <a:t>По племенным репродукторам</a:t>
                      </a:r>
                      <a:endParaRPr lang="ru-RU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2084</a:t>
                      </a:r>
                      <a:endParaRPr lang="ru-RU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929</a:t>
                      </a:r>
                      <a:endParaRPr lang="ru-RU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8,6</a:t>
                      </a:r>
                      <a:endParaRPr lang="ru-RU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445</a:t>
                      </a:r>
                      <a:endParaRPr lang="ru-RU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0172">
                <a:tc gridSpan="2">
                  <a:txBody>
                    <a:bodyPr/>
                    <a:lstStyle/>
                    <a:p>
                      <a:r>
                        <a:rPr lang="ru-RU" sz="2400" b="1" dirty="0" smtClean="0"/>
                        <a:t>По</a:t>
                      </a:r>
                      <a:r>
                        <a:rPr lang="ru-RU" sz="2400" b="1" baseline="0" dirty="0" smtClean="0"/>
                        <a:t> племенным хозяйствам области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3303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1593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8,2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878</a:t>
                      </a:r>
                      <a:endParaRPr lang="ru-RU" sz="2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Удельный вес разводимых пород в племенных хозяйствах, % 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58204" cy="455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4</a:t>
            </a:r>
            <a:endParaRPr lang="ru-RU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571504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План проведения плановых проверок на соответствие требованиям племенных организаций на 2014 год 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000106"/>
          <a:ext cx="8786874" cy="56610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139272"/>
                <a:gridCol w="1960707"/>
                <a:gridCol w="2686895"/>
              </a:tblGrid>
              <a:tr h="786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Племенная организация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проведения плановой проверки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«Подгорцы»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Юрьянский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03.03.2014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ПСПК «Истобенский»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Зуевский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10.04.2014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колхоз «Сунский»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Сунский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02.06.2014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«Новый путь»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Орловский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03.06.2014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«Пригородная»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Орловский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03.06.2014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«Ижевское»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Пижанский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01.07.2014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СПК-СА (колхоз) «Лекминский»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Слободской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30.07.2014</a:t>
                      </a:r>
                      <a:endParaRPr lang="ru-RU" sz="1800" b="1" dirty="0"/>
                    </a:p>
                  </a:txBody>
                  <a:tcPr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ФГУП СП «Нива» ФСИН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Верхошижемский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05.08.2014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СПК племколхоз «Шварихинский»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Нолинский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29.08.2014</a:t>
                      </a:r>
                      <a:endParaRPr lang="ru-RU" sz="1800" b="1" dirty="0"/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ЗАО Агрокомбинат племзавод «Красногорский»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Киров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10.09.2014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ООО «Агрофирма «Бобино-М»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Слободской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22.09.2014</a:t>
                      </a:r>
                      <a:endParaRPr lang="ru-RU" sz="1800" b="1" dirty="0"/>
                    </a:p>
                  </a:txBody>
                  <a:tcPr/>
                </a:tc>
              </a:tr>
              <a:tr h="39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ОАО «Мокинское»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Советский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01.10.2014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8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Слайд № 20</a:t>
            </a:r>
            <a:endParaRPr lang="ru-RU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29322" y="5214950"/>
            <a:ext cx="3071834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42862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Племенная база молочного скотоводства</a:t>
            </a: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158" y="785793"/>
          <a:ext cx="835821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46"/>
                <a:gridCol w="1162890"/>
                <a:gridCol w="1162890"/>
                <a:gridCol w="1090210"/>
                <a:gridCol w="1090179"/>
              </a:tblGrid>
              <a:tr h="3609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60950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Удельный вес племенных коров в общем маточном поголовье, %</a:t>
                      </a:r>
                      <a:endParaRPr lang="ru-RU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95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Российская Федерация</a:t>
                      </a:r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60950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Кировская область</a:t>
                      </a:r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30,5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35,4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40,6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40,9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31663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реализованного племенного молодняка крупного рогатого скота</a:t>
                      </a:r>
                      <a:r>
                        <a:rPr lang="ru-RU" b="1" baseline="0" dirty="0" smtClean="0"/>
                        <a:t> в расчете на 100 молочных коров, голов </a:t>
                      </a:r>
                      <a:endParaRPr lang="ru-RU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095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Российская Федерация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60950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Кировская область</a:t>
                      </a:r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10,9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10,9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9,2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8,8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племенных хозяйств в Кировской области</a:t>
                      </a:r>
                      <a:endParaRPr lang="ru-R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45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48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53</a:t>
                      </a:r>
                      <a:endParaRPr lang="ru-RU" sz="20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57158" y="4357694"/>
          <a:ext cx="832964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5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86742" cy="10001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Молочная продуктивность коров в племенных предприятиях Кировской области 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данным бонитировки)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472" y="1785926"/>
          <a:ext cx="392909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3438" y="1785926"/>
          <a:ext cx="40386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214546" y="1357298"/>
            <a:ext cx="5072098" cy="35719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ПЛЕМЕННЫЕ ЗАВОДЫ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135729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6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8162" cy="1071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Молочная продуктивность коров в племенных предприятиях Кировской области (по данным бонитировки)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928802"/>
          <a:ext cx="385765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928802"/>
          <a:ext cx="411003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000232" y="1428736"/>
            <a:ext cx="5357850" cy="4286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ПЛЕМЕННЫЕ РЕПРОДУКТОРЫ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128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7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племенных хозяйств по поголовью коров </a:t>
            </a:r>
            <a:br>
              <a:rPr lang="ru-RU" sz="2400" b="1" cap="all" dirty="0" smtClean="0">
                <a:ln w="90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2013 году</a:t>
            </a:r>
            <a:endParaRPr lang="ru-RU" sz="2400" b="1" cap="all" dirty="0">
              <a:ln w="90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135729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8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Градация племенных хозяйств по надоям молока на корову в 2013 году</a:t>
            </a:r>
            <a:endParaRPr lang="ru-RU" sz="28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35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Слайд № 9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1441</TotalTime>
  <Words>4069</Words>
  <Application>Microsoft Office PowerPoint</Application>
  <PresentationFormat>Экран (4:3)</PresentationFormat>
  <Paragraphs>1917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Тема</vt:lpstr>
      <vt:lpstr>Данные по итогам деятельности сельхозпредприятий</vt:lpstr>
      <vt:lpstr>Динамика надоев молока в сельхозорганизациях Кировской области, Российской Федерации, килограмм</vt:lpstr>
      <vt:lpstr>Удельный вес разводимых пород в племенных хозяйствах, % </vt:lpstr>
      <vt:lpstr>Племенная база молочного скотоводства</vt:lpstr>
      <vt:lpstr>Молочная продуктивность коров в племенных предприятиях Кировской области  (по данным бонитировки)</vt:lpstr>
      <vt:lpstr>Молочная продуктивность коров в племенных предприятиях Кировской области (по данным бонитировки)</vt:lpstr>
      <vt:lpstr>Структура племенных хозяйств по поголовью коров  в 2013 году</vt:lpstr>
      <vt:lpstr>Градация племенных хозяйств по надоям молока на корову в 2013 году</vt:lpstr>
      <vt:lpstr>Рейтинг по надою молока на 1 корову среди племенных хозяйств по годам</vt:lpstr>
      <vt:lpstr>Слайд 11</vt:lpstr>
      <vt:lpstr>По племенным заводам</vt:lpstr>
      <vt:lpstr>Слайд 13</vt:lpstr>
      <vt:lpstr>Слайд 14</vt:lpstr>
      <vt:lpstr>Слайд 15</vt:lpstr>
      <vt:lpstr>Производство молока в сельскохозяйственных предприятиях и племенных хозяйствах Кировской области по годам в тоннах</vt:lpstr>
      <vt:lpstr>Рентабельность молочного скотоводства в племенных предприятиях за 2013 год</vt:lpstr>
      <vt:lpstr>Слайд 18</vt:lpstr>
      <vt:lpstr>Слайд 19</vt:lpstr>
      <vt:lpstr>Слайд 20</vt:lpstr>
      <vt:lpstr>Фактическая выплата субсидий в 2013 году и плановая  на 2014 год</vt:lpstr>
      <vt:lpstr>Слайд 22</vt:lpstr>
      <vt:lpstr>Слайд 23</vt:lpstr>
      <vt:lpstr>Слайд 24</vt:lpstr>
      <vt:lpstr>Слайд 25</vt:lpstr>
      <vt:lpstr>Слайд 26</vt:lpstr>
      <vt:lpstr>Слайд 27</vt:lpstr>
      <vt:lpstr>Выход телят по годам в племенных заводах</vt:lpstr>
      <vt:lpstr>Слайд 29</vt:lpstr>
      <vt:lpstr>Показатели хорошего воспроизводства стада КРС на каждый день</vt:lpstr>
      <vt:lpstr>Выход телят по годам в племенных репродукторах</vt:lpstr>
      <vt:lpstr>Выход телят по годам в племенных репродукторах</vt:lpstr>
      <vt:lpstr>Выход телят по годам в племенных репродукторах</vt:lpstr>
      <vt:lpstr>Выход телят по годам в племенных репродукторах</vt:lpstr>
      <vt:lpstr>Реализация племенного молодняка организациями области  в 2013 году</vt:lpstr>
      <vt:lpstr>Слайд 36</vt:lpstr>
      <vt:lpstr>Реализация племенного молодняка организациями области в 2013 году</vt:lpstr>
      <vt:lpstr>Слайд 38</vt:lpstr>
      <vt:lpstr>Слайд 39</vt:lpstr>
      <vt:lpstr>План проведения плановых проверок на соответствие требованиям племенных организаций на 2014 год 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Shalaeva</dc:creator>
  <cp:lastModifiedBy>Shalaeva</cp:lastModifiedBy>
  <cp:revision>163</cp:revision>
  <dcterms:created xsi:type="dcterms:W3CDTF">2014-03-18T08:08:44Z</dcterms:created>
  <dcterms:modified xsi:type="dcterms:W3CDTF">2014-03-26T10:01:42Z</dcterms:modified>
</cp:coreProperties>
</file>