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26" r:id="rId4"/>
    <p:sldId id="332" r:id="rId5"/>
    <p:sldId id="333" r:id="rId6"/>
    <p:sldId id="327" r:id="rId7"/>
    <p:sldId id="334" r:id="rId8"/>
    <p:sldId id="335" r:id="rId9"/>
    <p:sldId id="336" r:id="rId10"/>
    <p:sldId id="337" r:id="rId11"/>
    <p:sldId id="338" r:id="rId12"/>
    <p:sldId id="341" r:id="rId13"/>
    <p:sldId id="340" r:id="rId14"/>
    <p:sldId id="342" r:id="rId15"/>
    <p:sldId id="343" r:id="rId16"/>
    <p:sldId id="344" r:id="rId17"/>
    <p:sldId id="345" r:id="rId18"/>
    <p:sldId id="30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FFFF"/>
    <a:srgbClr val="FFCCFF"/>
    <a:srgbClr val="CCFFCC"/>
    <a:srgbClr val="0066FF"/>
    <a:srgbClr val="CCFF33"/>
    <a:srgbClr val="00CC00"/>
    <a:srgbClr val="99CCFF"/>
    <a:srgbClr val="99000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 autoAdjust="0"/>
  </p:normalViewPr>
  <p:slideViewPr>
    <p:cSldViewPr>
      <p:cViewPr>
        <p:scale>
          <a:sx n="100" d="100"/>
          <a:sy n="100" d="100"/>
        </p:scale>
        <p:origin x="-3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FE0FE-F7F6-4161-8B4F-7DF71E2FA43B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3563-16A7-4990-8F78-8A3918488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91114-FF66-4CCC-90FA-9A7A2382F35E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B476-1ED7-400D-9A12-D3D54F6DB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B476-1ED7-400D-9A12-D3D54F6DBC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1B476-1ED7-400D-9A12-D3D54F6DBC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D2CE-1C34-4AF2-AC45-8D19609D8C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4D2CE-1C34-4AF2-AC45-8D19609D8C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4903-1FE9-44AC-A7C4-8412B73563D5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C1165-35A1-4B12-8756-A09583EC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6257924" cy="642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8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2844" y="4214818"/>
            <a:ext cx="6643734" cy="25003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 Black" pitchFamily="34" charset="0"/>
              </a:rPr>
              <a:t>Итоги работы отрасли животноводства в 2015 году. </a:t>
            </a:r>
            <a:endParaRPr lang="ru-RU" sz="28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организации, в которых продуктивность коров составила более 8 тыс. кг в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568954" cy="53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201"/>
                <a:gridCol w="1098584"/>
                <a:gridCol w="1098584"/>
                <a:gridCol w="1098585"/>
              </a:tblGrid>
              <a:tr h="9132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Надой молока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1 корову, кг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2015 в % к  2014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36484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90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ФГУП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«Кировская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лугоболотная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опытная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станция»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Оричевского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498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«Природа –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Агро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Немкого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5808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8239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141,9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820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СХПК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Кирова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Оричевского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42751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СХП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Елгань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Унинского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8044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8212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90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ОАО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Пижанский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Пижанского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5687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ОАО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Мухинский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Зуевского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7081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8016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113,2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90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ЗАО «Агрофирма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Среднеивкино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Верхошижемского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7881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Количество видов организаций, осуществляющих деятельность в области племенного животноводства на территории Кировской области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640960" cy="502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20080"/>
                <a:gridCol w="936104"/>
                <a:gridCol w="936104"/>
                <a:gridCol w="1296144"/>
                <a:gridCol w="1008112"/>
                <a:gridCol w="2088232"/>
              </a:tblGrid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Отрасль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Плем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заво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Плем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репро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дукторы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Плем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приятие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Селекцион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ный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центр (ассоциация по породе)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Гено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фондное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хозяйст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  учету, контролю, оценке уровня продуктивности и качества продукции, племенной ценности животных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Скотоводство: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Молочное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Мясное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Свиноводство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Коневодство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Звероводство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Пчеловодство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Производственные показатели племенных хозяйств в сравнении со средними областными показателями по сельскохозяйственным организациям 2015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98884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656184"/>
                <a:gridCol w="2376264"/>
                <a:gridCol w="15328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Наименование показателя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Племенные хозяйства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Сельскохозяйственные организации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%, +/-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Количество коров молочного направления продуктивности, тыс. голов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46,5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81,1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57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Произведено молока,</a:t>
                      </a:r>
                      <a:r>
                        <a:rPr lang="ru-RU" sz="2400" b="1" baseline="0" dirty="0" smtClean="0"/>
                        <a:t> тыс. тонн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338,4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526,6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64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Надоено молока на 1 корову, кг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7471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6545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+ 926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Перечень племенных организаций, у которых в 2016 году заканчивается свидетельство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032"/>
                <a:gridCol w="20265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 организации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 окончания</a:t>
                      </a:r>
                      <a:r>
                        <a:rPr lang="ru-RU" sz="2000" baseline="0" dirty="0" smtClean="0"/>
                        <a:t> действия свидетельства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СПК</a:t>
                      </a:r>
                      <a:r>
                        <a:rPr lang="ru-RU" sz="2000" b="1" dirty="0" smtClean="0"/>
                        <a:t> «</a:t>
                      </a:r>
                      <a:r>
                        <a:rPr lang="ru-RU" sz="2000" b="1" dirty="0" err="1" smtClean="0"/>
                        <a:t>Быданово</a:t>
                      </a:r>
                      <a:r>
                        <a:rPr lang="ru-RU" sz="2000" b="1" dirty="0" smtClean="0"/>
                        <a:t>»</a:t>
                      </a:r>
                      <a:endParaRPr lang="ru-RU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21.04.2016</a:t>
                      </a:r>
                      <a:endParaRPr lang="ru-RU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СПК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СХА</a:t>
                      </a:r>
                      <a:r>
                        <a:rPr lang="ru-RU" sz="2000" b="1" dirty="0" smtClean="0"/>
                        <a:t> (колхоз)</a:t>
                      </a:r>
                      <a:r>
                        <a:rPr lang="ru-RU" sz="2000" b="1" baseline="0" dirty="0" smtClean="0"/>
                        <a:t> «</a:t>
                      </a:r>
                      <a:r>
                        <a:rPr lang="ru-RU" sz="2000" b="1" baseline="0" dirty="0" err="1" smtClean="0"/>
                        <a:t>Лекминский</a:t>
                      </a:r>
                      <a:r>
                        <a:rPr lang="ru-RU" sz="2000" b="1" baseline="0" dirty="0" smtClean="0"/>
                        <a:t>»</a:t>
                      </a:r>
                      <a:endParaRPr lang="ru-RU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27.04.2016</a:t>
                      </a:r>
                      <a:endParaRPr lang="ru-RU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ООО «Агрофирма «Новый Путь»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01.06.2016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ОАО</a:t>
                      </a:r>
                      <a:r>
                        <a:rPr lang="ru-RU" sz="2000" b="1" dirty="0" smtClean="0"/>
                        <a:t> «</a:t>
                      </a:r>
                      <a:r>
                        <a:rPr lang="ru-RU" sz="2000" b="1" dirty="0" err="1" smtClean="0"/>
                        <a:t>Мокинское</a:t>
                      </a:r>
                      <a:r>
                        <a:rPr lang="ru-RU" sz="2000" b="1" dirty="0" smtClean="0"/>
                        <a:t>»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01.06.2016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ООО «Суворовское»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28.06.2016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ФГУП</a:t>
                      </a:r>
                      <a:r>
                        <a:rPr lang="ru-RU" sz="2000" b="1" dirty="0" smtClean="0"/>
                        <a:t> СП «Нива» </a:t>
                      </a:r>
                      <a:r>
                        <a:rPr lang="ru-RU" sz="2000" b="1" dirty="0" err="1" smtClean="0"/>
                        <a:t>ФСИН</a:t>
                      </a:r>
                      <a:r>
                        <a:rPr lang="ru-RU" sz="2000" b="1" dirty="0" smtClean="0"/>
                        <a:t> России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28.06.2016</a:t>
                      </a:r>
                      <a:endParaRPr lang="ru-RU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СПК</a:t>
                      </a:r>
                      <a:r>
                        <a:rPr lang="ru-RU" sz="2000" b="1" dirty="0" smtClean="0"/>
                        <a:t> «Красный Октябрь» (свиноводство)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24.10.2016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СПК</a:t>
                      </a:r>
                      <a:r>
                        <a:rPr lang="ru-RU" sz="2000" b="1" dirty="0" smtClean="0"/>
                        <a:t> «Красное Знамя» (</a:t>
                      </a:r>
                      <a:r>
                        <a:rPr lang="ru-RU" sz="2000" b="1" dirty="0" err="1" smtClean="0"/>
                        <a:t>КРС</a:t>
                      </a:r>
                      <a:r>
                        <a:rPr lang="ru-RU" sz="2000" b="1" dirty="0" smtClean="0"/>
                        <a:t> черно-пестрая порода)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28.11.2016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ООО «Агрофирма «Адышево»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23.12.2016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397000"/>
          <a:ext cx="82296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3032"/>
                <a:gridCol w="20265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СПК</a:t>
                      </a:r>
                      <a:r>
                        <a:rPr lang="ru-RU" sz="2000" b="1" dirty="0" smtClean="0"/>
                        <a:t> «Красный Октябрь»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24.10.2016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Количество проведенных проверок по племенному надзор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2"/>
                <a:gridCol w="1152128"/>
                <a:gridCol w="1152128"/>
                <a:gridCol w="1080120"/>
                <a:gridCol w="1162472"/>
              </a:tblGrid>
              <a:tr h="4606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проверок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штатном расписании отсутствует главный зоотехник-селекционер (зоотехник-селекционер) или учетчик по племенному делу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официально принятых методов племенного учета, идентификации, контроля продуктивности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проведения генетической экспертизы на достоверность происхождения животных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</a:rPr>
              <a:t>Технология доения коров</a:t>
            </a:r>
            <a:br>
              <a:rPr lang="ru-RU" dirty="0" smtClean="0">
                <a:latin typeface="Times New Roman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87208" cy="334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368152"/>
                <a:gridCol w="1656184"/>
                <a:gridCol w="1512168"/>
                <a:gridCol w="1368152"/>
              </a:tblGrid>
              <a:tr h="53265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В сельскохозяйственных</a:t>
                      </a:r>
                      <a:r>
                        <a:rPr lang="ru-RU" sz="2000" b="1" i="0" u="none" strike="noStrike" baseline="0" dirty="0" smtClean="0">
                          <a:latin typeface="Times New Roman"/>
                        </a:rPr>
                        <a:t> организациях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В племенных хозяйствах</a:t>
                      </a:r>
                      <a:endParaRPr lang="ru-RU" sz="20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2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голов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голов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630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В ведра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6812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0,04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В молокопровод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60706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72,17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31018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66,63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Доильный зал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15855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18,85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14902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32,01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Роботы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612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1,31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кормления коров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368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1584176"/>
                <a:gridCol w="1224136"/>
                <a:gridCol w="1584176"/>
                <a:gridCol w="1450504"/>
              </a:tblGrid>
              <a:tr h="86409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В сельскохозяйственных организациях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В племенных организациях</a:t>
                      </a:r>
                      <a:endParaRPr lang="ru-RU" sz="20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голов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голов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1112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Раздельная раздача компонентов рациона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25102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29,84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8054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17,30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1339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Полнорационная кормосмесь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59009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70,16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38498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82,70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содержания коров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5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046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/>
                        </a:rPr>
                        <a:t>В сельскохозяйственных организациях</a:t>
                      </a:r>
                      <a:endParaRPr lang="ru-RU" sz="2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В племенных организациях</a:t>
                      </a:r>
                      <a:endParaRPr lang="ru-RU" sz="20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голов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голов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Привязное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62100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73,83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28790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61,84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Беспривязное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22011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26,17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17762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38,16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Без выпаса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46885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55,74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20503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44,04</a:t>
                      </a:r>
                    </a:p>
                  </a:txBody>
                  <a:tcPr marL="9525" marR="9525" marT="9525" marB="0" anchor="ctr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929322" y="5214950"/>
            <a:ext cx="3071834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Благодарю за внимание!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500066"/>
          </a:xfrm>
          <a:solidFill>
            <a:srgbClr val="66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Производство продукции животноводства в 2015 году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714355"/>
          <a:ext cx="8906362" cy="4826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477"/>
                <a:gridCol w="912481"/>
                <a:gridCol w="785818"/>
                <a:gridCol w="857256"/>
                <a:gridCol w="785818"/>
                <a:gridCol w="857256"/>
                <a:gridCol w="857256"/>
                <a:gridCol w="870592"/>
                <a:gridCol w="963408"/>
              </a:tblGrid>
              <a:tr h="526616">
                <a:tc rowSpan="3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Хозяйства всех категорий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 том числе СХО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6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к 2014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к 2014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8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+/-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+/-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13165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Произведено скота и птицы на убой в живом весе, тыс. тонн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84,7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79,9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94,3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- 4,8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61,9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59,7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96,6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0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5425">
                <a:tc gridSpan="9"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 Black" pitchFamily="34" charset="0"/>
                        </a:rPr>
                        <a:t>В том числе: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46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Крупный рогатый</a:t>
                      </a:r>
                      <a:r>
                        <a:rPr lang="ru-RU" b="1" baseline="0" dirty="0" smtClean="0"/>
                        <a:t> скот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39,4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36,5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92,8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- 2,9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26,4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25,1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95,2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-1,3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2661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свиньи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37,2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37,4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100,7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+0,2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31,1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32,2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103,4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+</a:t>
                      </a:r>
                      <a:r>
                        <a:rPr lang="ru-RU" sz="1700" b="1" dirty="0" smtClean="0">
                          <a:latin typeface="Arial Black" pitchFamily="34" charset="0"/>
                        </a:rPr>
                        <a:t>1,1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661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птица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5,4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3,5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65,0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- 1,9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4,4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2,6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56,3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Arial Black" pitchFamily="34" charset="0"/>
                        </a:rPr>
                        <a:t>- </a:t>
                      </a:r>
                      <a:r>
                        <a:rPr lang="ru-RU" sz="1700" b="1" dirty="0" smtClean="0">
                          <a:latin typeface="Arial Black" pitchFamily="34" charset="0"/>
                        </a:rPr>
                        <a:t>1,8</a:t>
                      </a:r>
                      <a:endParaRPr lang="ru-RU" sz="1700" b="1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0" y="0"/>
            <a:ext cx="357158" cy="3571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14293"/>
          <a:ext cx="8680395" cy="642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928694"/>
                <a:gridCol w="785818"/>
                <a:gridCol w="857256"/>
                <a:gridCol w="714380"/>
                <a:gridCol w="331154"/>
                <a:gridCol w="526102"/>
                <a:gridCol w="343837"/>
                <a:gridCol w="584857"/>
                <a:gridCol w="201913"/>
                <a:gridCol w="787463"/>
                <a:gridCol w="832971"/>
              </a:tblGrid>
              <a:tr h="537713">
                <a:tc rowSpan="3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Хозяйства всех категорий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 том числе СХО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7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к 2014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к 2014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7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+/-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+/-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315684">
                <a:tc gridSpan="12">
                  <a:txBody>
                    <a:bodyPr/>
                    <a:lstStyle/>
                    <a:p>
                      <a:r>
                        <a:rPr lang="ru-RU" b="1" dirty="0" smtClean="0"/>
                        <a:t>Производство: 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30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Молока </a:t>
                      </a:r>
                      <a:r>
                        <a:rPr lang="ru-RU" sz="1600" b="1" dirty="0" err="1" smtClean="0"/>
                        <a:t>КРС</a:t>
                      </a:r>
                      <a:r>
                        <a:rPr lang="ru-RU" sz="1600" b="1" dirty="0" smtClean="0"/>
                        <a:t>, тыс. тонн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535,4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573,4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107,1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+ 38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483,3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526,6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109,0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+43,3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49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Яиц, млн. штук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428,9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463,9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108,1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+ 35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395,2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432,7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109,5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Black" pitchFamily="34" charset="0"/>
                        </a:rPr>
                        <a:t>+37,5</a:t>
                      </a:r>
                      <a:endParaRPr lang="ru-RU" sz="15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2314">
                <a:tc gridSpan="12">
                  <a:txBody>
                    <a:bodyPr/>
                    <a:lstStyle/>
                    <a:p>
                      <a:r>
                        <a:rPr lang="ru-RU" b="1" dirty="0" smtClean="0"/>
                        <a:t>Продуктивность скота и птицы в сельскохозяйственных</a:t>
                      </a:r>
                      <a:r>
                        <a:rPr lang="ru-RU" b="1" baseline="0" dirty="0" smtClean="0"/>
                        <a:t> организациях: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7713">
                <a:tc gridSpan="6"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Надой молока на одну корову, кг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6122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6536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106,8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+414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5268">
                <a:tc gridSpan="6"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Средняя яйценоскость</a:t>
                      </a:r>
                      <a:r>
                        <a:rPr lang="ru-RU" sz="2000" b="1" baseline="0" dirty="0" smtClean="0"/>
                        <a:t> одной курицы-несушки, штук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328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325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99,1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-3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68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Среднесуточный привес крупного рогатого скота, г</a:t>
                      </a:r>
                    </a:p>
                    <a:p>
                      <a:pPr algn="l"/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576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600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104,2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+24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1113">
                <a:tc gridSpan="6"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Свиней, г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518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541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104,2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+23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молока крупного рогатого скота, тыс. тонн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Сельхозорганизации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крупные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средние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196752"/>
          <a:ext cx="7776865" cy="5186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67"/>
                <a:gridCol w="1110981"/>
                <a:gridCol w="914925"/>
                <a:gridCol w="1031419"/>
                <a:gridCol w="946748"/>
                <a:gridCol w="1420125"/>
              </a:tblGrid>
              <a:tr h="9069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январь -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2014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Рейтинговое место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январь -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Рейтинговое место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в % к 2014 </a:t>
                      </a:r>
                    </a:p>
                  </a:txBody>
                  <a:tcPr marL="9525" marR="9525" marT="9525" marB="0" anchor="ctr"/>
                </a:tc>
              </a:tr>
              <a:tr h="4864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14364,9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14713,3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999,8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1031,9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 marL="9525" marR="9525" marT="9525" marB="0" anchor="ctr"/>
                </a:tc>
              </a:tr>
              <a:tr h="32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821,9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851,0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64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Удмуртская Республика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565,4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589,6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Московская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576,7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567,7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64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524,1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546,7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533,3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540,7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Алтайский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547,9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529,2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</a:tr>
              <a:tr h="32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526,6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2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Свердловская область 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491,1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499,2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323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Новосибирская область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Производство молока крупного рогатого скота, тыс. тонн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Сельхозорганизации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крупные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средние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196752"/>
          <a:ext cx="7704855" cy="5068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67"/>
                <a:gridCol w="1247453"/>
                <a:gridCol w="1295456"/>
                <a:gridCol w="1368152"/>
                <a:gridCol w="1152127"/>
              </a:tblGrid>
              <a:tr h="10340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январь -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2014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январь -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Рейтинговое место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в % к 2014 </a:t>
                      </a:r>
                    </a:p>
                  </a:txBody>
                  <a:tcPr marL="9525" marR="9525" marT="9525" marB="0" anchor="ctr"/>
                </a:tc>
              </a:tr>
              <a:tr h="6933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Приволжский</a:t>
                      </a:r>
                      <a:r>
                        <a:rPr lang="ru-RU" sz="1800" b="0" i="0" u="none" strike="noStrik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Федеральный округ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4579,7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4708,1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8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 Татарстан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999,8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1031,9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54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Удмуртская Республика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565,4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589,6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933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 Башкортостан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533,3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540,7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526,6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554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Нижегородская </a:t>
                      </a:r>
                      <a:r>
                        <a:rPr lang="ru-RU" sz="1800" b="0" i="0" u="none" strike="noStrike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445,9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447,0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Пермский край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352,4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369,5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4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</a:t>
                      </a:r>
                      <a:r>
                        <a:rPr lang="ru-RU" sz="1800" b="0" i="0" u="none" strike="noStrike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Мордовия</a:t>
                      </a:r>
                      <a:endParaRPr lang="ru-RU" sz="1800" b="0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282,4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299,6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71438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Поголовье скота и птицы в Кировской области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за 2014 год</a:t>
            </a:r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9661" y="1071546"/>
          <a:ext cx="8652819" cy="4905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157"/>
                <a:gridCol w="972078"/>
                <a:gridCol w="902645"/>
                <a:gridCol w="811182"/>
                <a:gridCol w="561049"/>
                <a:gridCol w="116840"/>
                <a:gridCol w="833211"/>
                <a:gridCol w="833211"/>
                <a:gridCol w="116840"/>
                <a:gridCol w="841526"/>
                <a:gridCol w="720080"/>
              </a:tblGrid>
              <a:tr h="594806">
                <a:tc rowSpan="3"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Хозяйства всех категорий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В том числе СХО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8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к 2014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2014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2015 к 2014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9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+/-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+/-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</a:tr>
              <a:tr h="401448">
                <a:tc gridSpan="11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Поголовье скота и птицы, тыс. голов 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10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 Black" pitchFamily="34" charset="0"/>
                        </a:rPr>
                        <a:t>Крупный рогатый скот</a:t>
                      </a:r>
                      <a:endParaRPr lang="ru-RU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236,3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237,5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100,5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1,2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209,4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212,5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101,5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3,1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55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 Black" pitchFamily="34" charset="0"/>
                        </a:rPr>
                        <a:t>В том числе: коровы</a:t>
                      </a:r>
                      <a:endParaRPr lang="ru-RU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92,9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94,1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101,3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1,2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82,2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84,1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102,3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1,9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48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 Black" pitchFamily="34" charset="0"/>
                        </a:rPr>
                        <a:t>Свиньи </a:t>
                      </a:r>
                      <a:endParaRPr lang="ru-RU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179,5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184,0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102,5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4,5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166,3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172,0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103,4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Black" pitchFamily="34" charset="0"/>
                        </a:rPr>
                        <a:t>5,7</a:t>
                      </a:r>
                      <a:endParaRPr lang="ru-RU" sz="1600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5511">
                <a:tc gridSpan="5">
                  <a:txBody>
                    <a:bodyPr/>
                    <a:lstStyle/>
                    <a:p>
                      <a:r>
                        <a:rPr lang="ru-RU" b="1" dirty="0" smtClean="0">
                          <a:latin typeface="Arial Black" pitchFamily="34" charset="0"/>
                        </a:rPr>
                        <a:t>Птица в сельскохозяйственных организациях, млн. голов</a:t>
                      </a:r>
                      <a:r>
                        <a:rPr lang="ru-RU" b="1" baseline="0" dirty="0" smtClean="0">
                          <a:latin typeface="Arial Black" pitchFamily="34" charset="0"/>
                        </a:rPr>
                        <a:t> </a:t>
                      </a:r>
                      <a:endParaRPr lang="ru-RU" b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1 ,7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- 0,3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0" y="0"/>
            <a:ext cx="571472" cy="4286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организации, увеличившие в 2015 году поголовье коров более чем на 100 голов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12776"/>
          <a:ext cx="8568954" cy="447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224136"/>
                <a:gridCol w="1080122"/>
              </a:tblGrid>
              <a:tr h="91328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Поголовье коров на начало года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2015 +/- к  2014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36484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01.01. 2014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01.01.2015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90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СХП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Поломское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Кирово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-Чепецкого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56875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ОАО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Мухинский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Зуевского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1120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1385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90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«Красное Знамя»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Куменского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2250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258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90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«Агрофирма «Мухино» Зуевского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1470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1617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906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«Новый» Зуевского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Надоено молока в расчете на 1 корову молочного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стада, кг  Крупные и средние сельскохозяйственные организации, кроме субъектов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малого предпринимательства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556792"/>
          <a:ext cx="7632848" cy="465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872208"/>
                <a:gridCol w="1512168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январь - </a:t>
                      </a: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2015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Рейтинговое место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Поголовье коров на 01.01.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5699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2150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8243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Калининградская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7731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г. Москва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7678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Архангельская область 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7133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Республика Карелия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7127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Вологодская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7060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Кировская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7025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Ярославская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6688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6624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126,5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Владимирская область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6095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Сельскохозяйственные организации, в которых продуктивность коров составила более 8 тыс. кг в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73446"/>
          <a:ext cx="8712968" cy="5221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4461"/>
                <a:gridCol w="1062557"/>
                <a:gridCol w="1133394"/>
                <a:gridCol w="1062556"/>
              </a:tblGrid>
              <a:tr h="9013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Надой молока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1 корову, кг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2015 в % к  2014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36006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0692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«Красное Знамя»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Куменского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(черно-пестрая порода)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9742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4234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«Агрофирма «Адышево»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Оричевского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630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«Красное Знамя»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Куменского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(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айрширская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порода)</a:t>
                      </a: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39261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Гарский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Оричевского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8704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36006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ЗАО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племзавод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«Октябрьский»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Куменского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8518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360064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ЗАО «Агрофирма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Дороничи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г. Киров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7060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8687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528596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СХА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(колхоз)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Лекминский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Слободского района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  <a:tr h="58959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СПК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Березниковский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Куменского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656" marR="90656" marT="45328" marB="45328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3852</TotalTime>
  <Words>1286</Words>
  <Application>Microsoft Office PowerPoint</Application>
  <PresentationFormat>Экран (4:3)</PresentationFormat>
  <Paragraphs>606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</vt:lpstr>
      <vt:lpstr>Производство продукции животноводства в 2015 году</vt:lpstr>
      <vt:lpstr>Слайд 3</vt:lpstr>
      <vt:lpstr>Производство молока крупного рогатого скота, тыс. тонн  Сельхозорганизации крупные, средние и малые </vt:lpstr>
      <vt:lpstr>Производство молока крупного рогатого скота, тыс. тонн  Сельхозорганизации крупные, средние и малые </vt:lpstr>
      <vt:lpstr>Поголовье скота и птицы в Кировской области  за 2014 год</vt:lpstr>
      <vt:lpstr>Сельскохозяйственные организации, увеличившие в 2015 году поголовье коров более чем на 100 голов</vt:lpstr>
      <vt:lpstr>Надоено молока в расчете на 1 корову молочного стада, кг  Крупные и средние сельскохозяйственные организации, кроме субъектов малого предпринимательства</vt:lpstr>
      <vt:lpstr>Сельскохозяйственные организации, в которых продуктивность коров составила более 8 тыс. кг в год</vt:lpstr>
      <vt:lpstr>Сельскохозяйственные организации, в которых продуктивность коров составила более 8 тыс. кг в год</vt:lpstr>
      <vt:lpstr>Количество видов организаций, осуществляющих деятельность в области племенного животноводства на территории Кировской области</vt:lpstr>
      <vt:lpstr>Производственные показатели племенных хозяйств в сравнении со средними областными показателями по сельскохозяйственным организациям 2015 год</vt:lpstr>
      <vt:lpstr>Перечень племенных организаций, у которых в 2016 году заканчивается свидетельство</vt:lpstr>
      <vt:lpstr>Количество проведенных проверок по племенному надзору</vt:lpstr>
      <vt:lpstr>Технология доения коров </vt:lpstr>
      <vt:lpstr>Технология кормления коров</vt:lpstr>
      <vt:lpstr>Технология содержания коров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Shalaeva</dc:creator>
  <cp:lastModifiedBy>Людмила В. Карпова</cp:lastModifiedBy>
  <cp:revision>430</cp:revision>
  <dcterms:created xsi:type="dcterms:W3CDTF">2014-03-18T08:08:44Z</dcterms:created>
  <dcterms:modified xsi:type="dcterms:W3CDTF">2016-04-22T11:04:40Z</dcterms:modified>
</cp:coreProperties>
</file>