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72" r:id="rId3"/>
    <p:sldId id="280" r:id="rId4"/>
    <p:sldId id="281" r:id="rId5"/>
    <p:sldId id="282" r:id="rId6"/>
    <p:sldId id="283" r:id="rId7"/>
    <p:sldId id="275" r:id="rId8"/>
    <p:sldId id="277" r:id="rId9"/>
    <p:sldId id="27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82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FEFC-B6C3-4BEE-A65C-85439D71708F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C2D3-92D1-4CCA-B0C4-79EDEEF02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FEFC-B6C3-4BEE-A65C-85439D71708F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C2D3-92D1-4CCA-B0C4-79EDEEF02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FEFC-B6C3-4BEE-A65C-85439D71708F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C2D3-92D1-4CCA-B0C4-79EDEEF02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FEFC-B6C3-4BEE-A65C-85439D71708F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C2D3-92D1-4CCA-B0C4-79EDEEF02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FEFC-B6C3-4BEE-A65C-85439D71708F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C2D3-92D1-4CCA-B0C4-79EDEEF02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FEFC-B6C3-4BEE-A65C-85439D71708F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C2D3-92D1-4CCA-B0C4-79EDEEF02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FEFC-B6C3-4BEE-A65C-85439D71708F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C2D3-92D1-4CCA-B0C4-79EDEEF02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FEFC-B6C3-4BEE-A65C-85439D71708F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C2D3-92D1-4CCA-B0C4-79EDEEF02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FEFC-B6C3-4BEE-A65C-85439D71708F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C2D3-92D1-4CCA-B0C4-79EDEEF02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FEFC-B6C3-4BEE-A65C-85439D71708F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C2D3-92D1-4CCA-B0C4-79EDEEF02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FEFC-B6C3-4BEE-A65C-85439D71708F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C2D3-92D1-4CCA-B0C4-79EDEEF02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8FEFC-B6C3-4BEE-A65C-85439D71708F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2C2D3-92D1-4CCA-B0C4-79EDEEF02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48680"/>
            <a:ext cx="7704855" cy="6120680"/>
          </a:xfrm>
        </p:spPr>
      </p:pic>
      <p:sp>
        <p:nvSpPr>
          <p:cNvPr id="5" name="Скругленный прямоугольник 4"/>
          <p:cNvSpPr/>
          <p:nvPr/>
        </p:nvSpPr>
        <p:spPr>
          <a:xfrm rot="10800000" flipV="1">
            <a:off x="971600" y="638952"/>
            <a:ext cx="4680520" cy="11738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Анализ бонитировки крупного рогатого скота за 2015 год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326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ПОРОДНЫЙ И КЛАССНЫЙ СОСТАВ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8885174"/>
              </p:ext>
            </p:extLst>
          </p:nvPr>
        </p:nvGraphicFramePr>
        <p:xfrm>
          <a:off x="214282" y="642925"/>
          <a:ext cx="8643998" cy="611708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63769"/>
                <a:gridCol w="1934083"/>
                <a:gridCol w="1800845"/>
                <a:gridCol w="1440677"/>
                <a:gridCol w="1404624"/>
              </a:tblGrid>
              <a:tr h="403607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Группы животных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пробонитировано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Распределение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классам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0775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Элита-рекорд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элита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класс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7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71777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71387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7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Т.Ч. КОРОВ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45537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45386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775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ЧЕРНО-ПЕСТРАЯ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6077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60338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59954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775">
                <a:tc>
                  <a:txBody>
                    <a:bodyPr/>
                    <a:lstStyle/>
                    <a:p>
                      <a:pPr algn="ctr"/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 т.ч. коров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38187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38042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775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ХОЛМОГОРСКАЯ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0360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7972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7968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607">
                <a:tc>
                  <a:txBody>
                    <a:bodyPr/>
                    <a:lstStyle/>
                    <a:p>
                      <a:pPr algn="ctr"/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 т.ч. коров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5058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5054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775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АЙРШИРСКАЯ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0360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2765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2763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607">
                <a:tc>
                  <a:txBody>
                    <a:bodyPr/>
                    <a:lstStyle/>
                    <a:p>
                      <a:pPr algn="ctr"/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 т.ч. коров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1836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1834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775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ИСТОБЕНСКАЯ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0360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660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660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607">
                <a:tc>
                  <a:txBody>
                    <a:bodyPr/>
                    <a:lstStyle/>
                    <a:p>
                      <a:pPr algn="ctr"/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 т.ч. коров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455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455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5212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/>
              <a:t>МОЛОЧНАЯ ПРОДУКТИВНОСТЬ ЗА 305 ДНЕЙ ЛАКТАЦИИ</a:t>
            </a:r>
            <a:br>
              <a:rPr lang="ru-RU" sz="2400" b="1" dirty="0" smtClean="0"/>
            </a:br>
            <a:r>
              <a:rPr lang="ru-RU" sz="2400" b="1" dirty="0" smtClean="0"/>
              <a:t> В ПЛЕМЕННЫХ ОРГАНИЗАЦИЯХ ОБЛАСТИ 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308369"/>
              </p:ext>
            </p:extLst>
          </p:nvPr>
        </p:nvGraphicFramePr>
        <p:xfrm>
          <a:off x="395536" y="2060848"/>
          <a:ext cx="8157593" cy="336842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80320"/>
                <a:gridCol w="1872208"/>
                <a:gridCol w="1645974"/>
                <a:gridCol w="1759091"/>
              </a:tblGrid>
              <a:tr h="72829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порода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продуктивность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Молочный жир,%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Молочный белок,%</a:t>
                      </a:r>
                      <a:endParaRPr lang="ru-RU" dirty="0"/>
                    </a:p>
                  </a:txBody>
                  <a:tcPr/>
                </a:tc>
              </a:tr>
              <a:tr h="880045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/>
                        <a:t>черно-пестрая</a:t>
                      </a:r>
                      <a:endParaRPr lang="ru-RU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8244</a:t>
                      </a:r>
                      <a:endParaRPr lang="ru-RU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4,02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3,15</a:t>
                      </a:r>
                      <a:endParaRPr lang="ru-RU" sz="2400" dirty="0"/>
                    </a:p>
                  </a:txBody>
                  <a:tcPr anchor="ctr"/>
                </a:tc>
              </a:tr>
              <a:tr h="88004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/>
                        <a:t>айрширская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7715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4,24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2,52</a:t>
                      </a:r>
                      <a:endParaRPr lang="ru-RU" sz="2400" dirty="0"/>
                    </a:p>
                  </a:txBody>
                  <a:tcPr anchor="ctr"/>
                </a:tc>
              </a:tr>
              <a:tr h="88004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холмогорская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7479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4,16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3,10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1442135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prstClr val="black"/>
                </a:solidFill>
              </a:rPr>
              <a:t>ПЛЕМЕННЫЕ ЗАВОДЫ</a:t>
            </a:r>
            <a:endParaRPr lang="ru-R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948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/>
              <a:t>МОЛОЧНАЯ ПРОДУКТИВНОСТЬ ЗА 305 ДНЕЙ ЛАКТАЦИИ </a:t>
            </a:r>
            <a:br>
              <a:rPr lang="ru-RU" sz="2400" b="1" dirty="0" smtClean="0"/>
            </a:br>
            <a:r>
              <a:rPr lang="ru-RU" sz="2400" b="1" dirty="0" smtClean="0"/>
              <a:t>В ПЛЕМЕННЫХ ОРГАНИЗАЦИЯХ ОБЛАСТИ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758129"/>
              </p:ext>
            </p:extLst>
          </p:nvPr>
        </p:nvGraphicFramePr>
        <p:xfrm>
          <a:off x="539552" y="1988840"/>
          <a:ext cx="8219256" cy="44327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76264"/>
                <a:gridCol w="2304256"/>
                <a:gridCol w="1800200"/>
                <a:gridCol w="1738536"/>
              </a:tblGrid>
              <a:tr h="88655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ПОРОДА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ПРОДУКТИВНОСТЬ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МОЛОЧНЫЙ ЖИР,%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МОЛОЧНЫЙ БЕЛОК,%</a:t>
                      </a:r>
                      <a:endParaRPr lang="ru-RU" sz="2000" dirty="0"/>
                    </a:p>
                  </a:txBody>
                  <a:tcPr/>
                </a:tc>
              </a:tr>
              <a:tr h="88655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ЧЕРНО-ПЕСТРАЯ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7283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4,13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3,18</a:t>
                      </a:r>
                      <a:endParaRPr lang="ru-RU" sz="2400" dirty="0"/>
                    </a:p>
                  </a:txBody>
                  <a:tcPr/>
                </a:tc>
              </a:tr>
              <a:tr h="88655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ХОЛМОГОРСКАЯ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6845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4,05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3,28</a:t>
                      </a:r>
                      <a:endParaRPr lang="ru-RU" sz="2400" dirty="0"/>
                    </a:p>
                  </a:txBody>
                  <a:tcPr/>
                </a:tc>
              </a:tr>
              <a:tr h="88655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АЙРШИРСКАЯ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6237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4,17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3,17</a:t>
                      </a:r>
                      <a:endParaRPr lang="ru-RU" sz="2400" dirty="0"/>
                    </a:p>
                  </a:txBody>
                  <a:tcPr/>
                </a:tc>
              </a:tr>
              <a:tr h="88655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ИСТОБЕНСКАЯ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5304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4,05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3,19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59632" y="1476445"/>
            <a:ext cx="720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prstClr val="black"/>
                </a:solidFill>
              </a:rPr>
              <a:t>ПЛЕМЕННЫЕ </a:t>
            </a:r>
            <a:r>
              <a:rPr lang="ru-RU" sz="2000" b="1" dirty="0" smtClean="0">
                <a:solidFill>
                  <a:prstClr val="black"/>
                </a:solidFill>
              </a:rPr>
              <a:t>РЕПРОДУКТОРЫ</a:t>
            </a:r>
            <a:endParaRPr lang="ru-RU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917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7277"/>
            <a:ext cx="828092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ПРОИЗВОДСТВЕННОЕ ИСПОЛЬЗОВАНИЕ КОРОВ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728772"/>
              </p:ext>
            </p:extLst>
          </p:nvPr>
        </p:nvGraphicFramePr>
        <p:xfrm>
          <a:off x="467544" y="2060848"/>
          <a:ext cx="8229599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008112"/>
                <a:gridCol w="936104"/>
                <a:gridCol w="936104"/>
                <a:gridCol w="1008112"/>
                <a:gridCol w="1008112"/>
                <a:gridCol w="1100807"/>
              </a:tblGrid>
              <a:tr h="77038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порода</a:t>
                      </a:r>
                      <a:endParaRPr lang="ru-RU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сервис-период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сухостойный период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выход</a:t>
                      </a:r>
                      <a:r>
                        <a:rPr lang="ru-RU" sz="2000" baseline="0" dirty="0" smtClean="0"/>
                        <a:t> живых телят на 100коров, голов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айрширская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129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130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78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холмогорская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130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132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81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черно-пестрая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144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141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79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 СРЕДНЕМ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141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139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79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03648" y="1340277"/>
            <a:ext cx="626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prstClr val="black"/>
                </a:solidFill>
              </a:rPr>
              <a:t>ПЛЕМЕННЫЕ ЗАВОДЫ</a:t>
            </a:r>
            <a:endParaRPr lang="ru-RU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378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/>
              <a:t>ПРОИЗВОДСТВЕННОЕ ИСПОЛЬЗОВАНИЕ КОРОВ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634883"/>
              </p:ext>
            </p:extLst>
          </p:nvPr>
        </p:nvGraphicFramePr>
        <p:xfrm>
          <a:off x="323528" y="2492896"/>
          <a:ext cx="8018507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864096"/>
                <a:gridCol w="936104"/>
                <a:gridCol w="1080120"/>
                <a:gridCol w="936104"/>
                <a:gridCol w="1152128"/>
                <a:gridCol w="11777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порода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сервис-период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сухостойный период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выход живых телят на 100 коров, голов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айрширская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130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81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холмогорская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126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131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80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черно-пестрая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135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140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81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истобенская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149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166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77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 СРЕДНЕМ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135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139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81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87062" y="1605548"/>
            <a:ext cx="6093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prstClr val="black"/>
                </a:solidFill>
              </a:rPr>
              <a:t>ПЛЕМЕННЫЕ РЕПРОДУКТОРЫ</a:t>
            </a:r>
            <a:endParaRPr lang="ru-RU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519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ОСЕМЕНЕНИЕ ТЕЛОК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8305803"/>
              </p:ext>
            </p:extLst>
          </p:nvPr>
        </p:nvGraphicFramePr>
        <p:xfrm>
          <a:off x="285721" y="1143000"/>
          <a:ext cx="8572558" cy="446295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65999"/>
                <a:gridCol w="1080120"/>
                <a:gridCol w="1944216"/>
                <a:gridCol w="1800200"/>
                <a:gridCol w="1982023"/>
              </a:tblGrid>
              <a:tr h="65484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ПОРОДА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В СТАДЕ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ЖИВАЯ МАССА ПРИ 1-ОМ ОСЕМЕНЕНИИ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ОСЕМЕНЕНО В ВОЗРАСТЕ ДО 18 МЕСЯЦЕВ, 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ОСЕМЕНЕНИЙ НА ОДНО ПЛОДОТВОРНОЕ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484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ЧЕРНО-ПЕСТРАЯ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13434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402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9720 – 72%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484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ХОЛМОГОРСКАЯ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1669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395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1404 – 84%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484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АЙРШИРСКАЯ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506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396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380 – 75%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484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ИСТОБЕНСКАЯ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367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113 – 93%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484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СРЕДНЕМ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15731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401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11617 – 74%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ПРОДУКТИВНОЕ ИСПОЛЬЗОВАНИЕ КОРОВ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10562526"/>
              </p:ext>
            </p:extLst>
          </p:nvPr>
        </p:nvGraphicFramePr>
        <p:xfrm>
          <a:off x="285720" y="1500175"/>
          <a:ext cx="4210080" cy="380053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83021"/>
                <a:gridCol w="1123699"/>
                <a:gridCol w="1403360"/>
              </a:tblGrid>
              <a:tr h="171445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Порода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возраст коров в отелах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возраст выбывших коров в отелах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61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Айрширская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61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Истобенская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61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Холмогорская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448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Черно-пестрая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5838564"/>
              </p:ext>
            </p:extLst>
          </p:nvPr>
        </p:nvGraphicFramePr>
        <p:xfrm>
          <a:off x="4648200" y="1500173"/>
          <a:ext cx="4352956" cy="372775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88836"/>
                <a:gridCol w="1213135"/>
                <a:gridCol w="1450985"/>
              </a:tblGrid>
              <a:tr h="163906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Порода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возраст коров в отелах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возраст выбывших коров в отелах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287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Айрширская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287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Истобенская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287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Холмогорская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708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Черно-пестрая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643042" y="857232"/>
            <a:ext cx="1785950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 год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86446" y="857232"/>
            <a:ext cx="1857388" cy="4286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 год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4348" y="5429264"/>
            <a:ext cx="3429024" cy="12858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области: средний возраст в отелах – 2,7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Средний возраст выбывших коров – 3,6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57752" y="5429264"/>
            <a:ext cx="3571900" cy="12858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области: средний возраст в отелах – 2,6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Средний возраст выбывших коров – 3,6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РЕАЛИЗАЦИЯ ПЛЕМЕННОГО МОЛОДНЯКА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906181"/>
              </p:ext>
            </p:extLst>
          </p:nvPr>
        </p:nvGraphicFramePr>
        <p:xfrm>
          <a:off x="457200" y="1214422"/>
          <a:ext cx="8229600" cy="394663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/>
                <a:gridCol w="2743200"/>
                <a:gridCol w="2743200"/>
              </a:tblGrid>
              <a:tr h="551093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ПОРОДА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КЛАССНОСТЬ РЕАЛИЗОВАННОГО ПЛЕМЕННОГО МОЛОДНЯКА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51093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ЭЛИТА-РЕКОРД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ЭЛИТА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109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ЧЕРНО-ПЕСТРАЯ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2848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109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ХОЛМОГОРСКАЯ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109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АЙРШИРСКАЯ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209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109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ИСТОБЕНСКАЯ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109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3346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</TotalTime>
  <Words>437</Words>
  <Application>Microsoft Office PowerPoint</Application>
  <PresentationFormat>Экран (4:3)</PresentationFormat>
  <Paragraphs>277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ПОРОДНЫЙ И КЛАССНЫЙ СОСТАВ </vt:lpstr>
      <vt:lpstr>МОЛОЧНАЯ ПРОДУКТИВНОСТЬ ЗА 305 ДНЕЙ ЛАКТАЦИИ  В ПЛЕМЕННЫХ ОРГАНИЗАЦИЯХ ОБЛАСТИ </vt:lpstr>
      <vt:lpstr>МОЛОЧНАЯ ПРОДУКТИВНОСТЬ ЗА 305 ДНЕЙ ЛАКТАЦИИ  В ПЛЕМЕННЫХ ОРГАНИЗАЦИЯХ ОБЛАСТИ</vt:lpstr>
      <vt:lpstr>ПРОИЗВОДСТВЕННОЕ ИСПОЛЬЗОВАНИЕ КОРОВ</vt:lpstr>
      <vt:lpstr>ПРОИЗВОДСТВЕННОЕ ИСПОЛЬЗОВАНИЕ КОРОВ</vt:lpstr>
      <vt:lpstr>ОСЕМЕНЕНИЕ ТЕЛОК</vt:lpstr>
      <vt:lpstr>ПРОДУКТИВНОЕ ИСПОЛЬЗОВАНИЕ КОРОВ</vt:lpstr>
      <vt:lpstr>РЕАЛИЗАЦИЯ ПЛЕМЕННОГО МОЛОДНЯКА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Породный и классный состав крупного рогатого скота (все категории хозяйств)</dc:title>
  <dc:creator>Shalaeva</dc:creator>
  <cp:lastModifiedBy>Татьяна В. Сысолятина</cp:lastModifiedBy>
  <cp:revision>162</cp:revision>
  <dcterms:created xsi:type="dcterms:W3CDTF">2014-12-10T13:51:43Z</dcterms:created>
  <dcterms:modified xsi:type="dcterms:W3CDTF">2016-04-19T13:46:21Z</dcterms:modified>
</cp:coreProperties>
</file>