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81" r:id="rId3"/>
    <p:sldId id="296" r:id="rId4"/>
    <p:sldId id="290" r:id="rId5"/>
    <p:sldId id="291" r:id="rId6"/>
    <p:sldId id="292" r:id="rId7"/>
    <p:sldId id="293" r:id="rId8"/>
    <p:sldId id="294" r:id="rId9"/>
    <p:sldId id="295" r:id="rId10"/>
    <p:sldId id="285" r:id="rId11"/>
    <p:sldId id="289" r:id="rId12"/>
    <p:sldId id="297" r:id="rId13"/>
    <p:sldId id="278" r:id="rId14"/>
    <p:sldId id="280" r:id="rId15"/>
    <p:sldId id="287" r:id="rId16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2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2B9FFF-663F-45B0-A589-AAB71BCA9A40}" type="datetimeFigureOut">
              <a:rPr lang="ru-RU" smtClean="0"/>
              <a:pPr/>
              <a:t>27.06.2024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274584-AE76-4B9D-94DC-8AEB262324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18080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27.06.2024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27.06.2024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27.06.2024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8458200" cy="147002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                                          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«Порядок проведения плановых проверок соблюдения условий предоставления средств областного бюджета на поддержку АПК,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 том числе за счет средств федерального бюджета, включая достижение результатов (целей)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их предоставления»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3928" y="4293096"/>
            <a:ext cx="4953000" cy="1752600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ru-RU" sz="1800" dirty="0" smtClean="0"/>
              <a:t>Министерство сельского хозяйства и продовольствия </a:t>
            </a:r>
            <a:r>
              <a:rPr lang="ru-RU" sz="1800" dirty="0"/>
              <a:t>Кировской области </a:t>
            </a:r>
          </a:p>
          <a:p>
            <a:pPr algn="r"/>
            <a:endParaRPr lang="ru-RU" sz="1800" dirty="0"/>
          </a:p>
          <a:p>
            <a:pPr algn="r"/>
            <a:r>
              <a:rPr lang="ru-RU" sz="1800" dirty="0" smtClean="0"/>
              <a:t>ведущий консультант отдела бухгалтерского учета и ревизионной работы</a:t>
            </a:r>
          </a:p>
          <a:p>
            <a:pPr algn="r"/>
            <a:r>
              <a:rPr lang="ru-RU" sz="1800" dirty="0" smtClean="0"/>
              <a:t>Меньшикова Ольга Валентиновна  </a:t>
            </a:r>
            <a:endParaRPr lang="ru-RU" sz="1800" dirty="0"/>
          </a:p>
        </p:txBody>
      </p:sp>
    </p:spTree>
    <p:extLst>
      <p:ext uri="{BB962C8B-B14F-4D97-AF65-F5344CB8AC3E}">
        <p14:creationId xmlns="" xmlns:p14="http://schemas.microsoft.com/office/powerpoint/2010/main" val="236786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496944" cy="72008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Действия ревизора при проведении проверки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507288" cy="5184576"/>
          </a:xfrm>
        </p:spPr>
        <p:txBody>
          <a:bodyPr>
            <a:normAutofit fontScale="25000" lnSpcReduction="20000"/>
          </a:bodyPr>
          <a:lstStyle/>
          <a:p>
            <a:pPr lvl="0"/>
            <a:endParaRPr lang="ru-RU" sz="38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подтверждение достоверности документов, представленных для получения бюджетных средств.</a:t>
            </a:r>
            <a:endParaRPr lang="ru-RU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           Достоверность договоров, актов, справок-расчетов и других документов, представленных получателем средств государственной поддержки, и соответствие их данных первичным бухгалтерским и иными документами.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ru-RU" sz="72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соблюдение условий и порядка предоставления бюджетных средств,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включая достижение результатов (целей) их предоставления, установленных при их предоставлении.</a:t>
            </a:r>
            <a:endParaRPr lang="ru-RU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            Наличие соглашений, заключенных между министерством сельского хозяйства и продовольствия Кировской области, администрацией муниципального  образования, получателем средств государственной поддержки.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            Наличие и полнота документов, представленных получателем средств государственной поддержки. Соблюдение получателем средств государственной поддержки порядка и условий предоставления средств областного бюджета на поддержку АПК, в том числе за счет средств федерального бюджета, включая достижение результатов (целей) их предоставления, установленных при их предоставлении. </a:t>
            </a:r>
          </a:p>
          <a:p>
            <a:pPr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           Наличие и достоверность отчета о достижении значений результатов предоставления бюджетных средств (целевых показателей), предусмотренных соглашением о предоставлении бюджетных средств.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332656"/>
            <a:ext cx="8435280" cy="6241880"/>
          </a:xfrm>
        </p:spPr>
        <p:txBody>
          <a:bodyPr>
            <a:normAutofit fontScale="32500" lnSpcReduction="20000"/>
          </a:bodyPr>
          <a:lstStyle/>
          <a:p>
            <a:endParaRPr lang="ru-RU" b="1" dirty="0" smtClean="0"/>
          </a:p>
          <a:p>
            <a:pPr>
              <a:buNone/>
            </a:pPr>
            <a:r>
              <a:rPr lang="ru-RU" sz="5500" b="1" dirty="0" smtClean="0"/>
              <a:t>ОШИБКИ (в действиях органа местного самоуправления):</a:t>
            </a:r>
          </a:p>
          <a:p>
            <a:endParaRPr lang="ru-RU" dirty="0" smtClean="0"/>
          </a:p>
          <a:p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При сверке состава, названия и реквизиты представленного пакета документов с описью не совпадает дата регистрации с днем их поступления.</a:t>
            </a:r>
          </a:p>
          <a:p>
            <a:endParaRPr lang="ru-RU" sz="4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Отсутствие  в описи полученных документов даты их получения.</a:t>
            </a:r>
          </a:p>
          <a:p>
            <a:endParaRPr lang="ru-RU" sz="4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Неправильное ведение журнала регистрации документов. Вносится реквизиты описи документов в журнал регистрации документов, составленный по форме, установленной правовым актом министерства. Листы указанного журнала должны быть пронумерованы, прошнурованы, на обороте последнего листа заверены подписью должностного лица, уполномоченного на прием документов.</a:t>
            </a:r>
          </a:p>
          <a:p>
            <a:endParaRPr lang="ru-RU" sz="4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Не укладываемся в 3-х </a:t>
            </a:r>
            <a:r>
              <a:rPr lang="ru-RU" sz="4300" dirty="0" err="1" smtClean="0">
                <a:latin typeface="Times New Roman" pitchFamily="18" charset="0"/>
                <a:cs typeface="Times New Roman" pitchFamily="18" charset="0"/>
              </a:rPr>
              <a:t>дневный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срок проверки документов после их регистрации.</a:t>
            </a:r>
          </a:p>
          <a:p>
            <a:endParaRPr lang="ru-RU" sz="4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Акты проверки полноты и достоверности представленных сведений не отражают обязательную информацию, установленную постановлениями правительства Кировской области. Повторно сверяем и анализируем документы.</a:t>
            </a:r>
          </a:p>
          <a:p>
            <a:pPr>
              <a:buNone/>
            </a:pPr>
            <a:endParaRPr lang="ru-RU" sz="4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Полноту представленных получателем субсидии документов.</a:t>
            </a:r>
          </a:p>
          <a:p>
            <a:endParaRPr lang="ru-RU" sz="4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Достоверность сведений, содержащихся в документах (в том числе отсутствие противоречий в сведениях, содержащихся в поданных документах, друг другу либо сведениям, отраженным в других документах и ресурсах, которые находятся в распоряжении органа местного самоуправления, министерства;</a:t>
            </a:r>
          </a:p>
          <a:p>
            <a:endParaRPr lang="ru-RU" sz="4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Соблюдение установленных (унифицированных) форм документов и сроков их представления.</a:t>
            </a:r>
          </a:p>
          <a:p>
            <a:endParaRPr lang="ru-RU" sz="4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Нарушение срока в течение 5 рабочих дней возврата  документы подавшему их получателю субсидии  со дня представления документов с указанием причин возврата    с нарочным (под подпись) или заказным письмом с уведомлением о вручении в случае выявления неполноты и (или) недостоверности сведений в представленных документах, несоблюдения форм документов и сроков их представления.</a:t>
            </a:r>
          </a:p>
          <a:p>
            <a:endParaRPr lang="ru-RU" sz="37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332656"/>
            <a:ext cx="8435280" cy="6241880"/>
          </a:xfrm>
        </p:spPr>
        <p:txBody>
          <a:bodyPr>
            <a:normAutofit fontScale="55000" lnSpcReduction="20000"/>
          </a:bodyPr>
          <a:lstStyle/>
          <a:p>
            <a:endParaRPr lang="ru-RU" b="1" dirty="0" smtClean="0"/>
          </a:p>
          <a:p>
            <a:pPr>
              <a:buNone/>
            </a:pP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ОШИБКИ  (в действиях проверяемой организации):</a:t>
            </a:r>
          </a:p>
          <a:p>
            <a:endParaRPr lang="ru-RU" dirty="0" smtClean="0"/>
          </a:p>
          <a:p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членами рабочей группы, участвующими в контрольном мероприятии, высказаны замечания в части ведения первичного бухгалтерского учета по внесению сведений в разделы производства и реализации (сдачи) молока в товарно-транспортных накладных (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молсырье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указано на длительность сроков согласования и подписания договоров и дополнительных соглашений к ним в части установления допустимых измерительных величин при погрузке и передаче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молсырья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производителю.</a:t>
            </a:r>
          </a:p>
          <a:p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документы и информация предоставляется не в соответствии с установленными министерством формами и за пределами установленных сроков их представления.</a:t>
            </a:r>
          </a:p>
          <a:p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нарушение срока в течение 5 рабочих дней возврата  документы подавшему их получателю субсидии  со дня представления документов с указанием причин возврата    с  нарочным (под подпись) или заказным письмом с уведомлением о вручении в случае выявления неполноты и (или) недостоверности сведений в представленных документах, несоблюдения форм документов и сроков их представления.</a:t>
            </a:r>
          </a:p>
          <a:p>
            <a:endParaRPr lang="ru-RU" sz="37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Акте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(заключении) контрольного мероприятия указывается требование о принятии нижеследующего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решения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 необходимости реализации выводов, предложений и рекомендаций финансового аудита (полностью, или частично);</a:t>
            </a:r>
          </a:p>
          <a:p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 недостаточной обоснованности аудиторских выводов, предложений и рекомендаций (полностью, или частично);</a:t>
            </a:r>
          </a:p>
          <a:p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 проведении служебных проверок и принятия решений по их результатам, включая применение материальной, или дисциплинарной ответственности к виновным должностным лицам;</a:t>
            </a:r>
          </a:p>
          <a:p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 направлении материалов в орган, уполномоченный на осуществление внутреннего государственного финансового контроля, и (или) в правоохранительные органы в случае наличия признаков нарушений, в отношении которых отсутствует возможность их устранения.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579296" cy="108012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ОТВЕТСТВЕННОСТЬ: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774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Дисциплинарная ответственность: замечание, выговор, предупреждение о неполном должностном соответствии, увольнение при установлении тяжести вины по итогам проведенной служебной проверки.</a:t>
            </a:r>
          </a:p>
          <a:p>
            <a:r>
              <a:rPr lang="ru-RU" dirty="0" smtClean="0"/>
              <a:t>Административная ответственность за нарушение условий предоставления субсидии </a:t>
            </a:r>
          </a:p>
          <a:p>
            <a:pPr>
              <a:buNone/>
            </a:pPr>
            <a:r>
              <a:rPr lang="ru-RU" dirty="0" smtClean="0"/>
              <a:t>    ст. 15.15.5 </a:t>
            </a:r>
            <a:r>
              <a:rPr lang="ru-RU" dirty="0" err="1" smtClean="0"/>
              <a:t>КоАП</a:t>
            </a:r>
            <a:r>
              <a:rPr lang="ru-RU" dirty="0" smtClean="0"/>
              <a:t> РФ.</a:t>
            </a:r>
          </a:p>
          <a:p>
            <a:r>
              <a:rPr lang="ru-RU" dirty="0" smtClean="0"/>
              <a:t>Уголовная ответственность получателя субсидии </a:t>
            </a:r>
            <a:r>
              <a:rPr lang="ru-RU" dirty="0" smtClean="0"/>
              <a:t>за </a:t>
            </a:r>
            <a:r>
              <a:rPr lang="ru-RU" dirty="0" smtClean="0"/>
              <a:t>нецелевое использование субсидии </a:t>
            </a:r>
            <a:r>
              <a:rPr lang="ru-RU" dirty="0" smtClean="0"/>
              <a:t>ст</a:t>
            </a:r>
            <a:r>
              <a:rPr lang="ru-RU" dirty="0" smtClean="0"/>
              <a:t>. 285 УК РФ, ст. 159 УК РФ.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Благодарю за внимание!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8356" y="674853"/>
            <a:ext cx="8507288" cy="1025955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ДОКУМЕНТЫ,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регламентирующие проведение контрольного мероприятия (проверки):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204864"/>
            <a:ext cx="8507288" cy="4513688"/>
          </a:xfrm>
        </p:spPr>
        <p:txBody>
          <a:bodyPr>
            <a:normAutofit fontScale="92500" lnSpcReduction="10000"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ПЛАН контрольно-ревизионной работы министерства сельского хозяйства и продовольствия Кировской области на 2024 год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утвержденный распоряжением министерства сельского хозяйства и продовольствия Кировской области от 19.12.2023 № 117/1. 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План контрольно-ревизионной работы на 2024 год размещен на сайте министерства сельского хозяйства и продовольствия Кировской области</a:t>
            </a:r>
          </a:p>
          <a:p>
            <a:pPr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ПРИКАЗ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министерства сельского хозяйства и продовольствия Кировской области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«О проведении плановой проверки»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ПРОГРАММА плановой проверки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УДОСТОВЕРЕНИЕ на проведение проверки.</a:t>
            </a:r>
          </a:p>
          <a:p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     </a:t>
            </a:r>
            <a:r>
              <a:rPr lang="ru-RU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Программа плановой проверки, Удостоверение на проведение проверки предъявляются ревизором руководителю проверяемой организации для ознакомления и подписания.</a:t>
            </a:r>
          </a:p>
          <a:p>
            <a:pPr>
              <a:buNone/>
            </a:pPr>
            <a:endParaRPr lang="ru-RU" sz="1600" dirty="0" smtClean="0"/>
          </a:p>
          <a:p>
            <a:pPr marL="0" indent="450215" algn="just">
              <a:lnSpc>
                <a:spcPct val="120000"/>
              </a:lnSpc>
              <a:spcBef>
                <a:spcPts val="0"/>
              </a:spcBef>
              <a:buNone/>
              <a:tabLst>
                <a:tab pos="2343150" algn="l"/>
              </a:tabLst>
            </a:pPr>
            <a:endParaRPr lang="ru-RU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1000"/>
              </a:spcAft>
              <a:tabLst>
                <a:tab pos="2343150" algn="l"/>
              </a:tabLst>
            </a:pPr>
            <a:endParaRPr lang="ru-RU" sz="16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1000"/>
              </a:spcAft>
              <a:buNone/>
              <a:tabLst>
                <a:tab pos="2343150" algn="l"/>
              </a:tabLst>
            </a:pP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1000"/>
              </a:spcAft>
              <a:tabLst>
                <a:tab pos="2343150" algn="l"/>
              </a:tabLst>
            </a:pP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9939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Вопросы, подлежащие изучению в ходе контрольного мероприятия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6928" indent="-45720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Соблюдение сроков и контроль полноты представленных документов на получение субсидии, соответствия представленных документов требованиям, установленным правилами предоставления субсидий.</a:t>
            </a:r>
          </a:p>
          <a:p>
            <a:pPr marL="566928" indent="-457200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66928" indent="-45720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  Соблюдение порядка и сроков рассмотрения документов,</a:t>
            </a:r>
          </a:p>
          <a:p>
            <a:pPr marL="566928" indent="-45720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представленных для получения субсидий.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66928" indent="-45720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  Соблюдение порядка принятия решения о  </a:t>
            </a:r>
          </a:p>
          <a:p>
            <a:pPr marL="566928" indent="-45720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предоставлении или об отказе в предоставлении субсидий.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8356" y="674853"/>
            <a:ext cx="8507288" cy="881939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Вопрос 1: «Перечень документов и порядок их предоставления проверяемой организацией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44824"/>
            <a:ext cx="8507288" cy="460851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1) Информацию или Выписку из Единого государственного реестра юридических лиц.</a:t>
            </a:r>
          </a:p>
          <a:p>
            <a:pPr algn="just"/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2) Сведения о лице, имеющем право без доверенности действовать  от имени юридического лица. Информацию о лицах, имеющих право подписи документов от имени юридического лица.</a:t>
            </a:r>
          </a:p>
          <a:p>
            <a:pPr algn="just"/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3) Учетную карточку Организации.</a:t>
            </a:r>
          </a:p>
          <a:p>
            <a:pPr algn="just">
              <a:buNone/>
            </a:pP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4) Выписку из учетной политики или копию страниц где указано, какие первичные документы (формы документов) допущены в  Организации в качестве первичных бухгалтерских (финансовых) документов, а также приказы (решения) руководителя Организации об утверждении учетной политики и изменений в нее.</a:t>
            </a:r>
          </a:p>
          <a:p>
            <a:pPr algn="just">
              <a:buNone/>
            </a:pP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5) Информацию о расчетных счетах.</a:t>
            </a:r>
          </a:p>
          <a:p>
            <a:pPr algn="just">
              <a:buNone/>
            </a:pP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6) Информацию о предписаниях и требования контрольных и надзорных органов, прокуратуры за проверяемый период. </a:t>
            </a:r>
          </a:p>
          <a:p>
            <a:pPr algn="just"/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7) Информацию о добровольном возврате субсидии (части субсидии) при невыполнении показателей эффективности использования субсидии </a:t>
            </a:r>
          </a:p>
          <a:p>
            <a:endParaRPr lang="ru-RU" sz="2300" dirty="0" smtClean="0"/>
          </a:p>
          <a:p>
            <a:pPr>
              <a:buNone/>
            </a:pPr>
            <a:r>
              <a:rPr lang="ru-RU" sz="2300" dirty="0" smtClean="0"/>
              <a:t>     </a:t>
            </a:r>
            <a:r>
              <a:rPr lang="ru-RU" sz="2300" i="1" dirty="0" smtClean="0">
                <a:solidFill>
                  <a:srgbClr val="FF0000"/>
                </a:solidFill>
              </a:rPr>
              <a:t>Информационные справки представляются ревизору за подписью руководителя проверяемой организации.</a:t>
            </a:r>
          </a:p>
          <a:p>
            <a:pPr>
              <a:buNone/>
            </a:pPr>
            <a:endParaRPr lang="ru-RU" sz="1600" dirty="0" smtClean="0"/>
          </a:p>
          <a:p>
            <a:pPr marL="0" indent="450215" algn="just">
              <a:lnSpc>
                <a:spcPct val="120000"/>
              </a:lnSpc>
              <a:spcBef>
                <a:spcPts val="0"/>
              </a:spcBef>
              <a:buNone/>
              <a:tabLst>
                <a:tab pos="2343150" algn="l"/>
              </a:tabLst>
            </a:pPr>
            <a:endParaRPr lang="ru-RU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1000"/>
              </a:spcAft>
              <a:tabLst>
                <a:tab pos="2343150" algn="l"/>
              </a:tabLst>
            </a:pPr>
            <a:endParaRPr lang="ru-RU" sz="16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1000"/>
              </a:spcAft>
              <a:buNone/>
              <a:tabLst>
                <a:tab pos="2343150" algn="l"/>
              </a:tabLst>
            </a:pP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1000"/>
              </a:spcAft>
              <a:tabLst>
                <a:tab pos="2343150" algn="l"/>
              </a:tabLst>
            </a:pP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9939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052736"/>
            <a:ext cx="8507288" cy="360040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Вопрос 2: «Порядок рассмотрения предоставленной проверяемой организацией первичной бухгалтерской (финансовой) документации и способы подтверждения достоверности документов, представленных для получения бюджетных средств»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204864"/>
            <a:ext cx="8507288" cy="4513688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16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None/>
            </a:pPr>
            <a:endParaRPr lang="ru-RU" sz="1600" dirty="0" smtClean="0"/>
          </a:p>
          <a:p>
            <a:pPr marL="0" indent="450215" algn="just">
              <a:lnSpc>
                <a:spcPct val="120000"/>
              </a:lnSpc>
              <a:spcBef>
                <a:spcPts val="0"/>
              </a:spcBef>
              <a:buNone/>
              <a:tabLst>
                <a:tab pos="2343150" algn="l"/>
              </a:tabLst>
            </a:pPr>
            <a:endParaRPr lang="ru-RU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1000"/>
              </a:spcAft>
              <a:tabLst>
                <a:tab pos="2343150" algn="l"/>
              </a:tabLst>
            </a:pPr>
            <a:endParaRPr lang="ru-RU" sz="16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1000"/>
              </a:spcAft>
              <a:buNone/>
              <a:tabLst>
                <a:tab pos="2343150" algn="l"/>
              </a:tabLst>
            </a:pP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1000"/>
              </a:spcAft>
              <a:tabLst>
                <a:tab pos="2343150" algn="l"/>
              </a:tabLst>
            </a:pP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1700807"/>
          <a:ext cx="8568952" cy="5026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2376264"/>
                <a:gridCol w="5760640"/>
              </a:tblGrid>
              <a:tr h="5749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№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</a:rPr>
                        <a:t>п</a:t>
                      </a:r>
                      <a:endParaRPr lang="ru-RU" sz="13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Наименование документа, представленного Организацией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Способ подтверждения достоверности сведений, содержащихся в первичной бухгалтерской (финансовой) документации</a:t>
                      </a:r>
                    </a:p>
                  </a:txBody>
                  <a:tcPr marL="68580" marR="68580" marT="0" marB="0"/>
                </a:tc>
              </a:tr>
              <a:tr h="1916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Times New Roman"/>
                        </a:rPr>
                        <a:t>Товарно-транспортная накладная (</a:t>
                      </a:r>
                      <a:r>
                        <a:rPr lang="ru-RU" sz="1300" b="1" dirty="0" err="1">
                          <a:latin typeface="Times New Roman"/>
                          <a:ea typeface="Times New Roman"/>
                        </a:rPr>
                        <a:t>молсырье</a:t>
                      </a:r>
                      <a:r>
                        <a:rPr lang="ru-RU" sz="1300" b="1" dirty="0">
                          <a:latin typeface="Times New Roman"/>
                          <a:ea typeface="Times New Roman"/>
                        </a:rPr>
                        <a:t>) (далее – ТТН)</a:t>
                      </a:r>
                      <a:endParaRPr lang="ru-RU" sz="13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49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1.1.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Дата и номер ТТН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Определяем включена ли данная ТТН в Реестр документов, подтверждающих факт реализации и (или) отгрузки на собственную переработку молока на указанный период.</a:t>
                      </a:r>
                    </a:p>
                  </a:txBody>
                  <a:tcPr marL="68580" marR="68580" marT="0" marB="0"/>
                </a:tc>
              </a:tr>
              <a:tr h="3833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1.2.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Графа «Грузоотправитель»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В графе «Грузоотправитель» должна быть указана Организация-получатель субсидии</a:t>
                      </a:r>
                    </a:p>
                  </a:txBody>
                  <a:tcPr marL="68580" marR="68580" marT="0" marB="0"/>
                </a:tc>
              </a:tr>
              <a:tr h="5512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1.3.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Графа «Грузополучатель»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В графе «Грузополучатель» должна быть указана Организация, которой молоко сдано на переработку, на условиях заключенного Договора поставки молока.</a:t>
                      </a:r>
                    </a:p>
                  </a:txBody>
                  <a:tcPr marL="68580" marR="68580" marT="0" marB="0"/>
                </a:tc>
              </a:tr>
              <a:tr h="269233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1.4.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Раздел 1 «Товарный раздел»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Раздел 2 «Транспортный раздел»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Сравниваем данные Раздела 1 (заполненные грузоотправителем) и данные Раздела 2, заполненные грузополучателем: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в случае, если данные не совпадают, то обращаемся к условиям Договора поставки молока: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если Договором предусмотрен % отклонения, то пересчитываем:</a:t>
                      </a:r>
                    </a:p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- в случае, если не превышает процент отклонения и не требуется обязательного составления Акта </a:t>
                      </a:r>
                      <a:r>
                        <a:rPr lang="ru-RU" sz="1300" dirty="0" smtClean="0">
                          <a:latin typeface="Times New Roman"/>
                          <a:ea typeface="Times New Roman"/>
                        </a:rPr>
                        <a:t>сверки, </a:t>
                      </a: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то нарушение не устанавливается; </a:t>
                      </a:r>
                    </a:p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- в случае, если превышает % отклонения, то обязательно запрашиваем Акт </a:t>
                      </a:r>
                      <a:r>
                        <a:rPr lang="ru-RU" sz="1300" dirty="0" smtClean="0">
                          <a:latin typeface="Times New Roman"/>
                          <a:ea typeface="Times New Roman"/>
                        </a:rPr>
                        <a:t>сверки, </a:t>
                      </a: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фиксируем нарушение. При этом в Реестр документов, подтверждающих факт реализации и (или) отгрузки на собственную переработку молока должна быть включена сумма равная произведенному и отгруженному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</a:rPr>
                        <a:t>молсырью</a:t>
                      </a:r>
                      <a:r>
                        <a:rPr lang="ru-RU" sz="1300" dirty="0" smtClean="0"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3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9939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980728"/>
            <a:ext cx="8507288" cy="792088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Вопрос 2: «Порядок рассмотрения предоставленной проверяемой организацией первичной бухгалтерской (финансовой) документации и способы подтверждения достоверности документов, представленных для получения бюджетных средств»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204864"/>
            <a:ext cx="8507288" cy="4513688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16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None/>
            </a:pPr>
            <a:endParaRPr lang="ru-RU" sz="1600" dirty="0" smtClean="0"/>
          </a:p>
          <a:p>
            <a:pPr marL="0" indent="450215" algn="just">
              <a:lnSpc>
                <a:spcPct val="120000"/>
              </a:lnSpc>
              <a:spcBef>
                <a:spcPts val="0"/>
              </a:spcBef>
              <a:buNone/>
              <a:tabLst>
                <a:tab pos="2343150" algn="l"/>
              </a:tabLst>
            </a:pPr>
            <a:endParaRPr lang="ru-RU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1000"/>
              </a:spcAft>
              <a:tabLst>
                <a:tab pos="2343150" algn="l"/>
              </a:tabLst>
            </a:pPr>
            <a:endParaRPr lang="ru-RU" sz="16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1000"/>
              </a:spcAft>
              <a:buNone/>
              <a:tabLst>
                <a:tab pos="2343150" algn="l"/>
              </a:tabLst>
            </a:pP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1000"/>
              </a:spcAft>
              <a:tabLst>
                <a:tab pos="2343150" algn="l"/>
              </a:tabLst>
            </a:pP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1988839"/>
          <a:ext cx="8568952" cy="3528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2376264"/>
                <a:gridCol w="5760640"/>
              </a:tblGrid>
              <a:tr h="7129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№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</a:rPr>
                        <a:t>п</a:t>
                      </a:r>
                      <a:endParaRPr lang="ru-RU" sz="13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Наименование документа, представленного Организацией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Способ подтверждения достоверности сведений, содержащихся в первичной бухгалтерской (финансовой) документации</a:t>
                      </a:r>
                    </a:p>
                  </a:txBody>
                  <a:tcPr marL="68580" marR="68580" marT="0" marB="0"/>
                </a:tc>
              </a:tr>
              <a:tr h="2559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2.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Счет – фактура и передаточный документ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7972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2.1.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Дата и номер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Определяем включена ли данная счет-фактура и передаточный документ (акт) в Опись документов, представленных для подтверждения соблюдения условий предоставления субсидий за счет средств федерального и областного бюджетов на производство и реализацию зерновых культур в указанный период.</a:t>
                      </a:r>
                    </a:p>
                  </a:txBody>
                  <a:tcPr marL="68580" marR="68580" marT="0" marB="0"/>
                </a:tc>
              </a:tr>
              <a:tr h="5118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2.2.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Графа «Продавец»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В графе «Продавец» должна быть указана Организация-получатель субсидии</a:t>
                      </a:r>
                    </a:p>
                  </a:txBody>
                  <a:tcPr marL="68580" marR="68580" marT="0" marB="0"/>
                </a:tc>
              </a:tr>
              <a:tr h="76783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2.3.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Счет-фактура и передаточный документе (акт)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Сведения, указанные в счете-фактуре и сведения, указанные в передаточном документе (акте) должны совпадать по позиции товара и по сумме к оплате.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5598632"/>
            <a:ext cx="85689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в Учетной политике Организации допущены иные документы: например, журналы надоя молока, контрольные дойки и другие, то Организацией предоставляются для обозрения, анализа и подсчета и указанные документы.</a:t>
            </a:r>
            <a:endParaRPr kumimoji="0" lang="ru-RU" sz="1600" b="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939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8356" y="674853"/>
            <a:ext cx="8507288" cy="1440160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Вопрос 3: «Содержание Акта органа местного самоуправления, подтверждающего проведение проверки полноты поданных сельскохозяйственными товаропроизводителями - участниками отбора документов, достоверности сведений в них, включая суммы произведенных затрат, правильность исчисления размеров субсидий, а также соблюдения установленных форм таких документов»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204864"/>
            <a:ext cx="8507288" cy="4513688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sz="1800" dirty="0" smtClean="0"/>
              <a:t>	</a:t>
            </a:r>
          </a:p>
          <a:p>
            <a:pPr algn="just">
              <a:buNone/>
            </a:pPr>
            <a:r>
              <a:rPr lang="ru-RU" sz="1800" dirty="0" smtClean="0"/>
              <a:t>		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Полномочия органа местного самоуправления по проверке полноты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представленных Организацией – получателем субсидии сведений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и подтверждение достоверности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установлены постановлениями Правительства Кировской области:</a:t>
            </a:r>
          </a:p>
          <a:p>
            <a:pPr algn="just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постановление Правительства Кировской области от 25.03.2008 № 126/93                  «О предоставлении субсидий из областного бюджета на развитие растениеводства»     (в соответствующей редакции);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постановление Правительства Кировской области от 15.02.2018 № 78-П                     «О предоставлении субсидий из областного бюджета на развитие животноводства»     (в соответствующей редакции).</a:t>
            </a:r>
          </a:p>
          <a:p>
            <a:endParaRPr lang="ru-RU" sz="1800" dirty="0" smtClean="0"/>
          </a:p>
          <a:p>
            <a:pPr algn="just">
              <a:buNone/>
            </a:pPr>
            <a:r>
              <a:rPr lang="ru-RU" sz="1800" dirty="0" smtClean="0"/>
              <a:t>		</a:t>
            </a:r>
            <a:r>
              <a:rPr lang="ru-RU" sz="1500" i="1" dirty="0" smtClean="0">
                <a:solidFill>
                  <a:srgbClr val="FF0000"/>
                </a:solidFill>
              </a:rPr>
              <a:t>Прошу обратить внимание, что полномочия органов местного самоуправление указаны в редакции постановлений Правительства Кировской области, действовавших на дату подачи документов на субсидию в течение 2023 года. На 2024 год в связи с изменением федерального законодательства внесены изменения в постановления Правительства Кировской области, в том числе и полномочия органов местного самоуправления.</a:t>
            </a:r>
          </a:p>
          <a:p>
            <a:pPr>
              <a:buNone/>
            </a:pPr>
            <a:endParaRPr lang="ru-RU" sz="1600" dirty="0" smtClean="0"/>
          </a:p>
          <a:p>
            <a:pPr marL="0" indent="450215" algn="just">
              <a:lnSpc>
                <a:spcPct val="120000"/>
              </a:lnSpc>
              <a:spcBef>
                <a:spcPts val="0"/>
              </a:spcBef>
              <a:buNone/>
              <a:tabLst>
                <a:tab pos="2343150" algn="l"/>
              </a:tabLst>
            </a:pPr>
            <a:endParaRPr lang="ru-RU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1000"/>
              </a:spcAft>
              <a:tabLst>
                <a:tab pos="2343150" algn="l"/>
              </a:tabLst>
            </a:pPr>
            <a:endParaRPr lang="ru-RU" sz="16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1000"/>
              </a:spcAft>
              <a:buNone/>
              <a:tabLst>
                <a:tab pos="2343150" algn="l"/>
              </a:tabLst>
            </a:pP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1000"/>
              </a:spcAft>
              <a:tabLst>
                <a:tab pos="2343150" algn="l"/>
              </a:tabLst>
            </a:pP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9939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856984" cy="720080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Рекомендации и предложения органам местного самоуправления 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 Акт подтверждения соответствия условиям предоставления субсидий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204864"/>
            <a:ext cx="8507288" cy="4513688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16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None/>
            </a:pPr>
            <a:endParaRPr lang="ru-RU" sz="1600" dirty="0" smtClean="0"/>
          </a:p>
          <a:p>
            <a:pPr marL="0" indent="450215" algn="just">
              <a:lnSpc>
                <a:spcPct val="120000"/>
              </a:lnSpc>
              <a:spcBef>
                <a:spcPts val="0"/>
              </a:spcBef>
              <a:buNone/>
              <a:tabLst>
                <a:tab pos="2343150" algn="l"/>
              </a:tabLst>
            </a:pPr>
            <a:endParaRPr lang="ru-RU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1000"/>
              </a:spcAft>
              <a:tabLst>
                <a:tab pos="2343150" algn="l"/>
              </a:tabLst>
            </a:pPr>
            <a:endParaRPr lang="ru-RU" sz="16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1000"/>
              </a:spcAft>
              <a:buNone/>
              <a:tabLst>
                <a:tab pos="2343150" algn="l"/>
              </a:tabLst>
            </a:pP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1000"/>
              </a:spcAft>
              <a:tabLst>
                <a:tab pos="2343150" algn="l"/>
              </a:tabLst>
            </a:pP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3" y="1175968"/>
          <a:ext cx="8856982" cy="556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70"/>
                <a:gridCol w="2456138"/>
                <a:gridCol w="5954274"/>
              </a:tblGrid>
              <a:tr h="5839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№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</a:rPr>
                        <a:t>п</a:t>
                      </a:r>
                      <a:endParaRPr lang="ru-RU" sz="13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Полномочия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органа местного самоуправления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Действия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органа местного самоуправления</a:t>
                      </a:r>
                    </a:p>
                  </a:txBody>
                  <a:tcPr marL="68580" marR="68580" marT="0" marB="0"/>
                </a:tc>
              </a:tr>
              <a:tr h="5839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1.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Проставляет в описи полученных документов дату их подачи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        В Описи полученных документов ставит дату их представления Организацией в орган местного самоуправления</a:t>
                      </a:r>
                    </a:p>
                  </a:txBody>
                  <a:tcPr marL="68580" marR="68580" marT="0" marB="0"/>
                </a:tc>
              </a:tr>
              <a:tr h="43766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2.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Проверяет полноту представленных сельскохозяйственными товаропроизводителями документов, достоверность сведений, содержащихся в них, включая суммы произведенных затрат, правильность исчисления размеров субсидий, подлежащих предоставлению сельскохозяйственным товаропроизводителям, а также соблюдение установленных форм документов и сроков их представления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         Осуществляет выездную проверку и отражает в Акте проверки следующие сведения: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300" b="1" dirty="0">
                          <a:latin typeface="Times New Roman"/>
                          <a:ea typeface="Times New Roman"/>
                        </a:rPr>
                        <a:t>Полнота представленных сельскохозяйственными товаропроизводителями документов: </a:t>
                      </a:r>
                      <a:r>
                        <a:rPr lang="ru-RU" sz="1300" i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документы поданы в полном объеме, согласно перечня, установленного соответствующим постановлением Правительства Кировской области</a:t>
                      </a:r>
                      <a:r>
                        <a:rPr lang="ru-RU" sz="13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,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300" b="1" dirty="0">
                          <a:latin typeface="Times New Roman"/>
                          <a:ea typeface="Times New Roman"/>
                        </a:rPr>
                        <a:t>достоверность </a:t>
                      </a:r>
                      <a:r>
                        <a:rPr lang="ru-RU" sz="1300" b="1" dirty="0" smtClean="0">
                          <a:latin typeface="Times New Roman"/>
                          <a:ea typeface="Times New Roman"/>
                        </a:rPr>
                        <a:t>сведений: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ru-RU" sz="1300" u="sng" dirty="0" smtClean="0">
                          <a:latin typeface="Times New Roman"/>
                          <a:ea typeface="Times New Roman"/>
                        </a:rPr>
                        <a:t>Сумма </a:t>
                      </a:r>
                      <a:r>
                        <a:rPr lang="ru-RU" sz="1300" u="sng" dirty="0">
                          <a:latin typeface="Times New Roman"/>
                          <a:ea typeface="Times New Roman"/>
                        </a:rPr>
                        <a:t>произведенных </a:t>
                      </a:r>
                      <a:r>
                        <a:rPr lang="ru-RU" sz="1300" u="sng" dirty="0" smtClean="0">
                          <a:latin typeface="Times New Roman"/>
                          <a:ea typeface="Times New Roman"/>
                        </a:rPr>
                        <a:t>затрат: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ru-RU" sz="1300" i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        пересчет </a:t>
                      </a:r>
                      <a:r>
                        <a:rPr lang="ru-RU" sz="1300" i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сумм, указанных в счетах – фактурах и передаточных документах актов соответствует данным Реестра </a:t>
                      </a:r>
                      <a:r>
                        <a:rPr lang="ru-RU" sz="1300" i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товаросопроводительных </a:t>
                      </a:r>
                      <a:r>
                        <a:rPr lang="ru-RU" sz="1300" i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документов, подтверждающих объем реализации зерновых культур собственного </a:t>
                      </a:r>
                      <a:r>
                        <a:rPr lang="ru-RU" sz="1300" i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производства</a:t>
                      </a:r>
                      <a:r>
                        <a:rPr lang="ru-RU" sz="13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ru-RU" sz="1300" u="sng" dirty="0" smtClean="0">
                          <a:latin typeface="Times New Roman"/>
                          <a:ea typeface="Times New Roman"/>
                        </a:rPr>
                        <a:t>Размер </a:t>
                      </a:r>
                      <a:r>
                        <a:rPr lang="ru-RU" sz="1300" u="sng" dirty="0">
                          <a:latin typeface="Times New Roman"/>
                          <a:ea typeface="Times New Roman"/>
                        </a:rPr>
                        <a:t>субсидий: </a:t>
                      </a:r>
                      <a:endParaRPr lang="ru-RU" sz="1300" dirty="0">
                        <a:latin typeface="Times New Roman"/>
                        <a:ea typeface="Times New Roman"/>
                      </a:endParaRPr>
                    </a:p>
                    <a:p>
                      <a:pPr marL="434340" algn="just">
                        <a:spcAft>
                          <a:spcPts val="0"/>
                        </a:spcAft>
                      </a:pPr>
                      <a:r>
                        <a:rPr lang="ru-RU" sz="1300" i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расчет размера исчисленной субсидии правильный и соответствует расчету размера средств на предоставление субсидии на производство и реализацию зерновых культур по форме № </a:t>
                      </a:r>
                      <a:r>
                        <a:rPr lang="ru-RU" sz="1300" i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р-5/4</a:t>
                      </a:r>
                      <a:r>
                        <a:rPr lang="ru-RU" sz="13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.</a:t>
                      </a:r>
                    </a:p>
                    <a:p>
                      <a:pPr marL="434340" algn="just">
                        <a:spcAft>
                          <a:spcPts val="0"/>
                        </a:spcAft>
                      </a:pPr>
                      <a:r>
                        <a:rPr lang="ru-RU" sz="1300" u="sng" dirty="0" smtClean="0">
                          <a:latin typeface="Times New Roman"/>
                          <a:ea typeface="Times New Roman"/>
                        </a:rPr>
                        <a:t>Соблюдение </a:t>
                      </a:r>
                      <a:r>
                        <a:rPr lang="ru-RU" sz="1300" u="sng" dirty="0">
                          <a:latin typeface="Times New Roman"/>
                          <a:ea typeface="Times New Roman"/>
                        </a:rPr>
                        <a:t>установленных форм документов:</a:t>
                      </a:r>
                      <a:endParaRPr lang="ru-RU" sz="1300" dirty="0">
                        <a:latin typeface="Times New Roman"/>
                        <a:ea typeface="Times New Roman"/>
                      </a:endParaRPr>
                    </a:p>
                    <a:p>
                      <a:pPr marL="434340" algn="just">
                        <a:spcAft>
                          <a:spcPts val="0"/>
                        </a:spcAft>
                      </a:pPr>
                      <a:r>
                        <a:rPr lang="ru-RU" sz="1300" i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документы, содержащиеся в </a:t>
                      </a:r>
                      <a:r>
                        <a:rPr lang="ru-RU" sz="1300" i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Описи </a:t>
                      </a:r>
                      <a:r>
                        <a:rPr lang="ru-RU" sz="1300" i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документов, представленных для подтверждения соблюдения условий предоставления субсидии поданы согласно утвержденным министерством </a:t>
                      </a:r>
                      <a:r>
                        <a:rPr lang="ru-RU" sz="1300" i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формам</a:t>
                      </a:r>
                      <a:r>
                        <a:rPr lang="ru-RU" sz="13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.</a:t>
                      </a:r>
                    </a:p>
                    <a:p>
                      <a:pPr marL="434340" algn="just">
                        <a:spcAft>
                          <a:spcPts val="0"/>
                        </a:spcAft>
                      </a:pPr>
                      <a:r>
                        <a:rPr lang="ru-RU" sz="1300" u="sng" dirty="0" smtClean="0">
                          <a:latin typeface="Times New Roman"/>
                          <a:ea typeface="Times New Roman"/>
                        </a:rPr>
                        <a:t>Сроков </a:t>
                      </a:r>
                      <a:r>
                        <a:rPr lang="ru-RU" sz="1300" u="sng" dirty="0">
                          <a:latin typeface="Times New Roman"/>
                          <a:ea typeface="Times New Roman"/>
                        </a:rPr>
                        <a:t>представления</a:t>
                      </a: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 marL="434340" algn="just">
                        <a:spcAft>
                          <a:spcPts val="0"/>
                        </a:spcAft>
                      </a:pPr>
                      <a:r>
                        <a:rPr lang="ru-RU" sz="1300" i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документы Организацией представлены в установленные сроки.</a:t>
                      </a:r>
                      <a:endParaRPr lang="ru-RU" sz="13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9939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856984" cy="792088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Рекомендации и предложения органам местного самоуправления 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 Акт подтверждения соответствия условиям предоставления субсидий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204864"/>
            <a:ext cx="8507288" cy="4513688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16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None/>
            </a:pPr>
            <a:endParaRPr lang="ru-RU" sz="1600" dirty="0" smtClean="0"/>
          </a:p>
          <a:p>
            <a:pPr marL="0" indent="450215" algn="just">
              <a:lnSpc>
                <a:spcPct val="120000"/>
              </a:lnSpc>
              <a:spcBef>
                <a:spcPts val="0"/>
              </a:spcBef>
              <a:buNone/>
              <a:tabLst>
                <a:tab pos="2343150" algn="l"/>
              </a:tabLst>
            </a:pPr>
            <a:endParaRPr lang="ru-RU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1000"/>
              </a:spcAft>
              <a:tabLst>
                <a:tab pos="2343150" algn="l"/>
              </a:tabLst>
            </a:pPr>
            <a:endParaRPr lang="ru-RU" sz="16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1000"/>
              </a:spcAft>
              <a:buNone/>
              <a:tabLst>
                <a:tab pos="2343150" algn="l"/>
              </a:tabLst>
            </a:pP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1000"/>
              </a:spcAft>
              <a:tabLst>
                <a:tab pos="2343150" algn="l"/>
              </a:tabLst>
            </a:pP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3" y="1379089"/>
          <a:ext cx="8856982" cy="52799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70"/>
                <a:gridCol w="3081821"/>
                <a:gridCol w="5328591"/>
              </a:tblGrid>
              <a:tr h="3799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№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</a:rPr>
                        <a:t>п</a:t>
                      </a:r>
                      <a:endParaRPr lang="ru-RU" sz="13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Полномочия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органа местного самоуправления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Действия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органа местного самоуправления</a:t>
                      </a:r>
                    </a:p>
                  </a:txBody>
                  <a:tcPr marL="68580" marR="68580" marT="0" marB="0"/>
                </a:tc>
              </a:tr>
              <a:tr h="20898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3.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В случае выявления неполноты и (или) недостоверности сведений в представленных документах, нарушения форм документов и сроков их представления возвращает документы подавшему их сельскохозяйственному товаропроизводителю в течение 5 рабочих дней со дня представления документов с указанием причин возврата с нарочным (под подпись) или заказным письмом с уведомлением о вручении.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Орган местного самоуправления в течение 5 рабочих дней возвращает пакет документов с указанием причин возврата с нарочным (под подпись) или заказным письмом с уведомлением о вручении.</a:t>
                      </a:r>
                    </a:p>
                  </a:txBody>
                  <a:tcPr marL="68580" marR="68580" marT="0" marB="0"/>
                </a:tc>
              </a:tr>
              <a:tr h="27044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4.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42900" algn="just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При отсутствии указанных недостатков в представленных документах: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делает соответствующую отметку в заявлении о предоставлении субсидии либо в справке-расчете суммы субсидии, представленной сельскохозяйственным товаропроизводителем.</a:t>
                      </a:r>
                    </a:p>
                    <a:p>
                      <a:pPr indent="342900" algn="just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передает в министерство в срок, устанавливаемый правовым актом министерства, документы, поданные сельскохозяйственными товаропроизводителями.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Орган местного самоуправления: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- делает отметку в заявлении о предоставлении субсидии либо в справке-расчете суммы субсидии, представленной сельскохозяйственным товаропроизводителем;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- передает в министерство в срок, устанавливаемый правовым актом министерства, документы, поданные сельскохозяйственными товаропроизводителями.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9939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673</TotalTime>
  <Words>1915</Words>
  <Application>Microsoft Office PowerPoint</Application>
  <PresentationFormat>Экран (4:3)</PresentationFormat>
  <Paragraphs>209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Городская</vt:lpstr>
      <vt:lpstr>                                            «Порядок проведения плановых проверок соблюдения условий предоставления средств областного бюджета на поддержку АПК,  в том числе за счет средств федерального бюджета, включая достижение результатов (целей)  их предоставления»</vt:lpstr>
      <vt:lpstr>ДОКУМЕНТЫ,  регламентирующие проведение контрольного мероприятия (проверки):</vt:lpstr>
      <vt:lpstr>Вопросы, подлежащие изучению в ходе контрольного мероприятия: </vt:lpstr>
      <vt:lpstr>Вопрос 1: «Перечень документов и порядок их предоставления проверяемой организацией»</vt:lpstr>
      <vt:lpstr>Вопрос 2: «Порядок рассмотрения предоставленной проверяемой организацией первичной бухгалтерской (финансовой) документации и способы подтверждения достоверности документов, представленных для получения бюджетных средств» </vt:lpstr>
      <vt:lpstr>Вопрос 2: «Порядок рассмотрения предоставленной проверяемой организацией первичной бухгалтерской (финансовой) документации и способы подтверждения достоверности документов, представленных для получения бюджетных средств» </vt:lpstr>
      <vt:lpstr>Вопрос 3: «Содержание Акта органа местного самоуправления, подтверждающего проведение проверки полноты поданных сельскохозяйственными товаропроизводителями - участниками отбора документов, достоверности сведений в них, включая суммы произведенных затрат, правильность исчисления размеров субсидий, а также соблюдения установленных форм таких документов»</vt:lpstr>
      <vt:lpstr>Рекомендации и предложения органам местного самоуправления  в Акт подтверждения соответствия условиям предоставления субсидий </vt:lpstr>
      <vt:lpstr> Рекомендации и предложения органам местного самоуправления  в Акт подтверждения соответствия условиям предоставления субсидий </vt:lpstr>
      <vt:lpstr>Действия ревизора при проведении проверки</vt:lpstr>
      <vt:lpstr>Слайд 11</vt:lpstr>
      <vt:lpstr>Слайд 12</vt:lpstr>
      <vt:lpstr>В Акте (заключении) контрольного мероприятия указывается требование о принятии нижеследующего решения:  </vt:lpstr>
      <vt:lpstr>ОТВЕТСТВЕННОСТЬ:</vt:lpstr>
      <vt:lpstr>Благодарю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Корчемкина Елизавета Александровна</dc:creator>
  <cp:lastModifiedBy>Admin</cp:lastModifiedBy>
  <cp:revision>75</cp:revision>
  <cp:lastPrinted>2021-11-17T07:11:19Z</cp:lastPrinted>
  <dcterms:created xsi:type="dcterms:W3CDTF">2021-11-16T10:20:25Z</dcterms:created>
  <dcterms:modified xsi:type="dcterms:W3CDTF">2024-06-27T08:26:18Z</dcterms:modified>
</cp:coreProperties>
</file>