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68" r:id="rId2"/>
    <p:sldId id="269" r:id="rId3"/>
    <p:sldId id="275" r:id="rId4"/>
    <p:sldId id="276" r:id="rId5"/>
    <p:sldId id="277" r:id="rId6"/>
    <p:sldId id="278" r:id="rId7"/>
    <p:sldId id="279" r:id="rId8"/>
    <p:sldId id="280" r:id="rId9"/>
  </p:sldIdLst>
  <p:sldSz cx="9144000" cy="6858000" type="screen4x3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4776A62F-097E-4256-91C3-E80129D949E8}">
          <p14:sldIdLst>
            <p14:sldId id="268"/>
            <p14:sldId id="269"/>
            <p14:sldId id="275"/>
            <p14:sldId id="276"/>
            <p14:sldId id="277"/>
            <p14:sldId id="278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2019 год</c:v>
                </c:pt>
              </c:strCache>
            </c:strRef>
          </c:tx>
          <c:dLbls>
            <c:dLblPos val="ctr"/>
            <c:showVal val="1"/>
          </c:dLbls>
          <c:cat>
            <c:strRef>
              <c:f>Лист1!$B$1</c:f>
              <c:strCache>
                <c:ptCount val="1"/>
                <c:pt idx="0">
                  <c:v>Количество вовлеченных в субъекты МСП в сфере сельского хозяйства, человек (нарастающим итогом)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2020 год</c:v>
                </c:pt>
              </c:strCache>
            </c:strRef>
          </c:tx>
          <c:dLbls>
            <c:dLblPos val="ctr"/>
            <c:showVal val="1"/>
          </c:dLbls>
          <c:cat>
            <c:strRef>
              <c:f>Лист1!$B$1</c:f>
              <c:strCache>
                <c:ptCount val="1"/>
                <c:pt idx="0">
                  <c:v>Количество вовлеченных в субъекты МСП в сфере сельского хозяйства, человек (нарастающим итогом)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103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2021 год</c:v>
                </c:pt>
              </c:strCache>
            </c:strRef>
          </c:tx>
          <c:dLbls>
            <c:dLblPos val="ctr"/>
            <c:showVal val="1"/>
          </c:dLbls>
          <c:cat>
            <c:strRef>
              <c:f>Лист1!$B$1</c:f>
              <c:strCache>
                <c:ptCount val="1"/>
                <c:pt idx="0">
                  <c:v>Количество вовлеченных в субъекты МСП в сфере сельского хозяйства, человек (нарастающим итогом)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154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2022 год</c:v>
                </c:pt>
              </c:strCache>
            </c:strRef>
          </c:tx>
          <c:dLbls>
            <c:dLblPos val="ctr"/>
            <c:showVal val="1"/>
          </c:dLbls>
          <c:cat>
            <c:strRef>
              <c:f>Лист1!$B$1</c:f>
              <c:strCache>
                <c:ptCount val="1"/>
                <c:pt idx="0">
                  <c:v>Количество вовлеченных в субъекты МСП в сфере сельского хозяйства, человек (нарастающим итогом)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220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2023 год</c:v>
                </c:pt>
              </c:strCache>
            </c:strRef>
          </c:tx>
          <c:dLbls>
            <c:dLblPos val="ctr"/>
            <c:showVal val="1"/>
          </c:dLbls>
          <c:cat>
            <c:strRef>
              <c:f>Лист1!$B$1</c:f>
              <c:strCache>
                <c:ptCount val="1"/>
                <c:pt idx="0">
                  <c:v>Количество вовлеченных в субъекты МСП в сфере сельского хозяйства, человек (нарастающим итогом)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313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2024 год</c:v>
                </c:pt>
              </c:strCache>
            </c:strRef>
          </c:tx>
          <c:dLbls>
            <c:dLblPos val="ctr"/>
            <c:showVal val="1"/>
          </c:dLbls>
          <c:cat>
            <c:strRef>
              <c:f>Лист1!$B$1</c:f>
              <c:strCache>
                <c:ptCount val="1"/>
                <c:pt idx="0">
                  <c:v>Количество вовлеченных в субъекты МСП в сфере сельского хозяйства, человек (нарастающим итогом)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417</c:v>
                </c:pt>
              </c:numCache>
            </c:numRef>
          </c:val>
        </c:ser>
        <c:gapWidth val="75"/>
        <c:axId val="128837120"/>
        <c:axId val="113961984"/>
      </c:barChart>
      <c:catAx>
        <c:axId val="12883712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32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961984"/>
        <c:crosses val="autoZero"/>
        <c:auto val="1"/>
        <c:lblAlgn val="ctr"/>
        <c:lblOffset val="100"/>
      </c:catAx>
      <c:valAx>
        <c:axId val="113961984"/>
        <c:scaling>
          <c:orientation val="minMax"/>
          <c:max val="450"/>
        </c:scaling>
        <c:delete val="1"/>
        <c:axPos val="b"/>
        <c:numFmt formatCode="General" sourceLinked="0"/>
        <c:majorTickMark val="none"/>
        <c:tickLblPos val="none"/>
        <c:crossAx val="128837120"/>
        <c:crosses val="autoZero"/>
        <c:crossBetween val="between"/>
        <c:majorUnit val="50"/>
        <c:minorUnit val="50"/>
      </c:valAx>
    </c:plotArea>
    <c:legend>
      <c:legendPos val="r"/>
      <c:layout/>
      <c:overlay val="1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1163" cy="49712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9" y="2"/>
            <a:ext cx="2951163" cy="49712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r">
              <a:defRPr sz="1200"/>
            </a:lvl1pPr>
          </a:lstStyle>
          <a:p>
            <a:fld id="{2F9CC05D-D31A-451D-8B12-9B38DE5B2951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3" tIns="45726" rIns="91453" bIns="4572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40" y="4722694"/>
            <a:ext cx="5448300" cy="4474131"/>
          </a:xfrm>
          <a:prstGeom prst="rect">
            <a:avLst/>
          </a:prstGeom>
        </p:spPr>
        <p:txBody>
          <a:bodyPr vert="horz" lIns="91453" tIns="45726" rIns="91453" bIns="4572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3664"/>
            <a:ext cx="2951163" cy="497125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9" y="9443664"/>
            <a:ext cx="2951163" cy="497125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r">
              <a:defRPr sz="1200"/>
            </a:lvl1pPr>
          </a:lstStyle>
          <a:p>
            <a:fld id="{DF87A90D-1515-47A0-B81D-D5417E9E7E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680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36713" y="1187450"/>
            <a:ext cx="7897813" cy="59229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61242" y="7503175"/>
            <a:ext cx="3702855" cy="7106914"/>
          </a:xfrm>
          <a:noFill/>
          <a:ln/>
        </p:spPr>
        <p:txBody>
          <a:bodyPr lIns="93361" tIns="46680" rIns="93361" bIns="46680"/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160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6750" cy="33575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56881" y="9443244"/>
            <a:ext cx="2951905" cy="497681"/>
          </a:xfrm>
          <a:prstGeom prst="rect">
            <a:avLst/>
          </a:prstGeom>
        </p:spPr>
        <p:txBody>
          <a:bodyPr lIns="91443" tIns="45722" rIns="91443" bIns="45722"/>
          <a:lstStyle/>
          <a:p>
            <a:fld id="{ADFD74D4-23CF-4BF6-8698-29E09C29EDF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0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C74E-E1EB-4E31-BEE5-F6DAFB7F51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255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7FE7-CF70-489F-9575-DECBD26BD60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04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7B222-25A9-4274-962E-55AF7644A1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0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080D-CE14-4739-8F8E-431642AFFF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39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673F-237B-436E-A9E2-AF652AA22C2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216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7C73-644B-4486-A2AF-884712C1447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18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FF45-CBB4-4DBE-BD4B-7B6065729F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376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F44-42C4-4328-9E3B-DBEECB78475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05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94BC-C289-4BE6-9CB3-92CC7C2D57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72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B198-3074-4B29-8F12-7C5D1B5505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46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0C99-BC34-4060-9587-B9C750512E2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C9B21-94A9-4092-80BE-2A005DA93E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32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1392" fontAlgn="base">
              <a:spcBef>
                <a:spcPct val="0"/>
              </a:spcBef>
              <a:spcAft>
                <a:spcPct val="0"/>
              </a:spcAft>
              <a:defRPr/>
            </a:pPr>
            <a:fld id="{2321C752-ECE5-4854-A46C-3AC295E2A89C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defTabSz="901392" fontAlgn="base">
                <a:spcBef>
                  <a:spcPct val="0"/>
                </a:spcBef>
                <a:spcAft>
                  <a:spcPct val="0"/>
                </a:spcAft>
                <a:defRPr/>
              </a:pPr>
              <a:t>19.07.2019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1392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1392" fontAlgn="base">
              <a:spcBef>
                <a:spcPct val="0"/>
              </a:spcBef>
              <a:spcAft>
                <a:spcPct val="0"/>
              </a:spcAft>
              <a:defRPr/>
            </a:pPr>
            <a:fld id="{789EEAF2-254C-46A5-856C-CAA25BDA777D}" type="slidenum">
              <a:rPr lang="ru-RU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defTabSz="9013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20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lum bright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12776"/>
            <a:ext cx="854079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351698" y="298058"/>
            <a:ext cx="8440615" cy="58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13" tIns="45055" rIns="90113" bIns="45055">
            <a:spAutoFit/>
          </a:bodyPr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6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124744"/>
            <a:ext cx="78488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01392" fontAlgn="base">
              <a:spcAft>
                <a:spcPct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Региональный проект </a:t>
            </a:r>
          </a:p>
          <a:p>
            <a:pPr lvl="0" algn="ctr" defTabSz="901392" fontAlgn="base">
              <a:spcAft>
                <a:spcPct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«Создание системы поддержки фермеров и развитие сельской кооперации в Кировской области»</a:t>
            </a:r>
          </a:p>
          <a:p>
            <a:pPr lvl="0" algn="ctr" defTabSz="901392" fontAlgn="base"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федерального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проекта </a:t>
            </a:r>
          </a:p>
          <a:p>
            <a:pPr lvl="0" algn="ctr" defTabSz="901392" fontAlgn="base">
              <a:spcAft>
                <a:spcPct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«Создание системы поддержки фермеров  и развитие сельской кооперации»</a:t>
            </a:r>
          </a:p>
          <a:p>
            <a:pPr lvl="0" algn="ctr" defTabSz="901392" fontAlgn="base">
              <a:spcAft>
                <a:spcPct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национального проекта</a:t>
            </a:r>
          </a:p>
          <a:p>
            <a:pPr lvl="0" algn="ctr" defTabSz="901392" fontAlgn="base">
              <a:spcAft>
                <a:spcPct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«Малое и среднее предпринимательство и поддержка индивидуальной предпринимательской инициативы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»</a:t>
            </a:r>
          </a:p>
          <a:p>
            <a:endParaRPr lang="ru-RU" sz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паспорту, утвержденному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Советом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проектному управлению при Губернаторе Кировской области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 от 05.12.2018 № 2, с изм. от 28.03.2019 № 4) 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4356" y="5802731"/>
            <a:ext cx="1944216" cy="8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353" y="5830613"/>
            <a:ext cx="19446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371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6848" y="5157191"/>
            <a:ext cx="23526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lum bright="2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19" y="1484784"/>
            <a:ext cx="8548393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7" y="2060848"/>
            <a:ext cx="39604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№ 1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Подпрограмма «Развитие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сельскохозяйственной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потребительской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кооперации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Кировской области»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Кировской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 «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агропромышленного комплекса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её наименование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приведены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соответствие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рекомендациями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разработке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региональных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 развития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сельскохозяйственной кооперации,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доработанными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Минсельхозом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совместно с АО «Корпорация МСП» 	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Срок: 31.12.2019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6876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системы поддержки фермеров и развитие сельской кооперации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1988840"/>
            <a:ext cx="38164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по состоянию на 01.07.2019: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Подготовлен проект постановления Правительства Кировской области по утверждению государственной программы в новой редакции с учетом проекта рекомендаций по разработке региональных программ развития сельскохозяйственной кооперации,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направленного Минсельхозом России совместно с АО «Корпорация МСП» </a:t>
            </a:r>
          </a:p>
        </p:txBody>
      </p:sp>
    </p:spTree>
    <p:extLst>
      <p:ext uri="{BB962C8B-B14F-4D97-AF65-F5344CB8AC3E}">
        <p14:creationId xmlns:p14="http://schemas.microsoft.com/office/powerpoint/2010/main" xmlns="" val="35416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5" y="5445224"/>
            <a:ext cx="4803975" cy="91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lum bright="2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1"/>
            <a:ext cx="847638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4487" y="1700808"/>
            <a:ext cx="398952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№ 2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Кировской области обеспечена реализация подпрограммы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сельскохозяйственной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потребительской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кооперации Кировской области»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Кировской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«Развитие агропромышленного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комплекса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	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Срок: ежегодно до 31.12.2024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439" y="5582344"/>
            <a:ext cx="4599448" cy="775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1520" y="126876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системы поддержки фермеров и развитие сельской кооперации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1988840"/>
            <a:ext cx="4139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по состоянию на 01.07.2019: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Подпрограмма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«Развитие сельскохозяйственной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потребительской кооперации Кировской области»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государственной программы Кировской области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«Развитие агропромышленного комплекса»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реализуется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5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73216"/>
            <a:ext cx="1080120" cy="1068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lum bright="2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5"/>
            <a:ext cx="847638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4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9509" y="1666083"/>
            <a:ext cx="42404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№ 3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Кировской области определен центр компетенций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сфере сельскохозяйственной кооперации и поддержки фермеров 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обеспечено его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функционирование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Срок: ежегодно до 30.12.2024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229198"/>
            <a:ext cx="1627816" cy="120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1520" y="119675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системы поддержки фермеров и развитие сельской кооперации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88024" y="1988840"/>
            <a:ext cx="40679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по состоянию на 01.07.2019:</a:t>
            </a:r>
          </a:p>
          <a:p>
            <a:pPr algn="ctr"/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Центром компетенций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сфере сельскохозяйственной кооперации и поддержки фермеров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определено структурное подразделение Кировского областного государственного бюджетного учреждения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«Центр сельскохозяйственного консультирования «Клевера Нечерноземья»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(адрес учреждения: г. Киров,                           ул.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Дерендяева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23, кабинет 312)</a:t>
            </a:r>
          </a:p>
        </p:txBody>
      </p:sp>
    </p:spTree>
    <p:extLst>
      <p:ext uri="{BB962C8B-B14F-4D97-AF65-F5344CB8AC3E}">
        <p14:creationId xmlns:p14="http://schemas.microsoft.com/office/powerpoint/2010/main" xmlns="" val="21148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14859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lum bright="2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508" y="1772817"/>
            <a:ext cx="854040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5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9509" y="1669867"/>
            <a:ext cx="854040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системы поддержки фермеров и развитие сельской кооперации</a:t>
            </a: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№ 4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малого и среднего предпринимательства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Кировской области –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сельскохозяйственные кооперативы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приняли участие в мероприятиях,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организованных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АО «Корпорация «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МСП»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Срок: ежегодно до 30.12.2024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17232"/>
            <a:ext cx="1428750" cy="117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065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lum bright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5"/>
            <a:ext cx="847638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6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9509" y="1669867"/>
            <a:ext cx="402445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№ 5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центра компетенций в сфере сельскохозяйственной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кооперации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поддержки фермеров, действующего в Кировской области, приняли участие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ежегодных обучающих семинарах,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организованных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АО  «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Корпорация «МСП» 	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Срок: ежегодно до 30.12.2024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5728" y="5517232"/>
            <a:ext cx="1692302" cy="10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51520" y="112474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системы поддержки фермеров и развитие сельской кооперации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916832"/>
            <a:ext cx="4067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по состоянию на 01.07.2019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центра компетенций в сфере сельскохозяйственной кооперации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поддержки фермеров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приняли участие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обучающем семинаре,  организованном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АО  «Корпорация «МСП» 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марте 2019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226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85185"/>
            <a:ext cx="1224136" cy="1362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lum bright="2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509" y="1669867"/>
            <a:ext cx="8392540" cy="4063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7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9509" y="1669867"/>
            <a:ext cx="854040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системы поддержки фермеров и развитие сельской кооперации</a:t>
            </a: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№ 6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Кировской области количество вовлеченных в субъекты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малого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среднего предпринимательства, осуществляющих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сфере сельского хозяйства,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том числе за счет средств государственной поддержки, 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составит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417 человек к концу 2024 года 	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Срок: 30.12.2024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63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85185"/>
            <a:ext cx="1224136" cy="1362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lum bright="21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509" y="1669867"/>
            <a:ext cx="8392540" cy="291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Номер слайда 1"/>
          <p:cNvSpPr txBox="1">
            <a:spLocks/>
          </p:cNvSpPr>
          <p:nvPr/>
        </p:nvSpPr>
        <p:spPr>
          <a:xfrm>
            <a:off x="8292804" y="6532758"/>
            <a:ext cx="718490" cy="365125"/>
          </a:xfrm>
          <a:prstGeom prst="rect">
            <a:avLst/>
          </a:prstGeom>
        </p:spPr>
        <p:txBody>
          <a:bodyPr vert="horz" lIns="91384" tIns="45692" rIns="91384" bIns="45692" rtlCol="0" anchor="ctr"/>
          <a:lstStyle>
            <a:defPPr>
              <a:defRPr lang="ru-RU"/>
            </a:defPPr>
            <a:lvl1pPr marL="0" algn="r" defTabSz="91384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2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848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772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696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62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544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470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393" algn="l" defTabSz="913848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  <a:cs typeface="Arial" panose="020B0604020202020204" pitchFamily="34" charset="0"/>
              </a:rPr>
              <a:t>8</a:t>
            </a:r>
            <a:endParaRPr lang="ru-RU" dirty="0">
              <a:solidFill>
                <a:prstClr val="black">
                  <a:tint val="7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215733" y="343899"/>
            <a:ext cx="8584179" cy="708837"/>
          </a:xfrm>
          <a:prstGeom prst="rect">
            <a:avLst/>
          </a:prstGeom>
          <a:solidFill>
            <a:srgbClr val="339966"/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0197" tIns="45097" rIns="90197" bIns="45097" anchor="ctr"/>
          <a:lstStyle/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СЕЛЬСКОГО ХОЗЯЙСТВА</a:t>
            </a:r>
            <a:r>
              <a:rPr lang="en-US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ПРОДОВОЛЬСТВИЯ </a:t>
            </a:r>
          </a:p>
          <a:p>
            <a:pPr algn="ctr" defTabSz="901392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КИРОВСКОЙ ОБЛАСТИ</a:t>
            </a:r>
            <a:endParaRPr lang="ru-RU" sz="14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6647" y="1628800"/>
            <a:ext cx="61023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Диаграмма 7"/>
          <p:cNvGraphicFramePr/>
          <p:nvPr/>
        </p:nvGraphicFramePr>
        <p:xfrm>
          <a:off x="395536" y="1397000"/>
          <a:ext cx="8280920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4663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545</Words>
  <Application>Microsoft Office PowerPoint</Application>
  <PresentationFormat>Экран (4:3)</PresentationFormat>
  <Paragraphs>147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Никитина Анастасия Владимировна</dc:creator>
  <cp:lastModifiedBy>OMF1</cp:lastModifiedBy>
  <cp:revision>146</cp:revision>
  <cp:lastPrinted>2018-09-20T06:27:38Z</cp:lastPrinted>
  <dcterms:created xsi:type="dcterms:W3CDTF">2018-06-28T17:42:36Z</dcterms:created>
  <dcterms:modified xsi:type="dcterms:W3CDTF">2019-07-19T05:56:48Z</dcterms:modified>
</cp:coreProperties>
</file>